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56" r:id="rId3"/>
    <p:sldId id="557" r:id="rId4"/>
    <p:sldId id="558" r:id="rId5"/>
    <p:sldId id="559" r:id="rId6"/>
    <p:sldId id="560" r:id="rId7"/>
    <p:sldId id="561" r:id="rId8"/>
    <p:sldId id="562" r:id="rId9"/>
    <p:sldId id="570" r:id="rId10"/>
    <p:sldId id="563" r:id="rId11"/>
    <p:sldId id="573" r:id="rId12"/>
    <p:sldId id="574" r:id="rId13"/>
    <p:sldId id="576" r:id="rId14"/>
    <p:sldId id="577" r:id="rId15"/>
    <p:sldId id="575" r:id="rId16"/>
    <p:sldId id="578" r:id="rId17"/>
    <p:sldId id="579" r:id="rId18"/>
    <p:sldId id="564" r:id="rId19"/>
    <p:sldId id="571" r:id="rId20"/>
    <p:sldId id="565" r:id="rId21"/>
    <p:sldId id="569" r:id="rId22"/>
    <p:sldId id="566" r:id="rId23"/>
    <p:sldId id="567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15089"/>
            <a:ext cx="9144000" cy="3094874"/>
          </a:xfrm>
        </p:spPr>
        <p:txBody>
          <a:bodyPr>
            <a:normAutofit/>
          </a:bodyPr>
          <a:lstStyle/>
          <a:p>
            <a:r>
              <a:rPr lang="da-DK" sz="9600" b="1" smtClean="0"/>
              <a:t>Refactoring 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144878"/>
            <a:ext cx="9144000" cy="1112921"/>
          </a:xfrm>
        </p:spPr>
        <p:txBody>
          <a:bodyPr>
            <a:normAutofit/>
          </a:bodyPr>
          <a:lstStyle/>
          <a:p>
            <a:r>
              <a:rPr lang="da-DK" sz="4800" i="1" smtClean="0"/>
              <a:t>…a brief introduction</a:t>
            </a:r>
            <a:endParaRPr lang="da-DK" sz="4800" i="1"/>
          </a:p>
        </p:txBody>
      </p:sp>
    </p:spTree>
    <p:extLst>
      <p:ext uri="{BB962C8B-B14F-4D97-AF65-F5344CB8AC3E}">
        <p14:creationId xmlns:p14="http://schemas.microsoft.com/office/powerpoint/2010/main" val="12478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Code </a:t>
            </a:r>
            <a:r>
              <a:rPr lang="en-US" sz="3200" smtClean="0"/>
              <a:t>smells (examples from [KB:R])…</a:t>
            </a:r>
            <a:endParaRPr lang="en-US" sz="3200" smtClean="0"/>
          </a:p>
          <a:p>
            <a:pPr lvl="1"/>
            <a:r>
              <a:rPr lang="en-US" sz="2800" i="1" smtClean="0"/>
              <a:t>Duplicated Code</a:t>
            </a:r>
          </a:p>
          <a:p>
            <a:pPr lvl="1"/>
            <a:r>
              <a:rPr lang="en-US" sz="2800" i="1" smtClean="0"/>
              <a:t>Shotgun Surgery</a:t>
            </a:r>
          </a:p>
          <a:p>
            <a:pPr lvl="1"/>
            <a:r>
              <a:rPr lang="en-US" sz="2800" i="1" smtClean="0"/>
              <a:t>Large class (or God class)</a:t>
            </a:r>
          </a:p>
          <a:p>
            <a:pPr lvl="1"/>
            <a:r>
              <a:rPr lang="en-US" sz="2800" i="1" smtClean="0"/>
              <a:t>Inappropriate Intimacy</a:t>
            </a:r>
          </a:p>
          <a:p>
            <a:pPr lvl="1"/>
            <a:r>
              <a:rPr lang="en-US" sz="2800" i="1" smtClean="0"/>
              <a:t>Feature Envy</a:t>
            </a:r>
          </a:p>
          <a:p>
            <a:pPr lvl="1"/>
            <a:r>
              <a:rPr lang="en-US" sz="2800" i="1" smtClean="0"/>
              <a:t>Comments (</a:t>
            </a:r>
            <a:r>
              <a:rPr lang="en-US" sz="2800" i="1" smtClean="0">
                <a:solidFill>
                  <a:srgbClr val="FF0000"/>
                </a:solidFill>
              </a:rPr>
              <a:t>wut…?</a:t>
            </a:r>
            <a:r>
              <a:rPr lang="en-US" sz="2800" i="1" smtClean="0"/>
              <a:t>)</a:t>
            </a:r>
            <a:endParaRPr lang="en-US" sz="2800" i="1" smtClean="0"/>
          </a:p>
          <a:p>
            <a:pPr lvl="1"/>
            <a:r>
              <a:rPr lang="en-US" sz="280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912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Categories of smells (an attempt)…</a:t>
            </a:r>
            <a:endParaRPr lang="en-US" sz="3200" smtClean="0"/>
          </a:p>
          <a:p>
            <a:pPr lvl="1"/>
            <a:r>
              <a:rPr lang="en-US" sz="2800" i="1" smtClean="0"/>
              <a:t>Class Does Too Much</a:t>
            </a:r>
          </a:p>
          <a:p>
            <a:pPr lvl="1"/>
            <a:r>
              <a:rPr lang="en-US" sz="2800" i="1"/>
              <a:t>Class Does </a:t>
            </a:r>
            <a:r>
              <a:rPr lang="en-US" sz="2800" i="1"/>
              <a:t>Too </a:t>
            </a:r>
            <a:r>
              <a:rPr lang="en-US" sz="2800" i="1" smtClean="0"/>
              <a:t>Little</a:t>
            </a:r>
          </a:p>
          <a:p>
            <a:pPr lvl="1"/>
            <a:r>
              <a:rPr lang="en-US" sz="2800" i="1"/>
              <a:t>Class </a:t>
            </a:r>
            <a:r>
              <a:rPr lang="en-US" sz="2800" i="1" smtClean="0"/>
              <a:t>Is Missing</a:t>
            </a:r>
            <a:endParaRPr lang="en-US" sz="2800" i="1" smtClean="0"/>
          </a:p>
          <a:p>
            <a:pPr lvl="1"/>
            <a:r>
              <a:rPr lang="en-US" sz="2800" i="1" smtClean="0"/>
              <a:t>Method Does Too Much</a:t>
            </a:r>
          </a:p>
          <a:p>
            <a:pPr lvl="1"/>
            <a:r>
              <a:rPr lang="en-US" sz="2800" i="1" smtClean="0"/>
              <a:t>Code is WET (i.e. not DRY)</a:t>
            </a:r>
            <a:endParaRPr 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16717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/>
              <a:t>Class Does Too Much</a:t>
            </a:r>
          </a:p>
          <a:p>
            <a:pPr lvl="1"/>
            <a:r>
              <a:rPr lang="en-US" sz="2800" i="1" smtClean="0"/>
              <a:t>Large Class</a:t>
            </a:r>
          </a:p>
          <a:p>
            <a:pPr lvl="1"/>
            <a:r>
              <a:rPr lang="en-US" sz="2800" i="1" smtClean="0"/>
              <a:t>Divergent Change</a:t>
            </a:r>
          </a:p>
          <a:p>
            <a:pPr lvl="1"/>
            <a:r>
              <a:rPr lang="en-US" sz="2800" i="1" smtClean="0"/>
              <a:t>Feature Envy</a:t>
            </a:r>
          </a:p>
          <a:p>
            <a:pPr lvl="1"/>
            <a:r>
              <a:rPr lang="en-US" sz="2800" i="1" smtClean="0"/>
              <a:t>Speculative Generality</a:t>
            </a:r>
          </a:p>
          <a:p>
            <a:pPr lvl="1"/>
            <a:r>
              <a:rPr lang="en-US" sz="2800" i="1" smtClean="0"/>
              <a:t>Inappropriate Intimacy</a:t>
            </a:r>
            <a:endParaRPr 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39147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/>
              <a:t>Class Does </a:t>
            </a:r>
            <a:r>
              <a:rPr lang="en-US" sz="3200" i="1"/>
              <a:t>Too </a:t>
            </a:r>
            <a:r>
              <a:rPr lang="en-US" sz="3200" i="1" smtClean="0"/>
              <a:t>Little</a:t>
            </a:r>
            <a:endParaRPr lang="en-US" sz="3200" i="1"/>
          </a:p>
          <a:p>
            <a:pPr lvl="1"/>
            <a:r>
              <a:rPr lang="en-US" sz="2800" i="1" smtClean="0"/>
              <a:t>Lazy Class</a:t>
            </a:r>
          </a:p>
          <a:p>
            <a:pPr lvl="1"/>
            <a:r>
              <a:rPr lang="en-US" sz="2800" i="1" smtClean="0"/>
              <a:t>Middle Man</a:t>
            </a:r>
          </a:p>
          <a:p>
            <a:pPr lvl="1"/>
            <a:r>
              <a:rPr lang="en-US" sz="2800" i="1" smtClean="0"/>
              <a:t>Incomplete Library Class</a:t>
            </a:r>
          </a:p>
          <a:p>
            <a:pPr lvl="1"/>
            <a:r>
              <a:rPr lang="en-US" sz="2800" i="1" smtClean="0"/>
              <a:t>Data Class</a:t>
            </a:r>
          </a:p>
          <a:p>
            <a:pPr lvl="1"/>
            <a:r>
              <a:rPr lang="en-US" sz="2800" i="1" smtClean="0"/>
              <a:t>Refused Bequest</a:t>
            </a:r>
            <a:endParaRPr 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247309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/>
              <a:t>Class </a:t>
            </a:r>
            <a:r>
              <a:rPr lang="en-US" sz="3200" i="1" smtClean="0"/>
              <a:t>Is Missing</a:t>
            </a:r>
            <a:endParaRPr lang="en-US" sz="3200" i="1"/>
          </a:p>
          <a:p>
            <a:pPr lvl="1"/>
            <a:r>
              <a:rPr lang="en-US" sz="2800" i="1" smtClean="0"/>
              <a:t>Shotgun Surgery</a:t>
            </a:r>
          </a:p>
          <a:p>
            <a:pPr lvl="1"/>
            <a:r>
              <a:rPr lang="en-US" sz="2800" i="1" smtClean="0"/>
              <a:t>Data Clumps</a:t>
            </a:r>
          </a:p>
          <a:p>
            <a:pPr lvl="1"/>
            <a:r>
              <a:rPr lang="en-US" sz="2800" i="1" smtClean="0"/>
              <a:t>Primitive Obsession</a:t>
            </a:r>
          </a:p>
          <a:p>
            <a:pPr lvl="1"/>
            <a:r>
              <a:rPr lang="en-US" sz="2800" i="1" smtClean="0"/>
              <a:t>Switch Statement</a:t>
            </a:r>
          </a:p>
          <a:p>
            <a:pPr lvl="1"/>
            <a:r>
              <a:rPr lang="en-US" sz="2800" i="1" smtClean="0"/>
              <a:t>Temporary Field</a:t>
            </a:r>
            <a:endParaRPr 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15034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 smtClean="0"/>
              <a:t>Method </a:t>
            </a:r>
            <a:r>
              <a:rPr lang="en-US" sz="3200" i="1"/>
              <a:t>Does </a:t>
            </a:r>
            <a:r>
              <a:rPr lang="en-US" sz="3200" i="1"/>
              <a:t>Too </a:t>
            </a:r>
            <a:r>
              <a:rPr lang="en-US" sz="3200" i="1" smtClean="0"/>
              <a:t>Much</a:t>
            </a:r>
            <a:endParaRPr lang="en-US" sz="3200" i="1"/>
          </a:p>
          <a:p>
            <a:pPr lvl="1"/>
            <a:r>
              <a:rPr lang="en-US" sz="2800" i="1" smtClean="0"/>
              <a:t>Long Method</a:t>
            </a:r>
          </a:p>
          <a:p>
            <a:pPr lvl="1"/>
            <a:r>
              <a:rPr lang="en-US" sz="2800" i="1" smtClean="0"/>
              <a:t>Long Parameter List</a:t>
            </a:r>
          </a:p>
          <a:p>
            <a:pPr lvl="1"/>
            <a:r>
              <a:rPr lang="en-US" sz="2800" i="1" smtClean="0"/>
              <a:t>Message Chain</a:t>
            </a:r>
          </a:p>
          <a:p>
            <a:pPr lvl="1"/>
            <a:r>
              <a:rPr lang="en-US" sz="2800" i="1" smtClean="0"/>
              <a:t>Comments</a:t>
            </a:r>
            <a:endParaRPr 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9084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i="1" smtClean="0"/>
              <a:t>Code is WET (i.e. not DRY)</a:t>
            </a:r>
            <a:endParaRPr lang="en-US" sz="3200" i="1"/>
          </a:p>
          <a:p>
            <a:pPr lvl="1"/>
            <a:r>
              <a:rPr lang="en-US" sz="2800" i="1" smtClean="0"/>
              <a:t>Duplicated Code</a:t>
            </a:r>
          </a:p>
          <a:p>
            <a:pPr lvl="1"/>
            <a:r>
              <a:rPr lang="en-US" sz="2800" i="1" smtClean="0"/>
              <a:t>Parallel Inheritance Hierarchies</a:t>
            </a:r>
          </a:p>
          <a:p>
            <a:pPr lvl="1"/>
            <a:r>
              <a:rPr lang="en-US" sz="2800" i="1" smtClean="0"/>
              <a:t>Alternative Classes with Different Interfaces</a:t>
            </a:r>
            <a:endParaRPr 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20690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Code </a:t>
            </a:r>
            <a:r>
              <a:rPr lang="en-US" sz="3200" smtClean="0"/>
              <a:t>smells (examples from [JK:RtP])…</a:t>
            </a:r>
            <a:endParaRPr lang="en-US" sz="3200" smtClean="0"/>
          </a:p>
          <a:p>
            <a:pPr lvl="1"/>
            <a:r>
              <a:rPr lang="en-US" sz="2800" i="1" smtClean="0"/>
              <a:t>Conditional Complexity</a:t>
            </a:r>
          </a:p>
          <a:p>
            <a:pPr lvl="1"/>
            <a:r>
              <a:rPr lang="en-US" sz="2800" i="1" smtClean="0"/>
              <a:t>Indecent Exposure</a:t>
            </a:r>
          </a:p>
          <a:p>
            <a:pPr lvl="1"/>
            <a:r>
              <a:rPr lang="en-US" sz="2800" i="1" smtClean="0"/>
              <a:t>Solution Sprawl</a:t>
            </a:r>
          </a:p>
          <a:p>
            <a:pPr lvl="1"/>
            <a:r>
              <a:rPr lang="en-US" sz="2800" i="1" smtClean="0"/>
              <a:t>Combinatorial Explosion</a:t>
            </a:r>
            <a:endParaRPr lang="en-US" sz="2800" i="1" smtClean="0"/>
          </a:p>
          <a:p>
            <a:pPr lvl="1"/>
            <a:r>
              <a:rPr lang="en-US" sz="2800" i="1" smtClean="0"/>
              <a:t>Oddball Solution</a:t>
            </a:r>
            <a:endParaRPr 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24277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Refactoring </a:t>
            </a:r>
            <a:r>
              <a:rPr lang="en-US" sz="3200" smtClean="0"/>
              <a:t>operations (from [KB:R])…</a:t>
            </a:r>
            <a:endParaRPr lang="en-US" sz="3200" smtClean="0"/>
          </a:p>
          <a:p>
            <a:pPr lvl="1"/>
            <a:r>
              <a:rPr lang="en-US" sz="2800" i="1" smtClean="0"/>
              <a:t>Rename </a:t>
            </a:r>
            <a:r>
              <a:rPr lang="en-US" sz="2800" i="1" smtClean="0"/>
              <a:t>Method</a:t>
            </a:r>
          </a:p>
          <a:p>
            <a:pPr lvl="1"/>
            <a:r>
              <a:rPr lang="en-US" sz="2800" i="1" smtClean="0"/>
              <a:t>Move Field</a:t>
            </a:r>
          </a:p>
          <a:p>
            <a:pPr lvl="1"/>
            <a:r>
              <a:rPr lang="en-US" sz="2800" i="1" smtClean="0"/>
              <a:t>Move Method</a:t>
            </a:r>
            <a:endParaRPr lang="en-US" sz="2800" i="1" smtClean="0"/>
          </a:p>
          <a:p>
            <a:pPr lvl="1"/>
            <a:r>
              <a:rPr lang="en-US" sz="2800" i="1" smtClean="0"/>
              <a:t>Extract </a:t>
            </a:r>
            <a:r>
              <a:rPr lang="en-US" sz="2800" i="1" smtClean="0"/>
              <a:t>Method</a:t>
            </a:r>
          </a:p>
          <a:p>
            <a:pPr lvl="1"/>
            <a:r>
              <a:rPr lang="en-US" sz="2800" i="1" smtClean="0"/>
              <a:t>Extract Class</a:t>
            </a:r>
            <a:endParaRPr lang="en-US" sz="2800" i="1" smtClean="0"/>
          </a:p>
          <a:p>
            <a:pPr lvl="1"/>
            <a:r>
              <a:rPr lang="en-US" sz="2800" i="1" smtClean="0"/>
              <a:t>Replace Temp with </a:t>
            </a:r>
            <a:r>
              <a:rPr lang="en-US" sz="2800" i="1" smtClean="0"/>
              <a:t>Query</a:t>
            </a:r>
          </a:p>
          <a:p>
            <a:pPr lvl="1"/>
            <a:r>
              <a:rPr lang="en-US" sz="2800" i="1" smtClean="0"/>
              <a:t>Decompose </a:t>
            </a:r>
            <a:r>
              <a:rPr lang="en-US" sz="2800" i="1" smtClean="0"/>
              <a:t>Conditional</a:t>
            </a:r>
          </a:p>
          <a:p>
            <a:pPr lvl="1"/>
            <a:r>
              <a:rPr lang="en-US" sz="2800" i="1" smtClean="0"/>
              <a:t>…and 50+ more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9680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Refactoring </a:t>
            </a:r>
            <a:r>
              <a:rPr lang="en-US" sz="3200" smtClean="0"/>
              <a:t>operations (towards patterns, from [JK:RtP])…</a:t>
            </a:r>
            <a:endParaRPr lang="en-US" sz="3200" smtClean="0"/>
          </a:p>
          <a:p>
            <a:pPr lvl="1"/>
            <a:r>
              <a:rPr lang="en-US" sz="2800" i="1" smtClean="0"/>
              <a:t>Replace Conditional Logic </a:t>
            </a:r>
            <a:r>
              <a:rPr lang="en-US" sz="2800" i="1" smtClean="0"/>
              <a:t>with </a:t>
            </a:r>
            <a:r>
              <a:rPr lang="en-US" sz="2800" i="1" smtClean="0"/>
              <a:t>Strategy</a:t>
            </a:r>
          </a:p>
          <a:p>
            <a:pPr lvl="1"/>
            <a:r>
              <a:rPr lang="en-US" sz="2800" i="1" smtClean="0"/>
              <a:t>Unify Interfaces with Adapter</a:t>
            </a:r>
            <a:endParaRPr lang="en-US" sz="2800" i="1" smtClean="0"/>
          </a:p>
          <a:p>
            <a:pPr lvl="1"/>
            <a:r>
              <a:rPr lang="en-US" sz="2800" i="1" smtClean="0"/>
              <a:t>Replace </a:t>
            </a:r>
            <a:r>
              <a:rPr lang="en-US" sz="2800" i="1" smtClean="0"/>
              <a:t>Constructors </a:t>
            </a:r>
            <a:r>
              <a:rPr lang="en-US" sz="2800" i="1" smtClean="0"/>
              <a:t>with </a:t>
            </a:r>
            <a:r>
              <a:rPr lang="en-US" sz="2800" i="1" smtClean="0"/>
              <a:t>Creation Method</a:t>
            </a:r>
          </a:p>
          <a:p>
            <a:pPr lvl="1"/>
            <a:r>
              <a:rPr lang="en-US" sz="2800" i="1" smtClean="0"/>
              <a:t>Move Accumulation to Visitor</a:t>
            </a:r>
          </a:p>
          <a:p>
            <a:pPr lvl="1"/>
            <a:r>
              <a:rPr lang="en-US" sz="2800" i="1" smtClean="0"/>
              <a:t>Replace Implicit Tree with Composite</a:t>
            </a:r>
            <a:endParaRPr lang="en-US" sz="2800" i="1" smtClean="0"/>
          </a:p>
          <a:p>
            <a:pPr lvl="1"/>
            <a:r>
              <a:rPr lang="en-US" sz="2800" i="1"/>
              <a:t>…</a:t>
            </a:r>
            <a:r>
              <a:rPr lang="en-US" sz="2800" i="1"/>
              <a:t>and </a:t>
            </a:r>
            <a:r>
              <a:rPr lang="en-US" sz="2800" i="1" smtClean="0"/>
              <a:t>~20 </a:t>
            </a:r>
            <a:r>
              <a:rPr lang="en-US" sz="2800" i="1"/>
              <a:t>more 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22906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What is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Refactoring</a:t>
            </a:r>
            <a:r>
              <a:rPr lang="da-DK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5342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When</a:t>
            </a:r>
            <a:r>
              <a:rPr lang="da-DK" b="1" smtClean="0"/>
              <a:t> to Refactor?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b="1" smtClean="0"/>
              <a:t>Example</a:t>
            </a:r>
            <a:r>
              <a:rPr lang="en-US" sz="3200" smtClean="0"/>
              <a:t>: Test-Driven Development (TDD)</a:t>
            </a:r>
          </a:p>
          <a:p>
            <a:r>
              <a:rPr lang="en-US" sz="3200" smtClean="0"/>
              <a:t>The </a:t>
            </a:r>
            <a:r>
              <a:rPr lang="en-US" sz="3200" b="1" smtClean="0"/>
              <a:t>Red-Green-Refactor</a:t>
            </a:r>
            <a:r>
              <a:rPr lang="en-US" sz="3200" smtClean="0"/>
              <a:t> principle</a:t>
            </a:r>
          </a:p>
          <a:p>
            <a:pPr lvl="1"/>
            <a:r>
              <a:rPr lang="en-US" sz="2800" smtClean="0"/>
              <a:t>Write a unit test for the code you are about to write</a:t>
            </a:r>
          </a:p>
          <a:p>
            <a:pPr lvl="1"/>
            <a:r>
              <a:rPr lang="en-US" sz="2800" smtClean="0"/>
              <a:t>Run the unit test; it will (obviously) fail </a:t>
            </a:r>
            <a:r>
              <a:rPr lang="en-US" sz="2800" smtClean="0">
                <a:solidFill>
                  <a:srgbClr val="FF0000"/>
                </a:solidFill>
              </a:rPr>
              <a:t>[RED]</a:t>
            </a:r>
          </a:p>
          <a:p>
            <a:pPr lvl="1"/>
            <a:r>
              <a:rPr lang="en-US" sz="2800" smtClean="0"/>
              <a:t>Write the code itself, until the unit test passes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[GREEN]</a:t>
            </a:r>
          </a:p>
          <a:p>
            <a:pPr lvl="1"/>
            <a:r>
              <a:rPr lang="en-US" sz="2800" smtClean="0"/>
              <a:t>Perform refactorings on your code </a:t>
            </a:r>
            <a:r>
              <a:rPr lang="en-US" sz="2800" smtClean="0">
                <a:solidFill>
                  <a:srgbClr val="0070C0"/>
                </a:solidFill>
              </a:rPr>
              <a:t>[REFACTOR]</a:t>
            </a:r>
          </a:p>
          <a:p>
            <a:r>
              <a:rPr lang="en-US" sz="3200" smtClean="0"/>
              <a:t>BUT you can </a:t>
            </a:r>
            <a:r>
              <a:rPr lang="en-US" sz="3200" u="sng" smtClean="0"/>
              <a:t>always</a:t>
            </a:r>
            <a:r>
              <a:rPr lang="en-US" sz="3200" smtClean="0"/>
              <a:t> refactor, even in more traditional development processes!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55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26" y="1040732"/>
            <a:ext cx="91379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2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Refactoring </a:t>
            </a:r>
            <a:r>
              <a:rPr lang="da-DK" b="1" smtClean="0"/>
              <a:t>books [KB:R]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681" cy="4754348"/>
          </a:xfrm>
        </p:spPr>
        <p:txBody>
          <a:bodyPr>
            <a:normAutofit/>
          </a:bodyPr>
          <a:lstStyle/>
          <a:p>
            <a:r>
              <a:rPr lang="en-US" sz="3200" i="1" smtClean="0"/>
              <a:t>The</a:t>
            </a:r>
            <a:r>
              <a:rPr lang="en-US" sz="3200" smtClean="0"/>
              <a:t> classic book on refactoring</a:t>
            </a:r>
          </a:p>
          <a:p>
            <a:r>
              <a:rPr lang="en-US" sz="3200" smtClean="0"/>
              <a:t>Definitions of </a:t>
            </a:r>
            <a:r>
              <a:rPr lang="en-US" sz="3200" i="1" smtClean="0"/>
              <a:t>code smells</a:t>
            </a:r>
            <a:r>
              <a:rPr lang="en-US" sz="3200" smtClean="0"/>
              <a:t>, but no specific examples</a:t>
            </a:r>
            <a:endParaRPr lang="en-US" sz="3200" smtClean="0"/>
          </a:p>
          <a:p>
            <a:r>
              <a:rPr lang="en-US" sz="3200" smtClean="0"/>
              <a:t>From 2000, so examples a bit dated w.r.t. syntax (Java)….</a:t>
            </a:r>
          </a:p>
          <a:p>
            <a:r>
              <a:rPr lang="en-US" sz="3200" i="1" smtClean="0"/>
              <a:t>ISBN: 0-201-48567-2</a:t>
            </a:r>
            <a:endParaRPr lang="en-US" sz="2800" i="1" smtClean="0"/>
          </a:p>
        </p:txBody>
      </p:sp>
      <p:pic>
        <p:nvPicPr>
          <p:cNvPr id="6148" name="Picture 4" descr="Billedresultat for refactoring kent be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193" y="1210962"/>
            <a:ext cx="3558631" cy="45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/>
              <a:t>Refactoring </a:t>
            </a:r>
            <a:r>
              <a:rPr lang="da-DK" b="1" smtClean="0"/>
              <a:t>books [JK:RtP]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520489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Focuses more on larger-scale refactorings towards </a:t>
            </a:r>
            <a:r>
              <a:rPr lang="en-US" sz="3200" b="1" smtClean="0"/>
              <a:t>patterns</a:t>
            </a:r>
            <a:endParaRPr lang="en-US" sz="3200" b="1"/>
          </a:p>
          <a:p>
            <a:r>
              <a:rPr lang="en-US" sz="3200" smtClean="0"/>
              <a:t>Also examples of refactorings </a:t>
            </a:r>
            <a:r>
              <a:rPr lang="en-US" sz="3200" u="sng" smtClean="0"/>
              <a:t>away</a:t>
            </a:r>
            <a:r>
              <a:rPr lang="en-US" sz="3200" smtClean="0"/>
              <a:t> from patterns</a:t>
            </a:r>
            <a:endParaRPr lang="en-US" sz="3200"/>
          </a:p>
          <a:p>
            <a:r>
              <a:rPr lang="en-US" sz="3200" smtClean="0"/>
              <a:t>Introduces a few new </a:t>
            </a:r>
            <a:r>
              <a:rPr lang="en-US" sz="3200" i="1" smtClean="0"/>
              <a:t>code smells </a:t>
            </a:r>
            <a:r>
              <a:rPr lang="en-US" sz="3200" smtClean="0"/>
              <a:t>as well</a:t>
            </a:r>
            <a:endParaRPr lang="en-US" sz="3200"/>
          </a:p>
          <a:p>
            <a:r>
              <a:rPr lang="en-US" sz="3200" i="1"/>
              <a:t>ISBN</a:t>
            </a:r>
            <a:r>
              <a:rPr lang="en-US" sz="3200" i="1"/>
              <a:t>: </a:t>
            </a:r>
            <a:r>
              <a:rPr lang="en-US" sz="3200" i="1" smtClean="0"/>
              <a:t>0-321-21335-1</a:t>
            </a:r>
            <a:endParaRPr lang="en-US" i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537" y="1018903"/>
            <a:ext cx="3768743" cy="50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2ab + 14b + 5ab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6578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2</a:t>
            </a:r>
            <a:r>
              <a:rPr lang="da-DK" sz="9600" b="1" smtClean="0">
                <a:solidFill>
                  <a:srgbClr val="FF0000"/>
                </a:solidFill>
              </a:rPr>
              <a:t>ab</a:t>
            </a:r>
            <a:r>
              <a:rPr lang="da-DK" sz="9600" b="1" smtClean="0"/>
              <a:t> + 14b + 5</a:t>
            </a:r>
            <a:r>
              <a:rPr lang="da-DK" sz="9600" b="1" smtClean="0">
                <a:solidFill>
                  <a:srgbClr val="FF0000"/>
                </a:solidFill>
              </a:rPr>
              <a:t>ab</a:t>
            </a:r>
            <a:endParaRPr lang="da-DK" sz="9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/>
              <a:t>7</a:t>
            </a:r>
            <a:r>
              <a:rPr lang="da-DK" sz="9600" b="1" smtClean="0"/>
              <a:t>ab + 14b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7535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7b</a:t>
            </a:r>
            <a:r>
              <a:rPr lang="da-DK" sz="9600" b="1" smtClean="0"/>
              <a:t>(a)   + </a:t>
            </a:r>
            <a:r>
              <a:rPr lang="da-DK" sz="9600" b="1" smtClean="0">
                <a:solidFill>
                  <a:srgbClr val="FF0000"/>
                </a:solidFill>
              </a:rPr>
              <a:t>7b</a:t>
            </a:r>
            <a:r>
              <a:rPr lang="da-DK" sz="9600" b="1" smtClean="0"/>
              <a:t>(2)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21068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5751" y="1044147"/>
            <a:ext cx="11534274" cy="4308768"/>
          </a:xfrm>
        </p:spPr>
        <p:txBody>
          <a:bodyPr anchor="ctr">
            <a:normAutofit/>
          </a:bodyPr>
          <a:lstStyle/>
          <a:p>
            <a:r>
              <a:rPr lang="da-DK" sz="9600" b="1" smtClean="0"/>
              <a:t>7b(a+2)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33941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</a:t>
            </a:r>
            <a:r>
              <a:rPr lang="da-DK" b="1" smtClean="0">
                <a:solidFill>
                  <a:srgbClr val="FF0000"/>
                </a:solidFill>
              </a:rPr>
              <a:t>Refactoring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995" cy="4754348"/>
          </a:xfrm>
        </p:spPr>
        <p:txBody>
          <a:bodyPr>
            <a:normAutofit/>
          </a:bodyPr>
          <a:lstStyle/>
          <a:p>
            <a:r>
              <a:rPr lang="en-US" sz="3200" smtClean="0"/>
              <a:t>Usually a two-step dance:</a:t>
            </a:r>
          </a:p>
          <a:p>
            <a:pPr lvl="1"/>
            <a:r>
              <a:rPr lang="en-US" sz="2800" smtClean="0"/>
              <a:t>Identify design/code that needs refactoring (code smells…)</a:t>
            </a:r>
          </a:p>
          <a:p>
            <a:pPr lvl="1"/>
            <a:r>
              <a:rPr lang="en-US" sz="2800" smtClean="0"/>
              <a:t>Perform the refactoring</a:t>
            </a:r>
          </a:p>
          <a:p>
            <a:r>
              <a:rPr lang="en-US" sz="3200" smtClean="0"/>
              <a:t>Often supported by </a:t>
            </a:r>
            <a:r>
              <a:rPr lang="en-US" sz="3200" b="1" smtClean="0"/>
              <a:t>tests</a:t>
            </a:r>
            <a:r>
              <a:rPr lang="en-US" sz="3200" smtClean="0"/>
              <a:t>:</a:t>
            </a:r>
          </a:p>
          <a:p>
            <a:pPr lvl="1"/>
            <a:r>
              <a:rPr lang="en-US" sz="2800" smtClean="0"/>
              <a:t>Perform a refactoring operation</a:t>
            </a:r>
          </a:p>
          <a:p>
            <a:pPr lvl="1"/>
            <a:r>
              <a:rPr lang="en-US" sz="2800" smtClean="0"/>
              <a:t>Run the test</a:t>
            </a:r>
          </a:p>
          <a:p>
            <a:pPr lvl="1"/>
            <a:r>
              <a:rPr lang="en-US" sz="2800" smtClean="0"/>
              <a:t>If test OK, proceed to next refactoring</a:t>
            </a:r>
          </a:p>
          <a:p>
            <a:pPr lvl="1"/>
            <a:r>
              <a:rPr lang="en-US" sz="2800" smtClean="0"/>
              <a:t>If test fails, roll back refactoring and reconsider…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33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Unit Test Structure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 smtClean="0"/>
              <a:t>ARRANGE</a:t>
            </a:r>
            <a:r>
              <a:rPr lang="da-DK" smtClean="0"/>
              <a:t>: Create scenario for this specific test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ACT</a:t>
            </a:r>
            <a:r>
              <a:rPr lang="da-DK" smtClean="0"/>
              <a:t>: Perform the test (e.g. a single method call)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smtClean="0"/>
              <a:t>ASSERT</a:t>
            </a:r>
            <a:r>
              <a:rPr lang="da-DK" smtClean="0"/>
              <a:t>: </a:t>
            </a:r>
            <a:r>
              <a:rPr lang="da-DK"/>
              <a:t>C</a:t>
            </a:r>
            <a:r>
              <a:rPr lang="da-DK" smtClean="0"/>
              <a:t>ompare expected and actual result of the test</a:t>
            </a:r>
          </a:p>
          <a:p>
            <a:pPr marL="514350" indent="-514350">
              <a:buFont typeface="+mj-lt"/>
              <a:buAutoNum type="arabicPeriod"/>
            </a:pPr>
            <a:endParaRPr lang="da-DK"/>
          </a:p>
          <a:p>
            <a:pPr marL="0" indent="0" algn="ctr">
              <a:buNone/>
            </a:pPr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SUCCESS</a:t>
            </a:r>
          </a:p>
          <a:p>
            <a:pPr marL="0" indent="0" algn="ctr">
              <a:buNone/>
            </a:pPr>
            <a:r>
              <a:rPr lang="da-DK" sz="7200" b="1" smtClean="0">
                <a:solidFill>
                  <a:srgbClr val="FF0000"/>
                </a:solidFill>
              </a:rPr>
              <a:t>FAIL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48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510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Office-tema</vt:lpstr>
      <vt:lpstr>Refactoring </vt:lpstr>
      <vt:lpstr>What is  Refactoring?</vt:lpstr>
      <vt:lpstr>2ab + 14b + 5ab</vt:lpstr>
      <vt:lpstr>2ab + 14b + 5ab</vt:lpstr>
      <vt:lpstr>7ab + 14b</vt:lpstr>
      <vt:lpstr>7b(a)   + 7b(2)</vt:lpstr>
      <vt:lpstr>7b(a+2)</vt:lpstr>
      <vt:lpstr>What is Refactoring?</vt:lpstr>
      <vt:lpstr>Unit Test Structure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What is Refactoring?</vt:lpstr>
      <vt:lpstr>When to Refactor?</vt:lpstr>
      <vt:lpstr>PowerPoint-præsentation</vt:lpstr>
      <vt:lpstr>Refactoring books [KB:R]</vt:lpstr>
      <vt:lpstr>Refactoring books [JK:RtP]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294</cp:revision>
  <dcterms:created xsi:type="dcterms:W3CDTF">2017-09-05T14:00:27Z</dcterms:created>
  <dcterms:modified xsi:type="dcterms:W3CDTF">2019-04-08T15:27:48Z</dcterms:modified>
</cp:coreProperties>
</file>