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2" r:id="rId3"/>
    <p:sldId id="564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Queries (multi-table)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70985" cy="4351338"/>
          </a:xfrm>
        </p:spPr>
        <p:txBody>
          <a:bodyPr/>
          <a:lstStyle/>
          <a:p>
            <a:pPr lvl="0"/>
            <a:r>
              <a:rPr lang="da-DK" sz="3200" smtClean="0"/>
              <a:t>Query will work even if Marc Duret changes nationality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da-DK" sz="3200" smtClean="0">
                <a:sym typeface="Wingdings" panose="05000000000000000000" pitchFamily="2" charset="2"/>
              </a:rPr>
              <a:t>A couple of potential problems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Name clashes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Multi-row output from subquery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048501" cy="4527049"/>
          </a:xfrm>
        </p:spPr>
        <p:txBody>
          <a:bodyPr/>
          <a:lstStyle/>
          <a:p>
            <a:pPr lvl="0"/>
            <a:r>
              <a:rPr lang="da-DK" sz="3200" smtClean="0"/>
              <a:t>When defining multi-table queries, we may need to refer to tables that have columns with identical names</a:t>
            </a:r>
          </a:p>
          <a:p>
            <a:pPr lvl="0"/>
            <a:r>
              <a:rPr lang="da-DK" sz="3200" smtClean="0"/>
              <a:t>Column names can be </a:t>
            </a:r>
            <a:r>
              <a:rPr lang="da-DK" sz="3200" u="sng" smtClean="0"/>
              <a:t>qualified</a:t>
            </a:r>
            <a:r>
              <a:rPr lang="da-DK" sz="3200" smtClean="0"/>
              <a:t> with the table name</a:t>
            </a:r>
          </a:p>
          <a:p>
            <a:pPr lvl="0"/>
            <a:r>
              <a:rPr lang="da-DK" sz="3200" smtClean="0"/>
              <a:t>Can also make it easier to understand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=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6" name="Ellipse 5"/>
          <p:cNvSpPr/>
          <p:nvPr/>
        </p:nvSpPr>
        <p:spPr>
          <a:xfrm>
            <a:off x="2009274" y="2684711"/>
            <a:ext cx="2971799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1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32822" cy="2081357"/>
          </a:xfrm>
        </p:spPr>
        <p:txBody>
          <a:bodyPr/>
          <a:lstStyle/>
          <a:p>
            <a:pPr lvl="0"/>
            <a:r>
              <a:rPr lang="da-DK" sz="3200" smtClean="0"/>
              <a:t>A subquery may return more than one row!</a:t>
            </a:r>
          </a:p>
          <a:p>
            <a:pPr lvl="0"/>
            <a:r>
              <a:rPr lang="da-DK" sz="3200" smtClean="0"/>
              <a:t>We can then use a </a:t>
            </a:r>
            <a:r>
              <a:rPr lang="da-DK" sz="3200" u="sng" smtClean="0"/>
              <a:t>set membership</a:t>
            </a:r>
            <a:r>
              <a:rPr lang="da-DK" sz="3200" smtClean="0"/>
              <a:t> condition instead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oscars_won &gt; 0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08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</a:t>
            </a:r>
            <a:r>
              <a:rPr lang="da-DK" sz="3200" b="1">
                <a:solidFill>
                  <a:srgbClr val="0070C0"/>
                </a:solidFill>
              </a:rPr>
              <a:t>IN</a:t>
            </a:r>
            <a:r>
              <a:rPr lang="da-DK" sz="3200" b="1" smtClean="0"/>
              <a:t>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oscars_won &gt; </a:t>
            </a:r>
            <a:r>
              <a:rPr lang="da-DK" sz="3200" b="1" smtClean="0"/>
              <a:t>0 )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5416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62111" cy="4351338"/>
          </a:xfrm>
        </p:spPr>
        <p:txBody>
          <a:bodyPr/>
          <a:lstStyle/>
          <a:p>
            <a:pPr lvl="0"/>
            <a:r>
              <a:rPr lang="da-DK" sz="3200" smtClean="0"/>
              <a:t>Another approach to multi-table queries is to </a:t>
            </a:r>
            <a:r>
              <a:rPr lang="da-DK" sz="3200" b="1" smtClean="0"/>
              <a:t>join</a:t>
            </a:r>
            <a:r>
              <a:rPr lang="da-DK" sz="3200" smtClean="0"/>
              <a:t> tables</a:t>
            </a:r>
          </a:p>
          <a:p>
            <a:pPr lvl="0"/>
            <a:r>
              <a:rPr lang="da-DK" sz="3200" smtClean="0"/>
              <a:t>Joining two (or more) tables is done by </a:t>
            </a:r>
          </a:p>
          <a:p>
            <a:pPr lvl="1"/>
            <a:r>
              <a:rPr lang="da-DK" sz="2800" smtClean="0"/>
              <a:t>Creating a ”supertable” containing all </a:t>
            </a:r>
            <a:r>
              <a:rPr lang="da-DK" sz="2800" u="sng" smtClean="0"/>
              <a:t>columns</a:t>
            </a:r>
            <a:r>
              <a:rPr lang="da-DK" sz="2800" smtClean="0"/>
              <a:t> from the tables involved in the join</a:t>
            </a:r>
          </a:p>
          <a:p>
            <a:pPr lvl="1"/>
            <a:r>
              <a:rPr lang="da-DK" sz="2800" smtClean="0"/>
              <a:t>Inserting all possible combinations of </a:t>
            </a:r>
            <a:r>
              <a:rPr lang="da-DK" sz="2800" u="sng" smtClean="0"/>
              <a:t>rows</a:t>
            </a:r>
            <a:r>
              <a:rPr lang="da-DK" sz="2800" smtClean="0"/>
              <a:t> from the tables involved in the join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3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3729"/>
              </p:ext>
            </p:extLst>
          </p:nvPr>
        </p:nvGraphicFramePr>
        <p:xfrm>
          <a:off x="914399" y="719669"/>
          <a:ext cx="2989848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31151"/>
              </p:ext>
            </p:extLst>
          </p:nvPr>
        </p:nvGraphicFramePr>
        <p:xfrm>
          <a:off x="1412707" y="3428780"/>
          <a:ext cx="1993232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RowB3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RowB4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722276" y="2253086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JOIN</a:t>
            </a:r>
            <a:endParaRPr lang="da-DK" sz="4800" b="1"/>
          </a:p>
        </p:txBody>
      </p:sp>
      <p:sp>
        <p:nvSpPr>
          <p:cNvPr id="5" name="Tekstfelt 4"/>
          <p:cNvSpPr txBox="1"/>
          <p:nvPr/>
        </p:nvSpPr>
        <p:spPr>
          <a:xfrm>
            <a:off x="4884043" y="22530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=</a:t>
            </a:r>
            <a:endParaRPr lang="da-DK" sz="4800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86492"/>
              </p:ext>
            </p:extLst>
          </p:nvPr>
        </p:nvGraphicFramePr>
        <p:xfrm>
          <a:off x="6354678" y="1122727"/>
          <a:ext cx="4762500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442" cy="4351338"/>
          </a:xfrm>
        </p:spPr>
        <p:txBody>
          <a:bodyPr/>
          <a:lstStyle/>
          <a:p>
            <a:pPr lvl="0"/>
            <a:r>
              <a:rPr lang="da-DK" sz="3200" smtClean="0"/>
              <a:t>In general: Given two tables A and B, where</a:t>
            </a:r>
          </a:p>
          <a:p>
            <a:pPr lvl="1"/>
            <a:r>
              <a:rPr lang="da-DK" sz="2800" smtClean="0"/>
              <a:t>Table </a:t>
            </a:r>
            <a:r>
              <a:rPr lang="da-DK" sz="2800" b="1" i="1" smtClean="0"/>
              <a:t>A</a:t>
            </a:r>
            <a:r>
              <a:rPr lang="da-DK" sz="2800" smtClean="0"/>
              <a:t> contains </a:t>
            </a:r>
            <a:r>
              <a:rPr lang="da-DK" sz="2800" b="1" i="1" smtClean="0"/>
              <a:t>AC</a:t>
            </a:r>
            <a:r>
              <a:rPr lang="da-DK" sz="2800" smtClean="0"/>
              <a:t> columns and </a:t>
            </a:r>
            <a:r>
              <a:rPr lang="da-DK" sz="2800" b="1" i="1" smtClean="0"/>
              <a:t>AR</a:t>
            </a:r>
            <a:r>
              <a:rPr lang="da-DK" sz="2800" smtClean="0"/>
              <a:t> rows</a:t>
            </a:r>
          </a:p>
          <a:p>
            <a:pPr lvl="1"/>
            <a:r>
              <a:rPr lang="da-DK" sz="2800"/>
              <a:t>Table </a:t>
            </a:r>
            <a:r>
              <a:rPr lang="da-DK" sz="2800" b="1" i="1" smtClean="0"/>
              <a:t>B</a:t>
            </a:r>
            <a:r>
              <a:rPr lang="da-DK" sz="2800" smtClean="0"/>
              <a:t> </a:t>
            </a:r>
            <a:r>
              <a:rPr lang="da-DK" sz="2800"/>
              <a:t>contains </a:t>
            </a:r>
            <a:r>
              <a:rPr lang="da-DK" sz="2800" b="1" i="1" smtClean="0"/>
              <a:t>BC</a:t>
            </a:r>
            <a:r>
              <a:rPr lang="da-DK" sz="2800" smtClean="0"/>
              <a:t> </a:t>
            </a:r>
            <a:r>
              <a:rPr lang="da-DK" sz="2800"/>
              <a:t>columns and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r>
              <a:rPr lang="da-DK" sz="3200" smtClean="0"/>
              <a:t>Joining tables </a:t>
            </a:r>
            <a:r>
              <a:rPr lang="da-DK" sz="3200" b="1" i="1" smtClean="0"/>
              <a:t>A</a:t>
            </a:r>
            <a:r>
              <a:rPr lang="da-DK" sz="3200" smtClean="0"/>
              <a:t> and </a:t>
            </a:r>
            <a:r>
              <a:rPr lang="da-DK" sz="3200" b="1" i="1" smtClean="0"/>
              <a:t>B</a:t>
            </a:r>
            <a:r>
              <a:rPr lang="da-DK" sz="3200" smtClean="0"/>
              <a:t> will then produce a ”supertable” with</a:t>
            </a:r>
          </a:p>
          <a:p>
            <a:pPr lvl="1"/>
            <a:r>
              <a:rPr lang="da-DK" sz="2800" b="1" i="1" smtClean="0"/>
              <a:t>AC</a:t>
            </a:r>
            <a:r>
              <a:rPr lang="da-DK" sz="2800" smtClean="0"/>
              <a:t> + </a:t>
            </a:r>
            <a:r>
              <a:rPr lang="da-DK" sz="2800" b="1" i="1" smtClean="0"/>
              <a:t>BC</a:t>
            </a:r>
            <a:r>
              <a:rPr lang="da-DK" sz="2800" smtClean="0"/>
              <a:t> columns</a:t>
            </a:r>
          </a:p>
          <a:p>
            <a:pPr lvl="1"/>
            <a:r>
              <a:rPr lang="da-DK" sz="2800" b="1" i="1" smtClean="0"/>
              <a:t>AR</a:t>
            </a:r>
            <a:r>
              <a:rPr lang="da-DK" sz="2800" smtClean="0"/>
              <a:t> x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pPr marL="0" lvl="0" indent="0">
              <a:buNone/>
            </a:pP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94551"/>
              </p:ext>
            </p:extLst>
          </p:nvPr>
        </p:nvGraphicFramePr>
        <p:xfrm>
          <a:off x="9667375" y="867728"/>
          <a:ext cx="1419726" cy="68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324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137878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6479"/>
              </p:ext>
            </p:extLst>
          </p:nvPr>
        </p:nvGraphicFramePr>
        <p:xfrm>
          <a:off x="9690934" y="2121102"/>
          <a:ext cx="1396166" cy="1143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808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RowB3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RowB4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33007"/>
              </p:ext>
            </p:extLst>
          </p:nvPr>
        </p:nvGraphicFramePr>
        <p:xfrm>
          <a:off x="9132970" y="4058433"/>
          <a:ext cx="2488535" cy="2057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77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  <p:sp>
        <p:nvSpPr>
          <p:cNvPr id="7" name="Tekstfelt 6"/>
          <p:cNvSpPr txBox="1"/>
          <p:nvPr/>
        </p:nvSpPr>
        <p:spPr>
          <a:xfrm>
            <a:off x="10062086" y="16409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JOIN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 rot="5400000">
            <a:off x="10227195" y="347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=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33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6176211" cy="1898149"/>
          </a:xfrm>
        </p:spPr>
        <p:txBody>
          <a:bodyPr/>
          <a:lstStyle/>
          <a:p>
            <a:pPr lvl="0"/>
            <a:r>
              <a:rPr lang="da-DK" sz="3200" smtClean="0"/>
              <a:t>The syntax for joining tables is in itself quite simple…</a:t>
            </a:r>
          </a:p>
          <a:p>
            <a:pPr lvl="0"/>
            <a:r>
              <a:rPr lang="da-DK" sz="3200" smtClean="0"/>
              <a:t>…but is it </a:t>
            </a:r>
            <a:r>
              <a:rPr lang="da-DK" sz="3200" u="sng" smtClean="0"/>
              <a:t>useful</a:t>
            </a:r>
            <a:r>
              <a:rPr lang="da-DK" sz="3200" smtClean="0"/>
              <a:t>?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4047935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</a:t>
            </a:r>
          </a:p>
        </p:txBody>
      </p:sp>
    </p:spTree>
    <p:extLst>
      <p:ext uri="{BB962C8B-B14F-4D97-AF65-F5344CB8AC3E}">
        <p14:creationId xmlns:p14="http://schemas.microsoft.com/office/powerpoint/2010/main" val="112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need to require that certain column values from the tables are equal</a:t>
            </a:r>
          </a:p>
          <a:p>
            <a:pPr lvl="0"/>
            <a:r>
              <a:rPr lang="da-DK" sz="3200" smtClean="0"/>
              <a:t>This is often columns that act as primary/foreign keys</a:t>
            </a:r>
          </a:p>
          <a:p>
            <a:pPr lvl="0"/>
            <a:r>
              <a:rPr lang="da-DK" sz="3200" smtClean="0"/>
              <a:t>No such columns for </a:t>
            </a:r>
            <a:r>
              <a:rPr lang="da-DK" sz="3200" b="1" smtClean="0"/>
              <a:t>Movie</a:t>
            </a:r>
            <a:r>
              <a:rPr lang="da-DK" sz="3200" smtClean="0"/>
              <a:t> and </a:t>
            </a:r>
            <a:r>
              <a:rPr lang="da-DK" sz="3200" b="1" smtClean="0"/>
              <a:t>Actor</a:t>
            </a:r>
            <a:r>
              <a:rPr lang="da-DK" sz="3200" smtClean="0"/>
              <a:t> tables, since relation is expressed through rows in the </a:t>
            </a:r>
            <a:r>
              <a:rPr lang="da-DK" sz="3200" b="1" smtClean="0"/>
              <a:t>Casting</a:t>
            </a:r>
            <a:r>
              <a:rPr lang="da-DK" sz="3200" smtClean="0"/>
              <a:t> table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id</a:t>
            </a:r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id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For each movie, find the title of the movie, and the names of the actors in the movie</a:t>
            </a:r>
          </a:p>
          <a:p>
            <a:pPr lvl="0"/>
            <a:r>
              <a:rPr lang="da-DK" sz="3200" smtClean="0"/>
              <a:t>This information is already in the </a:t>
            </a:r>
            <a:r>
              <a:rPr lang="da-DK" sz="3200" b="1" smtClean="0"/>
              <a:t>Casting</a:t>
            </a:r>
            <a:r>
              <a:rPr lang="da-DK" sz="3200" smtClean="0"/>
              <a:t> table, but only as foreign keys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4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 smtClean="0"/>
              <a:t>First attempt; </a:t>
            </a:r>
            <a:r>
              <a:rPr lang="da-DK" sz="3200" i="1" smtClean="0"/>
              <a:t>join all three tables unconditionally, and select all columns</a:t>
            </a:r>
          </a:p>
          <a:p>
            <a:pPr lvl="0"/>
            <a:r>
              <a:rPr lang="da-DK" sz="3200" smtClean="0"/>
              <a:t>Will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2140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783850"/>
          </a:xfrm>
        </p:spPr>
        <p:txBody>
          <a:bodyPr/>
          <a:lstStyle/>
          <a:p>
            <a:pPr lvl="0"/>
            <a:r>
              <a:rPr lang="da-DK" sz="3200" smtClean="0"/>
              <a:t>Second attempt; </a:t>
            </a:r>
            <a:r>
              <a:rPr lang="da-DK" sz="3200" i="1"/>
              <a:t>join all three tables </a:t>
            </a:r>
            <a:r>
              <a:rPr lang="da-DK" sz="3200" i="1" smtClean="0"/>
              <a:t>unconditionally, and only select the relevant columns</a:t>
            </a:r>
          </a:p>
          <a:p>
            <a:pPr lvl="0"/>
            <a:r>
              <a:rPr lang="da-DK" sz="3200" smtClean="0"/>
              <a:t>Will (still)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451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74087"/>
          </a:xfrm>
        </p:spPr>
        <p:txBody>
          <a:bodyPr/>
          <a:lstStyle/>
          <a:p>
            <a:pPr lvl="0"/>
            <a:r>
              <a:rPr lang="da-DK" sz="3200" smtClean="0"/>
              <a:t>Third attempt; </a:t>
            </a:r>
            <a:r>
              <a:rPr lang="da-DK" sz="3200" i="1" smtClean="0"/>
              <a:t>only select the rows where the relevant key values are equal!</a:t>
            </a:r>
          </a:p>
          <a:p>
            <a:pPr lvl="0"/>
            <a:r>
              <a:rPr lang="da-DK" sz="3200" smtClean="0"/>
              <a:t>Will produce the correct 20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8" y="4047935"/>
            <a:ext cx="11085097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Movie, Actor, Casting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WHERE</a:t>
            </a:r>
            <a:r>
              <a:rPr lang="da-DK" b="1" smtClean="0"/>
              <a:t> (</a:t>
            </a:r>
            <a:r>
              <a:rPr lang="da-DK" b="1" smtClean="0">
                <a:solidFill>
                  <a:srgbClr val="FF0000"/>
                </a:solidFill>
              </a:rPr>
              <a:t>Movie.id = Casting.movie_id</a:t>
            </a:r>
            <a:r>
              <a:rPr lang="da-DK" b="1" smtClean="0"/>
              <a:t>) </a:t>
            </a:r>
            <a:r>
              <a:rPr lang="da-DK" b="1">
                <a:solidFill>
                  <a:srgbClr val="0070C0"/>
                </a:solidFill>
              </a:rPr>
              <a:t>AND</a:t>
            </a:r>
            <a:r>
              <a:rPr lang="da-DK" b="1"/>
              <a:t> </a:t>
            </a:r>
            <a:r>
              <a:rPr lang="da-DK" b="1" smtClean="0"/>
              <a:t>(</a:t>
            </a:r>
            <a:r>
              <a:rPr lang="da-DK" b="1" smtClean="0">
                <a:solidFill>
                  <a:srgbClr val="FF0000"/>
                </a:solidFill>
              </a:rPr>
              <a:t>Actor.id = Casting.actor_id</a:t>
            </a:r>
            <a:r>
              <a:rPr lang="da-DK" b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9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Recurring ”pattern” for retrieving data across multiple tables</a:t>
            </a:r>
          </a:p>
          <a:p>
            <a:pPr lvl="1"/>
            <a:r>
              <a:rPr lang="da-DK" sz="2800" b="1" smtClean="0"/>
              <a:t>Relations</a:t>
            </a:r>
            <a:r>
              <a:rPr lang="da-DK" sz="2800" smtClean="0"/>
              <a:t> between tables are represented by </a:t>
            </a:r>
            <a:r>
              <a:rPr lang="da-DK" sz="2800" b="1" smtClean="0"/>
              <a:t>keys</a:t>
            </a:r>
            <a:r>
              <a:rPr lang="da-DK" sz="2800" smtClean="0"/>
              <a:t> (primary/foreign), and perhaps even separate </a:t>
            </a:r>
            <a:r>
              <a:rPr lang="da-DK" sz="2800" b="1" smtClean="0"/>
              <a:t>tables</a:t>
            </a:r>
          </a:p>
          <a:p>
            <a:pPr lvl="1"/>
            <a:r>
              <a:rPr lang="da-DK" sz="2800" b="1" smtClean="0"/>
              <a:t>Actual data </a:t>
            </a:r>
            <a:r>
              <a:rPr lang="da-DK" sz="2800" smtClean="0"/>
              <a:t>is contained in tables representing </a:t>
            </a:r>
            <a:r>
              <a:rPr lang="da-DK" sz="2800" b="1" smtClean="0"/>
              <a:t>entities</a:t>
            </a:r>
          </a:p>
          <a:p>
            <a:pPr lvl="1"/>
            <a:r>
              <a:rPr lang="da-DK" sz="2800" smtClean="0"/>
              <a:t>Obtaining </a:t>
            </a:r>
            <a:r>
              <a:rPr lang="da-DK" sz="2800" b="1" smtClean="0"/>
              <a:t>real data about entities</a:t>
            </a:r>
            <a:r>
              <a:rPr lang="da-DK" sz="2800" smtClean="0"/>
              <a:t> across multiple tables then requires </a:t>
            </a:r>
            <a:r>
              <a:rPr lang="da-DK" sz="2800" b="1" smtClean="0"/>
              <a:t>joining and matching on key columns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0612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9289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9377"/>
              </p:ext>
            </p:extLst>
          </p:nvPr>
        </p:nvGraphicFramePr>
        <p:xfrm>
          <a:off x="884319" y="485053"/>
          <a:ext cx="1029393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98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341278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87532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Actor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68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birth_year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alive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04-06-1911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Chow-Yun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12-11-1959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Karl Stegger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30-01-1922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Jean 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10-10-1949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Julia 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28-09-1964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Natalie Portman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02-07-1980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 Duret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01-08-1966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467"/>
              </p:ext>
            </p:extLst>
          </p:nvPr>
        </p:nvGraphicFramePr>
        <p:xfrm>
          <a:off x="914399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10507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868"/>
              </p:ext>
            </p:extLst>
          </p:nvPr>
        </p:nvGraphicFramePr>
        <p:xfrm>
          <a:off x="4580020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459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185" cy="4351338"/>
          </a:xfrm>
        </p:spPr>
        <p:txBody>
          <a:bodyPr/>
          <a:lstStyle/>
          <a:p>
            <a:pPr lvl="0"/>
            <a:r>
              <a:rPr lang="da-DK" sz="3200" smtClean="0"/>
              <a:t>We can easily formulate questions which</a:t>
            </a:r>
          </a:p>
          <a:p>
            <a:pPr lvl="1"/>
            <a:r>
              <a:rPr lang="da-DK" sz="2800" smtClean="0"/>
              <a:t>Should be possible to answer with the given data</a:t>
            </a:r>
          </a:p>
          <a:p>
            <a:pPr lvl="1"/>
            <a:r>
              <a:rPr lang="da-DK" sz="2800" smtClean="0"/>
              <a:t>Cannot be answered by a single-table query</a:t>
            </a:r>
          </a:p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How many movies are from the country that the actor Marc Duret is from?</a:t>
            </a:r>
            <a:endParaRPr lang="da-DK" sz="2800" i="1"/>
          </a:p>
        </p:txBody>
      </p:sp>
    </p:spTree>
    <p:extLst>
      <p:ext uri="{BB962C8B-B14F-4D97-AF65-F5344CB8AC3E}">
        <p14:creationId xmlns:p14="http://schemas.microsoft.com/office/powerpoint/2010/main" val="16504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631803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‘France’</a:t>
            </a:r>
            <a:endParaRPr lang="da-DK" sz="3200" b="1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177636" y="1751908"/>
            <a:ext cx="609545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name = ‘Marc Duret’</a:t>
            </a:r>
            <a:endParaRPr lang="da-DK" sz="3200" b="1"/>
          </a:p>
        </p:txBody>
      </p:sp>
      <p:sp>
        <p:nvSpPr>
          <p:cNvPr id="7" name="Afrundet rektangulær billedforklaring 6"/>
          <p:cNvSpPr/>
          <p:nvPr/>
        </p:nvSpPr>
        <p:spPr>
          <a:xfrm>
            <a:off x="7188869" y="1798626"/>
            <a:ext cx="2135606" cy="980669"/>
          </a:xfrm>
          <a:prstGeom prst="wedgeRoundRectCallout">
            <a:avLst>
              <a:gd name="adj1" fmla="val -100610"/>
              <a:gd name="adj2" fmla="val 36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Will return ‘France’</a:t>
            </a:r>
            <a:endParaRPr lang="da-DK" sz="2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7372352" y="4916810"/>
            <a:ext cx="3542296" cy="942569"/>
          </a:xfrm>
          <a:prstGeom prst="wedgeRoundRectCallout">
            <a:avLst>
              <a:gd name="adj1" fmla="val -83706"/>
              <a:gd name="adj2" fmla="val -19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‘France’ used as input ”parameter” here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937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2" cy="4351338"/>
          </a:xfrm>
        </p:spPr>
        <p:txBody>
          <a:bodyPr/>
          <a:lstStyle/>
          <a:p>
            <a:pPr lvl="0"/>
            <a:r>
              <a:rPr lang="da-DK" sz="3200" smtClean="0"/>
              <a:t>Previous solution works, but requires us to manually enter one query result into another query</a:t>
            </a:r>
          </a:p>
          <a:p>
            <a:pPr lvl="0"/>
            <a:r>
              <a:rPr lang="da-DK" sz="3200" smtClean="0"/>
              <a:t>Better solution: formulate a single query, where the first query is a ”subquery” to the second query!</a:t>
            </a:r>
            <a:endParaRPr lang="da-DK" sz="28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1986046"/>
            <a:ext cx="2954922" cy="29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898558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 smtClean="0"/>
              <a:t>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9" name="Afrundet rektangulær billedforklaring 8"/>
          <p:cNvSpPr/>
          <p:nvPr/>
        </p:nvSpPr>
        <p:spPr>
          <a:xfrm>
            <a:off x="1024687" y="3756985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Main query</a:t>
            </a:r>
            <a:endParaRPr lang="da-DK" sz="2800"/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6386761" y="5077183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Subquery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005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935</Words>
  <Application>Microsoft Office PowerPoint</Application>
  <PresentationFormat>Widescreen</PresentationFormat>
  <Paragraphs>327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Databases  Queries (multi-table)</vt:lpstr>
      <vt:lpstr>PowerPoint-præsentation</vt:lpstr>
      <vt:lpstr>PowerPoint-præsentation</vt:lpstr>
      <vt:lpstr>PowerPoint-præsentation</vt:lpstr>
      <vt:lpstr>PowerPoint-præsentation</vt:lpstr>
      <vt:lpstr>SQL Query - subqueries</vt:lpstr>
      <vt:lpstr>SQL Query - subquery</vt:lpstr>
      <vt:lpstr>SQL Query - subqueries</vt:lpstr>
      <vt:lpstr>SQL Query - subquery</vt:lpstr>
      <vt:lpstr>SQL Query - subqueries</vt:lpstr>
      <vt:lpstr>SQL Query - subqueries</vt:lpstr>
      <vt:lpstr>SQL Query - subquery</vt:lpstr>
      <vt:lpstr>SQL Query - subquery</vt:lpstr>
      <vt:lpstr>SQL Query - subquery</vt:lpstr>
      <vt:lpstr>SQL Query – joining tables</vt:lpstr>
      <vt:lpstr>PowerPoint-præsentation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161</cp:revision>
  <dcterms:created xsi:type="dcterms:W3CDTF">2017-09-05T14:00:27Z</dcterms:created>
  <dcterms:modified xsi:type="dcterms:W3CDTF">2018-10-05T06:40:46Z</dcterms:modified>
</cp:coreProperties>
</file>