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68" r:id="rId3"/>
    <p:sldId id="386" r:id="rId4"/>
    <p:sldId id="395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407" r:id="rId16"/>
    <p:sldId id="408" r:id="rId17"/>
    <p:sldId id="409" r:id="rId18"/>
    <p:sldId id="410" r:id="rId19"/>
    <p:sldId id="411" r:id="rId20"/>
    <p:sldId id="412" r:id="rId21"/>
    <p:sldId id="413" r:id="rId22"/>
    <p:sldId id="452" r:id="rId23"/>
    <p:sldId id="453" r:id="rId24"/>
    <p:sldId id="414" r:id="rId25"/>
    <p:sldId id="415" r:id="rId26"/>
    <p:sldId id="416" r:id="rId27"/>
    <p:sldId id="417" r:id="rId28"/>
    <p:sldId id="418" r:id="rId29"/>
    <p:sldId id="419" r:id="rId30"/>
    <p:sldId id="420" r:id="rId31"/>
    <p:sldId id="421" r:id="rId32"/>
    <p:sldId id="423" r:id="rId33"/>
    <p:sldId id="424" r:id="rId34"/>
    <p:sldId id="425" r:id="rId35"/>
    <p:sldId id="426" r:id="rId36"/>
    <p:sldId id="427" r:id="rId37"/>
    <p:sldId id="428" r:id="rId38"/>
    <p:sldId id="429" r:id="rId39"/>
    <p:sldId id="430" r:id="rId40"/>
    <p:sldId id="431" r:id="rId41"/>
    <p:sldId id="432" r:id="rId42"/>
    <p:sldId id="433" r:id="rId43"/>
    <p:sldId id="434" r:id="rId44"/>
    <p:sldId id="436" r:id="rId45"/>
    <p:sldId id="437" r:id="rId46"/>
    <p:sldId id="438" r:id="rId47"/>
    <p:sldId id="439" r:id="rId48"/>
    <p:sldId id="440" r:id="rId49"/>
    <p:sldId id="441" r:id="rId50"/>
    <p:sldId id="442" r:id="rId51"/>
    <p:sldId id="443" r:id="rId52"/>
    <p:sldId id="447" r:id="rId53"/>
    <p:sldId id="448" r:id="rId54"/>
    <p:sldId id="450" r:id="rId55"/>
    <p:sldId id="451" r:id="rId5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llemlayou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30-09-2018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30-09-2018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30-09-2018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30-09-2018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30-09-2018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30-09-2018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30-09-2018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30-09-2018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30-09-2018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30-09-2018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30-09-2018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30-09-2018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gi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4"/>
            <a:ext cx="9144000" cy="3976777"/>
          </a:xfrm>
        </p:spPr>
        <p:txBody>
          <a:bodyPr>
            <a:normAutofit/>
          </a:bodyPr>
          <a:lstStyle/>
          <a:p>
            <a:r>
              <a:rPr lang="da-DK" sz="9600" b="1" smtClean="0"/>
              <a:t>Databases</a:t>
            </a:r>
            <a:br>
              <a:rPr lang="da-DK" sz="9600" b="1" smtClean="0"/>
            </a:br>
            <a:r>
              <a:rPr lang="da-DK" sz="9600" smtClean="0"/>
              <a:t/>
            </a:r>
            <a:br>
              <a:rPr lang="da-DK" sz="9600" smtClean="0"/>
            </a:br>
            <a:r>
              <a:rPr lang="da-DK" smtClean="0"/>
              <a:t>and Visual Studio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311" y="565985"/>
            <a:ext cx="6000500" cy="502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9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a database in Visual Studio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645942" cy="4351338"/>
          </a:xfrm>
        </p:spPr>
        <p:txBody>
          <a:bodyPr/>
          <a:lstStyle/>
          <a:p>
            <a:pPr lvl="0"/>
            <a:r>
              <a:rPr lang="da-DK" sz="3200" smtClean="0"/>
              <a:t>We have created a (local) database called </a:t>
            </a:r>
            <a:r>
              <a:rPr lang="da-DK" sz="3200" b="1" smtClean="0"/>
              <a:t>MyFirstDB</a:t>
            </a:r>
          </a:p>
          <a:p>
            <a:pPr lvl="0"/>
            <a:r>
              <a:rPr lang="da-DK" sz="3200" smtClean="0"/>
              <a:t>The database does not contain any (user-defined) tables yet</a:t>
            </a:r>
          </a:p>
          <a:p>
            <a:pPr lvl="0"/>
            <a:r>
              <a:rPr lang="da-DK" sz="3200" smtClean="0"/>
              <a:t>Table definitions can be created manually (later), or by running a </a:t>
            </a:r>
            <a:r>
              <a:rPr lang="da-DK" sz="3200" b="1" smtClean="0"/>
              <a:t>database script</a:t>
            </a:r>
          </a:p>
          <a:p>
            <a:pPr lvl="0"/>
            <a:r>
              <a:rPr lang="da-DK" sz="3200" smtClean="0"/>
              <a:t>A script generally just contains SQL code, which may e.g.</a:t>
            </a:r>
          </a:p>
          <a:p>
            <a:pPr lvl="1"/>
            <a:r>
              <a:rPr lang="da-DK" sz="2800" smtClean="0"/>
              <a:t>Create a number of tables</a:t>
            </a:r>
          </a:p>
          <a:p>
            <a:pPr lvl="1"/>
            <a:r>
              <a:rPr lang="da-DK" sz="2800" smtClean="0"/>
              <a:t>Enter a number of rows into the tables</a:t>
            </a:r>
          </a:p>
        </p:txBody>
      </p:sp>
    </p:spTree>
    <p:extLst>
      <p:ext uri="{BB962C8B-B14F-4D97-AF65-F5344CB8AC3E}">
        <p14:creationId xmlns:p14="http://schemas.microsoft.com/office/powerpoint/2010/main" val="14522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607" y="627897"/>
            <a:ext cx="4743450" cy="4772025"/>
          </a:xfrm>
          <a:prstGeom prst="rect">
            <a:avLst/>
          </a:prstGeom>
        </p:spPr>
      </p:pic>
      <p:sp>
        <p:nvSpPr>
          <p:cNvPr id="4" name="Rektangulær billedforklaring 3"/>
          <p:cNvSpPr/>
          <p:nvPr/>
        </p:nvSpPr>
        <p:spPr>
          <a:xfrm>
            <a:off x="6803856" y="3218449"/>
            <a:ext cx="3868153" cy="806116"/>
          </a:xfrm>
          <a:prstGeom prst="wedgeRectCallout">
            <a:avLst>
              <a:gd name="adj1" fmla="val -86568"/>
              <a:gd name="adj2" fmla="val 656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Right-click on </a:t>
            </a:r>
            <a:r>
              <a:rPr lang="da-DK" sz="2400" b="1" smtClean="0"/>
              <a:t>MyFirstDB</a:t>
            </a:r>
            <a:r>
              <a:rPr lang="da-DK" sz="2400" smtClean="0"/>
              <a:t>, and choose </a:t>
            </a:r>
            <a:r>
              <a:rPr lang="da-DK" sz="2400" b="1" smtClean="0"/>
              <a:t>New Ouery…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417472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352425"/>
            <a:ext cx="9085959" cy="5278354"/>
          </a:xfrm>
          <a:prstGeom prst="rect">
            <a:avLst/>
          </a:prstGeom>
        </p:spPr>
      </p:pic>
      <p:sp>
        <p:nvSpPr>
          <p:cNvPr id="4" name="Rektangulær billedforklaring 3"/>
          <p:cNvSpPr/>
          <p:nvPr/>
        </p:nvSpPr>
        <p:spPr>
          <a:xfrm>
            <a:off x="721893" y="4289260"/>
            <a:ext cx="2195765" cy="1016667"/>
          </a:xfrm>
          <a:prstGeom prst="wedgeRectCallout">
            <a:avLst>
              <a:gd name="adj1" fmla="val 57663"/>
              <a:gd name="adj2" fmla="val -1305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This opens a </a:t>
            </a:r>
            <a:r>
              <a:rPr lang="da-DK" sz="2400" b="1" smtClean="0"/>
              <a:t>Query window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59639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352425"/>
            <a:ext cx="9085959" cy="5278354"/>
          </a:xfrm>
          <a:prstGeom prst="rect">
            <a:avLst/>
          </a:prstGeom>
        </p:spPr>
      </p:pic>
      <p:sp>
        <p:nvSpPr>
          <p:cNvPr id="4" name="Rektangulær billedforklaring 3"/>
          <p:cNvSpPr/>
          <p:nvPr/>
        </p:nvSpPr>
        <p:spPr>
          <a:xfrm>
            <a:off x="264694" y="4193009"/>
            <a:ext cx="3465096" cy="1142998"/>
          </a:xfrm>
          <a:prstGeom prst="wedgeRectCallout">
            <a:avLst>
              <a:gd name="adj1" fmla="val 55406"/>
              <a:gd name="adj2" fmla="val -947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Here you can write SQL directly, or copy SQL from a given script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57471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29" y="444069"/>
            <a:ext cx="10523838" cy="5919659"/>
          </a:xfrm>
          <a:prstGeom prst="rect">
            <a:avLst/>
          </a:prstGeom>
        </p:spPr>
      </p:pic>
      <p:sp>
        <p:nvSpPr>
          <p:cNvPr id="5" name="Rektangulær billedforklaring 4"/>
          <p:cNvSpPr/>
          <p:nvPr/>
        </p:nvSpPr>
        <p:spPr>
          <a:xfrm>
            <a:off x="8180171" y="5042695"/>
            <a:ext cx="2448428" cy="1161048"/>
          </a:xfrm>
          <a:prstGeom prst="wedgeRectCallout">
            <a:avLst>
              <a:gd name="adj1" fmla="val -88422"/>
              <a:gd name="adj2" fmla="val -809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Copy content from text file into Query window</a:t>
            </a:r>
            <a:endParaRPr lang="da-DK" sz="2400" b="1"/>
          </a:p>
        </p:txBody>
      </p:sp>
      <p:sp>
        <p:nvSpPr>
          <p:cNvPr id="8" name="Afrundet rektangel 7"/>
          <p:cNvSpPr/>
          <p:nvPr/>
        </p:nvSpPr>
        <p:spPr>
          <a:xfrm>
            <a:off x="781399" y="994980"/>
            <a:ext cx="1368675" cy="51254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3380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29" y="444069"/>
            <a:ext cx="10523838" cy="5919659"/>
          </a:xfrm>
          <a:prstGeom prst="rect">
            <a:avLst/>
          </a:prstGeom>
        </p:spPr>
      </p:pic>
      <p:sp>
        <p:nvSpPr>
          <p:cNvPr id="7" name="Afrundet rektangel 6"/>
          <p:cNvSpPr/>
          <p:nvPr/>
        </p:nvSpPr>
        <p:spPr>
          <a:xfrm>
            <a:off x="2029432" y="1019694"/>
            <a:ext cx="1368675" cy="51254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354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29" y="444069"/>
            <a:ext cx="10523838" cy="5919659"/>
          </a:xfrm>
          <a:prstGeom prst="rect">
            <a:avLst/>
          </a:prstGeom>
        </p:spPr>
      </p:pic>
      <p:sp>
        <p:nvSpPr>
          <p:cNvPr id="4" name="Rektangulær billedforklaring 3"/>
          <p:cNvSpPr/>
          <p:nvPr/>
        </p:nvSpPr>
        <p:spPr>
          <a:xfrm>
            <a:off x="1326072" y="1828800"/>
            <a:ext cx="2448428" cy="1161048"/>
          </a:xfrm>
          <a:prstGeom prst="wedgeRectCallout">
            <a:avLst>
              <a:gd name="adj1" fmla="val -59655"/>
              <a:gd name="adj2" fmla="val -820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Run script by clicking the small green triangle</a:t>
            </a:r>
            <a:endParaRPr lang="da-DK" sz="2400" b="1"/>
          </a:p>
        </p:txBody>
      </p:sp>
      <p:sp>
        <p:nvSpPr>
          <p:cNvPr id="5" name="Rektangulær billedforklaring 4"/>
          <p:cNvSpPr/>
          <p:nvPr/>
        </p:nvSpPr>
        <p:spPr>
          <a:xfrm>
            <a:off x="5161275" y="1399944"/>
            <a:ext cx="2765260" cy="515353"/>
          </a:xfrm>
          <a:prstGeom prst="wedgeRectCallout">
            <a:avLst>
              <a:gd name="adj1" fmla="val -56138"/>
              <a:gd name="adj2" fmla="val -11807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NOT THIS ONE!!! </a:t>
            </a:r>
            <a:r>
              <a:rPr lang="da-DK" sz="2400" smtClean="0">
                <a:sym typeface="Wingdings" panose="05000000000000000000" pitchFamily="2" charset="2"/>
              </a:rPr>
              <a:t>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209731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29" y="444069"/>
            <a:ext cx="10523838" cy="5919659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3993184" y="5112445"/>
            <a:ext cx="2728892" cy="868226"/>
          </a:xfrm>
          <a:prstGeom prst="wedgeRectCallout">
            <a:avLst>
              <a:gd name="adj1" fmla="val -68614"/>
              <a:gd name="adj2" fmla="val -1096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Result of executing query is shown here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145759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29" y="444069"/>
            <a:ext cx="10523838" cy="5919659"/>
          </a:xfrm>
          <a:prstGeom prst="rect">
            <a:avLst/>
          </a:prstGeom>
        </p:spPr>
      </p:pic>
      <p:sp>
        <p:nvSpPr>
          <p:cNvPr id="7" name="Rektangulær billedforklaring 6"/>
          <p:cNvSpPr/>
          <p:nvPr/>
        </p:nvSpPr>
        <p:spPr>
          <a:xfrm>
            <a:off x="6139248" y="2285975"/>
            <a:ext cx="2755230" cy="800102"/>
          </a:xfrm>
          <a:prstGeom prst="wedgeRectCallout">
            <a:avLst>
              <a:gd name="adj1" fmla="val 51347"/>
              <a:gd name="adj2" fmla="val -1553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Now click the Refresh button…</a:t>
            </a:r>
            <a:endParaRPr lang="da-DK" sz="2400" b="1"/>
          </a:p>
        </p:txBody>
      </p:sp>
      <p:sp>
        <p:nvSpPr>
          <p:cNvPr id="8" name="Rektangulær billedforklaring 7"/>
          <p:cNvSpPr/>
          <p:nvPr/>
        </p:nvSpPr>
        <p:spPr>
          <a:xfrm>
            <a:off x="5951622" y="4289258"/>
            <a:ext cx="3167664" cy="814083"/>
          </a:xfrm>
          <a:prstGeom prst="wedgeRectCallout">
            <a:avLst>
              <a:gd name="adj1" fmla="val 65807"/>
              <a:gd name="adj2" fmla="val -155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…</a:t>
            </a:r>
            <a:r>
              <a:rPr lang="da-DK" sz="2400"/>
              <a:t>a</a:t>
            </a:r>
            <a:r>
              <a:rPr lang="da-DK" sz="2400" smtClean="0"/>
              <a:t> new table has been added to MyFirstDB </a:t>
            </a:r>
            <a:r>
              <a:rPr lang="da-DK" sz="2400" smtClean="0">
                <a:sym typeface="Wingdings" panose="05000000000000000000" pitchFamily="2" charset="2"/>
              </a:rPr>
              <a:t></a:t>
            </a:r>
            <a:endParaRPr lang="da-DK" sz="2400" b="1"/>
          </a:p>
        </p:txBody>
      </p:sp>
      <p:sp>
        <p:nvSpPr>
          <p:cNvPr id="9" name="Afrundet rektangel 8"/>
          <p:cNvSpPr/>
          <p:nvPr/>
        </p:nvSpPr>
        <p:spPr>
          <a:xfrm>
            <a:off x="9579410" y="2996775"/>
            <a:ext cx="1368675" cy="51254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4227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a database in Visual Studio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7295147" cy="4351338"/>
          </a:xfrm>
        </p:spPr>
        <p:txBody>
          <a:bodyPr/>
          <a:lstStyle/>
          <a:p>
            <a:pPr lvl="0"/>
            <a:r>
              <a:rPr lang="da-DK" sz="3200" smtClean="0"/>
              <a:t>We can use Visual Studio as a DBMS</a:t>
            </a:r>
          </a:p>
          <a:p>
            <a:pPr lvl="0"/>
            <a:r>
              <a:rPr lang="da-DK" sz="3200" smtClean="0"/>
              <a:t>First steps:</a:t>
            </a:r>
          </a:p>
          <a:p>
            <a:pPr lvl="1"/>
            <a:r>
              <a:rPr lang="da-DK" sz="2800" smtClean="0"/>
              <a:t>Create a </a:t>
            </a:r>
            <a:r>
              <a:rPr lang="da-DK" sz="2800" b="1" smtClean="0"/>
              <a:t>local</a:t>
            </a:r>
            <a:r>
              <a:rPr lang="da-DK" sz="2800" smtClean="0"/>
              <a:t> database (is physically located on your PC)</a:t>
            </a:r>
          </a:p>
          <a:p>
            <a:pPr lvl="1"/>
            <a:r>
              <a:rPr lang="da-DK" sz="2800" smtClean="0"/>
              <a:t>Create tables, </a:t>
            </a:r>
            <a:r>
              <a:rPr lang="da-DK" sz="2800" smtClean="0"/>
              <a:t>rows, </a:t>
            </a:r>
            <a:r>
              <a:rPr lang="da-DK" sz="2800" smtClean="0"/>
              <a:t>etc. by using a given database </a:t>
            </a:r>
            <a:r>
              <a:rPr lang="da-DK" sz="2800" b="1" smtClean="0"/>
              <a:t>script</a:t>
            </a:r>
          </a:p>
        </p:txBody>
      </p:sp>
    </p:spTree>
    <p:extLst>
      <p:ext uri="{BB962C8B-B14F-4D97-AF65-F5344CB8AC3E}">
        <p14:creationId xmlns:p14="http://schemas.microsoft.com/office/powerpoint/2010/main" val="227724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675" y="671512"/>
            <a:ext cx="2914650" cy="5514975"/>
          </a:xfrm>
          <a:prstGeom prst="rect">
            <a:avLst/>
          </a:prstGeom>
        </p:spPr>
      </p:pic>
      <p:sp>
        <p:nvSpPr>
          <p:cNvPr id="5" name="Rektangulær billedforklaring 4"/>
          <p:cNvSpPr/>
          <p:nvPr/>
        </p:nvSpPr>
        <p:spPr>
          <a:xfrm>
            <a:off x="7916778" y="3338762"/>
            <a:ext cx="3117805" cy="1149018"/>
          </a:xfrm>
          <a:prstGeom prst="wedgeRectCallout">
            <a:avLst>
              <a:gd name="adj1" fmla="val -86614"/>
              <a:gd name="adj2" fmla="val 510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Right-click on </a:t>
            </a:r>
            <a:r>
              <a:rPr lang="da-DK" sz="2400" b="1" smtClean="0"/>
              <a:t>Weapon</a:t>
            </a:r>
            <a:r>
              <a:rPr lang="da-DK" sz="2400" smtClean="0"/>
              <a:t> table, and choose </a:t>
            </a:r>
            <a:r>
              <a:rPr lang="da-DK" sz="2400" b="1" smtClean="0"/>
              <a:t>View Data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374893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29" y="444068"/>
            <a:ext cx="10523838" cy="5919659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5385270" y="4967414"/>
            <a:ext cx="2755230" cy="764007"/>
          </a:xfrm>
          <a:prstGeom prst="wedgeRectCallout">
            <a:avLst>
              <a:gd name="adj1" fmla="val -64155"/>
              <a:gd name="adj2" fmla="val -1368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The </a:t>
            </a:r>
            <a:r>
              <a:rPr lang="da-DK" sz="2400" b="1" smtClean="0"/>
              <a:t>Weapon</a:t>
            </a:r>
            <a:r>
              <a:rPr lang="da-DK" sz="2400" smtClean="0"/>
              <a:t> table contains 15 rows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278642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29" y="444068"/>
            <a:ext cx="10523838" cy="5919659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1599377" y="4876919"/>
            <a:ext cx="4037303" cy="1337984"/>
          </a:xfrm>
          <a:prstGeom prst="wedgeRectCallout">
            <a:avLst>
              <a:gd name="adj1" fmla="val -60158"/>
              <a:gd name="adj2" fmla="val -935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You can type in additional rows simply by entering values into the bottom row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239666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29" y="444068"/>
            <a:ext cx="10523839" cy="5919659"/>
          </a:xfrm>
          <a:prstGeom prst="rect">
            <a:avLst/>
          </a:prstGeom>
        </p:spPr>
      </p:pic>
      <p:sp>
        <p:nvSpPr>
          <p:cNvPr id="7" name="Afrundet rektangel 6"/>
          <p:cNvSpPr/>
          <p:nvPr/>
        </p:nvSpPr>
        <p:spPr>
          <a:xfrm>
            <a:off x="1227221" y="4127156"/>
            <a:ext cx="6965309" cy="40712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973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7" y="666750"/>
            <a:ext cx="2905125" cy="5524500"/>
          </a:xfrm>
          <a:prstGeom prst="rect">
            <a:avLst/>
          </a:prstGeom>
        </p:spPr>
      </p:pic>
      <p:sp>
        <p:nvSpPr>
          <p:cNvPr id="5" name="Rektangulær billedforklaring 4"/>
          <p:cNvSpPr/>
          <p:nvPr/>
        </p:nvSpPr>
        <p:spPr>
          <a:xfrm>
            <a:off x="7916779" y="3338762"/>
            <a:ext cx="3130162" cy="1149018"/>
          </a:xfrm>
          <a:prstGeom prst="wedgeRectCallout">
            <a:avLst>
              <a:gd name="adj1" fmla="val -110797"/>
              <a:gd name="adj2" fmla="val 121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Right-click on </a:t>
            </a:r>
            <a:r>
              <a:rPr lang="da-DK" sz="2400" b="1" smtClean="0"/>
              <a:t>Weapon</a:t>
            </a:r>
            <a:r>
              <a:rPr lang="da-DK" sz="2400" smtClean="0"/>
              <a:t> table, and choose </a:t>
            </a:r>
            <a:r>
              <a:rPr lang="da-DK" sz="2400" b="1" smtClean="0"/>
              <a:t>View Designer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417783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29" y="444068"/>
            <a:ext cx="10523839" cy="5919659"/>
          </a:xfrm>
          <a:prstGeom prst="rect">
            <a:avLst/>
          </a:prstGeom>
        </p:spPr>
      </p:pic>
      <p:sp>
        <p:nvSpPr>
          <p:cNvPr id="5" name="Rektangulær billedforklaring 4"/>
          <p:cNvSpPr/>
          <p:nvPr/>
        </p:nvSpPr>
        <p:spPr>
          <a:xfrm>
            <a:off x="5471767" y="2903836"/>
            <a:ext cx="2755230" cy="1185113"/>
          </a:xfrm>
          <a:prstGeom prst="wedgeRectCallout">
            <a:avLst>
              <a:gd name="adj1" fmla="val -106312"/>
              <a:gd name="adj2" fmla="val -471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Column definitions for </a:t>
            </a:r>
            <a:r>
              <a:rPr lang="da-DK" sz="2400" b="1" smtClean="0"/>
              <a:t>Weapon</a:t>
            </a:r>
            <a:r>
              <a:rPr lang="da-DK" sz="2400" smtClean="0"/>
              <a:t> table (designer view)</a:t>
            </a:r>
            <a:endParaRPr lang="da-DK" sz="2400" b="1"/>
          </a:p>
        </p:txBody>
      </p:sp>
      <p:sp>
        <p:nvSpPr>
          <p:cNvPr id="8" name="Afrundet rektangel 7"/>
          <p:cNvSpPr/>
          <p:nvPr/>
        </p:nvSpPr>
        <p:spPr>
          <a:xfrm>
            <a:off x="877329" y="4088949"/>
            <a:ext cx="889687" cy="40712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9379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28" y="444067"/>
            <a:ext cx="10523837" cy="5919659"/>
          </a:xfrm>
          <a:prstGeom prst="rect">
            <a:avLst/>
          </a:prstGeom>
        </p:spPr>
      </p:pic>
      <p:sp>
        <p:nvSpPr>
          <p:cNvPr id="5" name="Rektangulær billedforklaring 4"/>
          <p:cNvSpPr/>
          <p:nvPr/>
        </p:nvSpPr>
        <p:spPr>
          <a:xfrm>
            <a:off x="8301464" y="3941803"/>
            <a:ext cx="2611914" cy="1185113"/>
          </a:xfrm>
          <a:prstGeom prst="wedgeRectCallout">
            <a:avLst>
              <a:gd name="adj1" fmla="val -93378"/>
              <a:gd name="adj2" fmla="val -613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Column definitions for </a:t>
            </a:r>
            <a:r>
              <a:rPr lang="da-DK" sz="2400" b="1" smtClean="0"/>
              <a:t>Weapon</a:t>
            </a:r>
            <a:r>
              <a:rPr lang="da-DK" sz="2400" smtClean="0"/>
              <a:t> table (SQL code view)</a:t>
            </a:r>
            <a:endParaRPr lang="da-DK" sz="2400" b="1"/>
          </a:p>
        </p:txBody>
      </p:sp>
      <p:sp>
        <p:nvSpPr>
          <p:cNvPr id="8" name="Afrundet rektangel 7"/>
          <p:cNvSpPr/>
          <p:nvPr/>
        </p:nvSpPr>
        <p:spPr>
          <a:xfrm>
            <a:off x="877328" y="5385318"/>
            <a:ext cx="889687" cy="40712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651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a database in Visual Studio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8347911" cy="4351338"/>
          </a:xfrm>
        </p:spPr>
        <p:txBody>
          <a:bodyPr/>
          <a:lstStyle/>
          <a:p>
            <a:pPr lvl="0"/>
            <a:r>
              <a:rPr lang="da-DK" sz="3200" smtClean="0"/>
              <a:t>We can now</a:t>
            </a:r>
          </a:p>
          <a:p>
            <a:pPr lvl="1"/>
            <a:r>
              <a:rPr lang="da-DK" sz="2800" smtClean="0"/>
              <a:t>Create a new database</a:t>
            </a:r>
          </a:p>
          <a:p>
            <a:pPr lvl="1"/>
            <a:r>
              <a:rPr lang="da-DK" sz="2800" smtClean="0"/>
              <a:t>Run a given script on the database</a:t>
            </a:r>
          </a:p>
          <a:p>
            <a:pPr lvl="0"/>
            <a:r>
              <a:rPr lang="da-DK" sz="3200" smtClean="0"/>
              <a:t>Next steps are</a:t>
            </a:r>
          </a:p>
          <a:p>
            <a:pPr lvl="1"/>
            <a:r>
              <a:rPr lang="da-DK" sz="2800" smtClean="0"/>
              <a:t>Execute </a:t>
            </a:r>
            <a:r>
              <a:rPr lang="da-DK" sz="2800" b="1" smtClean="0"/>
              <a:t>SELECT</a:t>
            </a:r>
            <a:r>
              <a:rPr lang="da-DK" sz="2800" smtClean="0"/>
              <a:t> queries on a database (and also </a:t>
            </a:r>
            <a:r>
              <a:rPr lang="da-DK" sz="2800" b="1" smtClean="0"/>
              <a:t>INSERT</a:t>
            </a:r>
            <a:r>
              <a:rPr lang="da-DK" sz="2800" smtClean="0"/>
              <a:t>, </a:t>
            </a:r>
            <a:r>
              <a:rPr lang="da-DK" sz="2800" b="1" smtClean="0"/>
              <a:t>UPDATE</a:t>
            </a:r>
            <a:r>
              <a:rPr lang="da-DK" sz="2800" smtClean="0"/>
              <a:t> and </a:t>
            </a:r>
            <a:r>
              <a:rPr lang="da-DK" sz="2800" b="1" smtClean="0"/>
              <a:t>DELETE</a:t>
            </a:r>
            <a:r>
              <a:rPr lang="da-DK" sz="2800" smtClean="0"/>
              <a:t>)</a:t>
            </a:r>
          </a:p>
          <a:p>
            <a:pPr lvl="1"/>
            <a:r>
              <a:rPr lang="da-DK" sz="2800" smtClean="0"/>
              <a:t>Define tables manually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625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Executing queries on a database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705600" cy="4351338"/>
          </a:xfrm>
        </p:spPr>
        <p:txBody>
          <a:bodyPr/>
          <a:lstStyle/>
          <a:p>
            <a:r>
              <a:rPr lang="da-DK" smtClean="0"/>
              <a:t>Same procedure as executing a given script</a:t>
            </a:r>
          </a:p>
          <a:p>
            <a:pPr lvl="1"/>
            <a:r>
              <a:rPr lang="da-DK" smtClean="0"/>
              <a:t>Open a </a:t>
            </a:r>
            <a:r>
              <a:rPr lang="da-DK" b="1" smtClean="0"/>
              <a:t>Query Window</a:t>
            </a:r>
            <a:endParaRPr lang="da-DK"/>
          </a:p>
          <a:p>
            <a:pPr lvl="1"/>
            <a:r>
              <a:rPr lang="da-DK" smtClean="0"/>
              <a:t>Type in your query</a:t>
            </a:r>
          </a:p>
          <a:p>
            <a:pPr lvl="1"/>
            <a:r>
              <a:rPr lang="da-DK" smtClean="0"/>
              <a:t>Execute the query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0174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798" y="617323"/>
            <a:ext cx="2943225" cy="5524500"/>
          </a:xfrm>
          <a:prstGeom prst="rect">
            <a:avLst/>
          </a:prstGeom>
        </p:spPr>
      </p:pic>
      <p:sp>
        <p:nvSpPr>
          <p:cNvPr id="4" name="Rektangulær billedforklaring 3"/>
          <p:cNvSpPr/>
          <p:nvPr/>
        </p:nvSpPr>
        <p:spPr>
          <a:xfrm>
            <a:off x="5988310" y="3280233"/>
            <a:ext cx="3868153" cy="806116"/>
          </a:xfrm>
          <a:prstGeom prst="wedgeRectCallout">
            <a:avLst>
              <a:gd name="adj1" fmla="val -86568"/>
              <a:gd name="adj2" fmla="val 656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Right-click on </a:t>
            </a:r>
            <a:r>
              <a:rPr lang="da-DK" sz="2400" b="1" smtClean="0"/>
              <a:t>MyFirstDB</a:t>
            </a:r>
            <a:r>
              <a:rPr lang="da-DK" sz="2400" smtClean="0"/>
              <a:t>, and choose </a:t>
            </a:r>
            <a:r>
              <a:rPr lang="da-DK" sz="2400" b="1" smtClean="0"/>
              <a:t>New Ouery…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195906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198" y="673266"/>
            <a:ext cx="8598277" cy="388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5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27" y="444067"/>
            <a:ext cx="10523839" cy="5919659"/>
          </a:xfrm>
          <a:prstGeom prst="rect">
            <a:avLst/>
          </a:prstGeom>
        </p:spPr>
      </p:pic>
      <p:sp>
        <p:nvSpPr>
          <p:cNvPr id="4" name="Rektangulær billedforklaring 3"/>
          <p:cNvSpPr/>
          <p:nvPr/>
        </p:nvSpPr>
        <p:spPr>
          <a:xfrm>
            <a:off x="721893" y="4289260"/>
            <a:ext cx="2195765" cy="1016667"/>
          </a:xfrm>
          <a:prstGeom prst="wedgeRectCallout">
            <a:avLst>
              <a:gd name="adj1" fmla="val 57663"/>
              <a:gd name="adj2" fmla="val -1305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This opens a </a:t>
            </a:r>
            <a:r>
              <a:rPr lang="da-DK" sz="2400" b="1" smtClean="0"/>
              <a:t>Query window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271733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27" y="444067"/>
            <a:ext cx="10523839" cy="5919659"/>
          </a:xfrm>
          <a:prstGeom prst="rect">
            <a:avLst/>
          </a:prstGeom>
        </p:spPr>
      </p:pic>
      <p:sp>
        <p:nvSpPr>
          <p:cNvPr id="4" name="Rektangulær billedforklaring 3"/>
          <p:cNvSpPr/>
          <p:nvPr/>
        </p:nvSpPr>
        <p:spPr>
          <a:xfrm>
            <a:off x="264694" y="4193009"/>
            <a:ext cx="3465096" cy="1142998"/>
          </a:xfrm>
          <a:prstGeom prst="wedgeRectCallout">
            <a:avLst>
              <a:gd name="adj1" fmla="val 55406"/>
              <a:gd name="adj2" fmla="val -947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Here you can write SQL directly, or copy SQL from a given script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232308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27" y="444067"/>
            <a:ext cx="10523839" cy="5919660"/>
          </a:xfrm>
          <a:prstGeom prst="rect">
            <a:avLst/>
          </a:prstGeom>
        </p:spPr>
      </p:pic>
      <p:sp>
        <p:nvSpPr>
          <p:cNvPr id="3" name="Rektangulær billedforklaring 2"/>
          <p:cNvSpPr/>
          <p:nvPr/>
        </p:nvSpPr>
        <p:spPr>
          <a:xfrm>
            <a:off x="268758" y="2531833"/>
            <a:ext cx="2448428" cy="1161048"/>
          </a:xfrm>
          <a:prstGeom prst="wedgeRectCallout">
            <a:avLst>
              <a:gd name="adj1" fmla="val -17833"/>
              <a:gd name="adj2" fmla="val -1449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Run script by clicking the small green triangle</a:t>
            </a:r>
            <a:endParaRPr lang="da-DK" sz="2400" b="1"/>
          </a:p>
        </p:txBody>
      </p:sp>
      <p:sp>
        <p:nvSpPr>
          <p:cNvPr id="5" name="Rektangulær billedforklaring 4"/>
          <p:cNvSpPr/>
          <p:nvPr/>
        </p:nvSpPr>
        <p:spPr>
          <a:xfrm>
            <a:off x="5711800" y="1486442"/>
            <a:ext cx="2765260" cy="515353"/>
          </a:xfrm>
          <a:prstGeom prst="wedgeRectCallout">
            <a:avLst>
              <a:gd name="adj1" fmla="val -69844"/>
              <a:gd name="adj2" fmla="val -14025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NOT THIS ONE!!! </a:t>
            </a:r>
            <a:r>
              <a:rPr lang="da-DK" sz="2400" smtClean="0">
                <a:sym typeface="Wingdings" panose="05000000000000000000" pitchFamily="2" charset="2"/>
              </a:rPr>
              <a:t>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98820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27" y="444067"/>
            <a:ext cx="10523840" cy="5919660"/>
          </a:xfrm>
          <a:prstGeom prst="rect">
            <a:avLst/>
          </a:prstGeom>
        </p:spPr>
      </p:pic>
      <p:sp>
        <p:nvSpPr>
          <p:cNvPr id="6" name="Afrundet rektangel 5"/>
          <p:cNvSpPr/>
          <p:nvPr/>
        </p:nvSpPr>
        <p:spPr>
          <a:xfrm>
            <a:off x="770021" y="2677026"/>
            <a:ext cx="7224801" cy="3093579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1357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led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27" y="444067"/>
            <a:ext cx="10523840" cy="5919660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3931450" y="2707591"/>
            <a:ext cx="2207797" cy="800102"/>
          </a:xfrm>
          <a:prstGeom prst="wedgeRectCallout">
            <a:avLst>
              <a:gd name="adj1" fmla="val -57460"/>
              <a:gd name="adj2" fmla="val -1288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Syntax errors are indicated</a:t>
            </a:r>
            <a:endParaRPr lang="da-DK" sz="2400" b="1"/>
          </a:p>
        </p:txBody>
      </p:sp>
      <p:sp>
        <p:nvSpPr>
          <p:cNvPr id="7" name="Rektangulær billedforklaring 6"/>
          <p:cNvSpPr/>
          <p:nvPr/>
        </p:nvSpPr>
        <p:spPr>
          <a:xfrm>
            <a:off x="5512466" y="1463840"/>
            <a:ext cx="2729491" cy="800102"/>
          </a:xfrm>
          <a:prstGeom prst="wedgeRectCallout">
            <a:avLst>
              <a:gd name="adj1" fmla="val -124359"/>
              <a:gd name="adj2" fmla="val -2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Main SQL keywords in blue 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282075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led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27" y="444067"/>
            <a:ext cx="10523840" cy="5919660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4523872" y="2460455"/>
            <a:ext cx="2941724" cy="1209177"/>
          </a:xfrm>
          <a:prstGeom prst="wedgeRectCallout">
            <a:avLst>
              <a:gd name="adj1" fmla="val -53256"/>
              <a:gd name="adj2" fmla="val -1066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>
                <a:solidFill>
                  <a:srgbClr val="FF0000"/>
                </a:solidFill>
              </a:rPr>
              <a:t>NB:</a:t>
            </a:r>
            <a:r>
              <a:rPr lang="da-DK" sz="2400" smtClean="0"/>
              <a:t> Logical errors </a:t>
            </a:r>
            <a:r>
              <a:rPr lang="da-DK" sz="2400" u="sng" smtClean="0"/>
              <a:t>not</a:t>
            </a:r>
            <a:r>
              <a:rPr lang="da-DK" sz="2400" smtClean="0"/>
              <a:t> discovered before running the query!</a:t>
            </a:r>
            <a:endParaRPr lang="da-DK" sz="2400" b="1"/>
          </a:p>
        </p:txBody>
      </p:sp>
      <p:sp>
        <p:nvSpPr>
          <p:cNvPr id="7" name="Afrundet rektangel 6"/>
          <p:cNvSpPr/>
          <p:nvPr/>
        </p:nvSpPr>
        <p:spPr>
          <a:xfrm>
            <a:off x="770021" y="2677026"/>
            <a:ext cx="2875547" cy="60759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5891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27" y="444067"/>
            <a:ext cx="10523840" cy="591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0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27" y="444067"/>
            <a:ext cx="10523840" cy="591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5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Defining  a table manually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799729" cy="4351338"/>
          </a:xfrm>
        </p:spPr>
        <p:txBody>
          <a:bodyPr/>
          <a:lstStyle/>
          <a:p>
            <a:r>
              <a:rPr lang="da-DK" smtClean="0"/>
              <a:t>Two approaches:</a:t>
            </a:r>
          </a:p>
          <a:p>
            <a:pPr lvl="1"/>
            <a:r>
              <a:rPr lang="da-DK" b="1" smtClean="0"/>
              <a:t>Write SQL code </a:t>
            </a:r>
            <a:r>
              <a:rPr lang="da-DK" smtClean="0"/>
              <a:t>for table definition directly in query window </a:t>
            </a:r>
          </a:p>
          <a:p>
            <a:pPr lvl="1"/>
            <a:r>
              <a:rPr lang="da-DK" b="1" smtClean="0"/>
              <a:t>Use the Designer </a:t>
            </a:r>
            <a:r>
              <a:rPr lang="da-DK" smtClean="0"/>
              <a:t>to help with table definition. SQL code is then generated automatically</a:t>
            </a:r>
          </a:p>
          <a:p>
            <a:r>
              <a:rPr lang="da-DK" smtClean="0"/>
              <a:t>Last approach is recommended </a:t>
            </a:r>
            <a:r>
              <a:rPr lang="da-DK" smtClean="0">
                <a:sym typeface="Wingdings" panose="05000000000000000000" pitchFamily="2" charset="2"/>
              </a:rPr>
              <a:t>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622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671512"/>
            <a:ext cx="2895600" cy="5514975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8209927" y="2985400"/>
            <a:ext cx="2725153" cy="1159045"/>
          </a:xfrm>
          <a:prstGeom prst="wedgeRectCallout">
            <a:avLst>
              <a:gd name="adj1" fmla="val -107239"/>
              <a:gd name="adj2" fmla="val -542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Right-click on Tables folder, choose </a:t>
            </a:r>
            <a:r>
              <a:rPr lang="da-DK" sz="2400" b="1" smtClean="0"/>
              <a:t>Add New Table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146657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921" y="585035"/>
            <a:ext cx="9344748" cy="1887454"/>
          </a:xfrm>
          <a:prstGeom prst="rect">
            <a:avLst/>
          </a:prstGeom>
        </p:spPr>
      </p:pic>
      <p:sp>
        <p:nvSpPr>
          <p:cNvPr id="5" name="Rektangulær billedforklaring 4"/>
          <p:cNvSpPr/>
          <p:nvPr/>
        </p:nvSpPr>
        <p:spPr>
          <a:xfrm>
            <a:off x="4478224" y="2415162"/>
            <a:ext cx="4181681" cy="1605509"/>
          </a:xfrm>
          <a:prstGeom prst="wedgeRectCallout">
            <a:avLst>
              <a:gd name="adj1" fmla="val -67487"/>
              <a:gd name="adj2" fmla="val -942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/>
              <a:t>A database runs on a </a:t>
            </a:r>
            <a:r>
              <a:rPr lang="da-DK" sz="3200" b="1" smtClean="0"/>
              <a:t>database server </a:t>
            </a:r>
            <a:r>
              <a:rPr lang="da-DK" sz="3200" smtClean="0"/>
              <a:t>(found under </a:t>
            </a:r>
            <a:r>
              <a:rPr lang="da-DK" sz="3200" b="1" smtClean="0"/>
              <a:t>SQL Server</a:t>
            </a:r>
            <a:r>
              <a:rPr lang="da-DK" sz="3200" smtClean="0"/>
              <a:t>)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333737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27" y="444067"/>
            <a:ext cx="10523840" cy="5919660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5249780" y="4008519"/>
            <a:ext cx="2725153" cy="840207"/>
          </a:xfrm>
          <a:prstGeom prst="wedgeRectCallout">
            <a:avLst>
              <a:gd name="adj1" fmla="val -99501"/>
              <a:gd name="adj2" fmla="val -253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New table is initially named </a:t>
            </a:r>
            <a:r>
              <a:rPr lang="da-DK" sz="2400" b="1" smtClean="0"/>
              <a:t>Table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386300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27" y="444067"/>
            <a:ext cx="10523840" cy="5919660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5929403" y="4786995"/>
            <a:ext cx="2137608" cy="840207"/>
          </a:xfrm>
          <a:prstGeom prst="wedgeRectCallout">
            <a:avLst>
              <a:gd name="adj1" fmla="val -112447"/>
              <a:gd name="adj2" fmla="val -1072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Change name manually here</a:t>
            </a:r>
            <a:endParaRPr lang="da-DK" sz="2400" b="1"/>
          </a:p>
        </p:txBody>
      </p:sp>
      <p:sp>
        <p:nvSpPr>
          <p:cNvPr id="8" name="Afrundet rektangel 7"/>
          <p:cNvSpPr/>
          <p:nvPr/>
        </p:nvSpPr>
        <p:spPr>
          <a:xfrm>
            <a:off x="1236004" y="3917092"/>
            <a:ext cx="3602480" cy="52518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0734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27" y="444067"/>
            <a:ext cx="10523840" cy="5919660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1384635" y="2530452"/>
            <a:ext cx="2850480" cy="840207"/>
          </a:xfrm>
          <a:prstGeom prst="wedgeRectCallout">
            <a:avLst>
              <a:gd name="adj1" fmla="val -47326"/>
              <a:gd name="adj2" fmla="val -1257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Table initially has one column named </a:t>
            </a:r>
            <a:r>
              <a:rPr lang="da-DK" sz="2400" b="1" smtClean="0"/>
              <a:t>Id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373656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27" y="444067"/>
            <a:ext cx="10523840" cy="5919660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1384635" y="2530452"/>
            <a:ext cx="2435391" cy="1518174"/>
          </a:xfrm>
          <a:prstGeom prst="wedgeRectCallout">
            <a:avLst>
              <a:gd name="adj1" fmla="val -48086"/>
              <a:gd name="adj2" fmla="val -93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The column </a:t>
            </a:r>
            <a:r>
              <a:rPr lang="da-DK" sz="2400" b="1" smtClean="0"/>
              <a:t>Id</a:t>
            </a:r>
            <a:r>
              <a:rPr lang="da-DK" sz="2400" smtClean="0"/>
              <a:t> is:</a:t>
            </a:r>
          </a:p>
          <a:p>
            <a:r>
              <a:rPr lang="da-DK" sz="2400" smtClean="0"/>
              <a:t>  A </a:t>
            </a:r>
            <a:r>
              <a:rPr lang="da-DK" sz="2400" b="1" smtClean="0"/>
              <a:t>primary</a:t>
            </a:r>
            <a:r>
              <a:rPr lang="da-DK" sz="2400" smtClean="0"/>
              <a:t> key</a:t>
            </a:r>
          </a:p>
          <a:p>
            <a:r>
              <a:rPr lang="da-DK" sz="2400" smtClean="0"/>
              <a:t>  Of type </a:t>
            </a:r>
            <a:r>
              <a:rPr lang="da-DK" sz="2400" b="1" smtClean="0"/>
              <a:t>int</a:t>
            </a:r>
          </a:p>
          <a:p>
            <a:r>
              <a:rPr lang="da-DK" sz="2400" smtClean="0"/>
              <a:t>  Cannot be</a:t>
            </a:r>
            <a:r>
              <a:rPr lang="da-DK" sz="2400" b="1" smtClean="0"/>
              <a:t> </a:t>
            </a:r>
            <a:r>
              <a:rPr lang="da-DK" sz="2400" b="1" i="1" smtClean="0"/>
              <a:t>null</a:t>
            </a:r>
            <a:endParaRPr lang="da-DK" sz="2400" b="1" i="1"/>
          </a:p>
        </p:txBody>
      </p:sp>
    </p:spTree>
    <p:extLst>
      <p:ext uri="{BB962C8B-B14F-4D97-AF65-F5344CB8AC3E}">
        <p14:creationId xmlns:p14="http://schemas.microsoft.com/office/powerpoint/2010/main" val="226919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led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27" y="444067"/>
            <a:ext cx="10523840" cy="5919660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2317584" y="2301739"/>
            <a:ext cx="2657976" cy="1181290"/>
          </a:xfrm>
          <a:prstGeom prst="wedgeRectCallout">
            <a:avLst>
              <a:gd name="adj1" fmla="val -73969"/>
              <a:gd name="adj2" fmla="val -872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Change the column definition in the </a:t>
            </a:r>
            <a:r>
              <a:rPr lang="da-DK" sz="2400" b="1" smtClean="0"/>
              <a:t>Design</a:t>
            </a:r>
            <a:r>
              <a:rPr lang="da-DK" sz="2400" smtClean="0"/>
              <a:t> view</a:t>
            </a:r>
            <a:endParaRPr lang="da-DK" sz="2400" b="1" i="1"/>
          </a:p>
        </p:txBody>
      </p:sp>
      <p:sp>
        <p:nvSpPr>
          <p:cNvPr id="7" name="Afrundet rektangel 6"/>
          <p:cNvSpPr/>
          <p:nvPr/>
        </p:nvSpPr>
        <p:spPr>
          <a:xfrm>
            <a:off x="1715003" y="4324258"/>
            <a:ext cx="3260557" cy="60759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567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led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27" y="444067"/>
            <a:ext cx="10523840" cy="5919660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4665354" y="1937756"/>
            <a:ext cx="2657976" cy="1181290"/>
          </a:xfrm>
          <a:prstGeom prst="wedgeRectCallout">
            <a:avLst>
              <a:gd name="adj1" fmla="val -127370"/>
              <a:gd name="adj2" fmla="val -526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Add further column definitions in the </a:t>
            </a:r>
            <a:r>
              <a:rPr lang="da-DK" sz="2400" b="1" smtClean="0"/>
              <a:t>Design</a:t>
            </a:r>
            <a:r>
              <a:rPr lang="da-DK" sz="2400" smtClean="0"/>
              <a:t> view</a:t>
            </a:r>
            <a:endParaRPr lang="da-DK" sz="2400" b="1" i="1"/>
          </a:p>
        </p:txBody>
      </p:sp>
      <p:sp>
        <p:nvSpPr>
          <p:cNvPr id="7" name="Afrundet rektangel 6"/>
          <p:cNvSpPr/>
          <p:nvPr/>
        </p:nvSpPr>
        <p:spPr>
          <a:xfrm>
            <a:off x="1421027" y="3561347"/>
            <a:ext cx="3710441" cy="193741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ktangulær billedforklaring 8"/>
          <p:cNvSpPr/>
          <p:nvPr/>
        </p:nvSpPr>
        <p:spPr>
          <a:xfrm>
            <a:off x="5727804" y="4612734"/>
            <a:ext cx="2866524" cy="1181290"/>
          </a:xfrm>
          <a:prstGeom prst="wedgeRectCallout">
            <a:avLst>
              <a:gd name="adj1" fmla="val -78129"/>
              <a:gd name="adj2" fmla="val -644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SQL code for column definitions is auto-matically updated</a:t>
            </a:r>
            <a:endParaRPr lang="da-DK" sz="2400" b="1" i="1"/>
          </a:p>
        </p:txBody>
      </p:sp>
    </p:spTree>
    <p:extLst>
      <p:ext uri="{BB962C8B-B14F-4D97-AF65-F5344CB8AC3E}">
        <p14:creationId xmlns:p14="http://schemas.microsoft.com/office/powerpoint/2010/main" val="91325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led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27" y="444067"/>
            <a:ext cx="10523840" cy="5919660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4647438" y="3219391"/>
            <a:ext cx="3777917" cy="1209177"/>
          </a:xfrm>
          <a:prstGeom prst="wedgeRectCallout">
            <a:avLst>
              <a:gd name="adj1" fmla="val -52416"/>
              <a:gd name="adj2" fmla="val -120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>
                <a:solidFill>
                  <a:srgbClr val="FF0000"/>
                </a:solidFill>
              </a:rPr>
              <a:t>NB:</a:t>
            </a:r>
            <a:r>
              <a:rPr lang="da-DK" sz="2400" smtClean="0"/>
              <a:t> A new table is </a:t>
            </a:r>
            <a:r>
              <a:rPr lang="da-DK" sz="2400" u="sng" smtClean="0"/>
              <a:t>not</a:t>
            </a:r>
            <a:r>
              <a:rPr lang="da-DK" sz="2400" smtClean="0"/>
              <a:t> saved (i.e. added to the database) by clicking on Save!</a:t>
            </a:r>
            <a:endParaRPr lang="da-DK" sz="2400" b="1"/>
          </a:p>
        </p:txBody>
      </p:sp>
      <p:sp>
        <p:nvSpPr>
          <p:cNvPr id="7" name="Rektangulær billedforklaring 6"/>
          <p:cNvSpPr/>
          <p:nvPr/>
        </p:nvSpPr>
        <p:spPr>
          <a:xfrm>
            <a:off x="2853974" y="768880"/>
            <a:ext cx="2181728" cy="515353"/>
          </a:xfrm>
          <a:prstGeom prst="wedgeRectCallout">
            <a:avLst>
              <a:gd name="adj1" fmla="val -70396"/>
              <a:gd name="adj2" fmla="val -250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Don’t click here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27972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27" y="444067"/>
            <a:ext cx="10523840" cy="5919660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2336887" y="1166574"/>
            <a:ext cx="2147639" cy="806118"/>
          </a:xfrm>
          <a:prstGeom prst="wedgeRectCallout">
            <a:avLst>
              <a:gd name="adj1" fmla="val -91071"/>
              <a:gd name="adj2" fmla="val -169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Click on the </a:t>
            </a:r>
            <a:r>
              <a:rPr lang="da-DK" sz="2400" b="1" smtClean="0"/>
              <a:t>Update</a:t>
            </a:r>
            <a:r>
              <a:rPr lang="da-DK" sz="2400" smtClean="0"/>
              <a:t> button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84866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661" y="847143"/>
            <a:ext cx="7437020" cy="5352216"/>
          </a:xfrm>
          <a:prstGeom prst="rect">
            <a:avLst/>
          </a:prstGeom>
        </p:spPr>
      </p:pic>
      <p:sp>
        <p:nvSpPr>
          <p:cNvPr id="5" name="Afrundet rektangel 4"/>
          <p:cNvSpPr/>
          <p:nvPr/>
        </p:nvSpPr>
        <p:spPr>
          <a:xfrm>
            <a:off x="2219013" y="1781160"/>
            <a:ext cx="2402414" cy="902369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ulær billedforklaring 5"/>
          <p:cNvSpPr/>
          <p:nvPr/>
        </p:nvSpPr>
        <p:spPr>
          <a:xfrm>
            <a:off x="7405437" y="4030579"/>
            <a:ext cx="2664993" cy="1161048"/>
          </a:xfrm>
          <a:prstGeom prst="wedgeRectCallout">
            <a:avLst>
              <a:gd name="adj1" fmla="val -37885"/>
              <a:gd name="adj2" fmla="val 108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If all looks good, click on the </a:t>
            </a:r>
            <a:r>
              <a:rPr lang="da-DK" sz="2400" b="1" smtClean="0"/>
              <a:t>Update Database</a:t>
            </a:r>
            <a:r>
              <a:rPr lang="da-DK" sz="2400" smtClean="0"/>
              <a:t> button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52351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led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27" y="444067"/>
            <a:ext cx="10523840" cy="5919660"/>
          </a:xfrm>
          <a:prstGeom prst="rect">
            <a:avLst/>
          </a:prstGeom>
        </p:spPr>
      </p:pic>
      <p:sp>
        <p:nvSpPr>
          <p:cNvPr id="6" name="Afrundet rektangel 5"/>
          <p:cNvSpPr/>
          <p:nvPr/>
        </p:nvSpPr>
        <p:spPr>
          <a:xfrm>
            <a:off x="877327" y="4239505"/>
            <a:ext cx="3386890" cy="1473869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ktangulær billedforklaring 6"/>
          <p:cNvSpPr/>
          <p:nvPr/>
        </p:nvSpPr>
        <p:spPr>
          <a:xfrm>
            <a:off x="5065782" y="4784341"/>
            <a:ext cx="2328111" cy="673768"/>
          </a:xfrm>
          <a:prstGeom prst="wedgeRectCallout">
            <a:avLst>
              <a:gd name="adj1" fmla="val -94546"/>
              <a:gd name="adj2" fmla="val -82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600" smtClean="0"/>
              <a:t>SUCCESS!!</a:t>
            </a:r>
            <a:endParaRPr lang="da-DK" sz="3600"/>
          </a:p>
        </p:txBody>
      </p:sp>
      <p:sp>
        <p:nvSpPr>
          <p:cNvPr id="9" name="Afrundet rektangel 8"/>
          <p:cNvSpPr/>
          <p:nvPr/>
        </p:nvSpPr>
        <p:spPr>
          <a:xfrm>
            <a:off x="9605101" y="2933961"/>
            <a:ext cx="1380056" cy="82249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1337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921" y="585035"/>
            <a:ext cx="9344748" cy="1887454"/>
          </a:xfrm>
          <a:prstGeom prst="rect">
            <a:avLst/>
          </a:prstGeom>
        </p:spPr>
      </p:pic>
      <p:pic>
        <p:nvPicPr>
          <p:cNvPr id="4" name="Bille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921" y="3087101"/>
            <a:ext cx="9344748" cy="3083579"/>
          </a:xfrm>
          <a:prstGeom prst="rect">
            <a:avLst/>
          </a:prstGeom>
        </p:spPr>
      </p:pic>
      <p:sp>
        <p:nvSpPr>
          <p:cNvPr id="5" name="Rektangulær billedforklaring 4"/>
          <p:cNvSpPr/>
          <p:nvPr/>
        </p:nvSpPr>
        <p:spPr>
          <a:xfrm>
            <a:off x="8256849" y="2284347"/>
            <a:ext cx="3206770" cy="1605509"/>
          </a:xfrm>
          <a:prstGeom prst="wedgeRectCallout">
            <a:avLst>
              <a:gd name="adj1" fmla="val -141080"/>
              <a:gd name="adj2" fmla="val 849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/>
              <a:t>This is a built-in database server called </a:t>
            </a:r>
            <a:r>
              <a:rPr lang="da-DK" sz="3200" b="1" smtClean="0"/>
              <a:t>(localdb)</a:t>
            </a:r>
            <a:endParaRPr lang="da-DK" sz="3200" b="1"/>
          </a:p>
        </p:txBody>
      </p:sp>
    </p:spTree>
    <p:extLst>
      <p:ext uri="{BB962C8B-B14F-4D97-AF65-F5344CB8AC3E}">
        <p14:creationId xmlns:p14="http://schemas.microsoft.com/office/powerpoint/2010/main" val="419326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led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27" y="444067"/>
            <a:ext cx="10523840" cy="5919660"/>
          </a:xfrm>
          <a:prstGeom prst="rect">
            <a:avLst/>
          </a:prstGeom>
        </p:spPr>
      </p:pic>
      <p:sp>
        <p:nvSpPr>
          <p:cNvPr id="6" name="Afrundet rektangel 5"/>
          <p:cNvSpPr/>
          <p:nvPr/>
        </p:nvSpPr>
        <p:spPr>
          <a:xfrm>
            <a:off x="1093897" y="2696213"/>
            <a:ext cx="3013911" cy="31883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1754982" y="4948359"/>
            <a:ext cx="3013911" cy="42683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ulær billedforklaring 7"/>
          <p:cNvSpPr/>
          <p:nvPr/>
        </p:nvSpPr>
        <p:spPr>
          <a:xfrm>
            <a:off x="5246473" y="2296162"/>
            <a:ext cx="3216442" cy="1118937"/>
          </a:xfrm>
          <a:prstGeom prst="wedgeRectCallout">
            <a:avLst>
              <a:gd name="adj1" fmla="val -73506"/>
              <a:gd name="adj2" fmla="val 1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If you want to update the table definition, then update it…</a:t>
            </a:r>
            <a:endParaRPr lang="da-DK" sz="2400"/>
          </a:p>
        </p:txBody>
      </p:sp>
      <p:sp>
        <p:nvSpPr>
          <p:cNvPr id="10" name="Rektangulær billedforklaring 9"/>
          <p:cNvSpPr/>
          <p:nvPr/>
        </p:nvSpPr>
        <p:spPr>
          <a:xfrm>
            <a:off x="2390648" y="923441"/>
            <a:ext cx="2378245" cy="806118"/>
          </a:xfrm>
          <a:prstGeom prst="wedgeRectCallout">
            <a:avLst>
              <a:gd name="adj1" fmla="val -87024"/>
              <a:gd name="adj2" fmla="val 114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…and click on the </a:t>
            </a:r>
            <a:r>
              <a:rPr lang="da-DK" sz="2400" b="1" smtClean="0"/>
              <a:t>Update</a:t>
            </a:r>
            <a:r>
              <a:rPr lang="da-DK" sz="2400" smtClean="0"/>
              <a:t> button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415853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513" y="448575"/>
            <a:ext cx="7970244" cy="5735962"/>
          </a:xfrm>
          <a:prstGeom prst="rect">
            <a:avLst/>
          </a:prstGeom>
        </p:spPr>
      </p:pic>
      <p:sp>
        <p:nvSpPr>
          <p:cNvPr id="5" name="Rektangulær billedforklaring 4"/>
          <p:cNvSpPr/>
          <p:nvPr/>
        </p:nvSpPr>
        <p:spPr>
          <a:xfrm>
            <a:off x="7910763" y="3543297"/>
            <a:ext cx="3128209" cy="1209177"/>
          </a:xfrm>
          <a:prstGeom prst="wedgeRectCallout">
            <a:avLst>
              <a:gd name="adj1" fmla="val -64339"/>
              <a:gd name="adj2" fmla="val -1298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>
                <a:solidFill>
                  <a:srgbClr val="FF0000"/>
                </a:solidFill>
              </a:rPr>
              <a:t>NB:</a:t>
            </a:r>
            <a:r>
              <a:rPr lang="da-DK" sz="2400" smtClean="0"/>
              <a:t> Some change may result in warnings in the Preview Window!</a:t>
            </a:r>
            <a:endParaRPr lang="da-DK" sz="2400" b="1"/>
          </a:p>
        </p:txBody>
      </p:sp>
      <p:sp>
        <p:nvSpPr>
          <p:cNvPr id="7" name="Rektangulær billedforklaring 6"/>
          <p:cNvSpPr/>
          <p:nvPr/>
        </p:nvSpPr>
        <p:spPr>
          <a:xfrm>
            <a:off x="4752474" y="3663616"/>
            <a:ext cx="2664993" cy="1509964"/>
          </a:xfrm>
          <a:prstGeom prst="wedgeRectCallout">
            <a:avLst>
              <a:gd name="adj1" fmla="val 53989"/>
              <a:gd name="adj2" fmla="val 99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If all looks good (also the warning) click on the </a:t>
            </a:r>
            <a:r>
              <a:rPr lang="da-DK" sz="2400" b="1" smtClean="0"/>
              <a:t>Update Database</a:t>
            </a:r>
            <a:r>
              <a:rPr lang="da-DK" sz="2400" smtClean="0"/>
              <a:t> button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95486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697" y="703820"/>
            <a:ext cx="2886075" cy="5524500"/>
          </a:xfrm>
          <a:prstGeom prst="rect">
            <a:avLst/>
          </a:prstGeom>
        </p:spPr>
      </p:pic>
      <p:sp>
        <p:nvSpPr>
          <p:cNvPr id="5" name="Rektangulær billedforklaring 4"/>
          <p:cNvSpPr/>
          <p:nvPr/>
        </p:nvSpPr>
        <p:spPr>
          <a:xfrm>
            <a:off x="7463481" y="3465418"/>
            <a:ext cx="3648575" cy="1155033"/>
          </a:xfrm>
          <a:prstGeom prst="wedgeRectCallout">
            <a:avLst>
              <a:gd name="adj1" fmla="val -81556"/>
              <a:gd name="adj2" fmla="val 659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A table can also be deleted: Right-click on the table, and choose </a:t>
            </a:r>
            <a:r>
              <a:rPr lang="da-DK" sz="2400" b="1" smtClean="0"/>
              <a:t>Delete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291217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482" y="1334501"/>
            <a:ext cx="7177403" cy="3309687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8073190" y="1052761"/>
            <a:ext cx="3146257" cy="1209177"/>
          </a:xfrm>
          <a:prstGeom prst="wedgeRectCallout">
            <a:avLst>
              <a:gd name="adj1" fmla="val -62416"/>
              <a:gd name="adj2" fmla="val 1019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>
                <a:solidFill>
                  <a:srgbClr val="FF0000"/>
                </a:solidFill>
              </a:rPr>
              <a:t>NB:</a:t>
            </a:r>
            <a:r>
              <a:rPr lang="da-DK" sz="2400" smtClean="0"/>
              <a:t> Remember to close any windows relating to the table </a:t>
            </a:r>
            <a:r>
              <a:rPr lang="da-DK" sz="2400" smtClean="0">
                <a:sym typeface="Wingdings" panose="05000000000000000000" pitchFamily="2" charset="2"/>
              </a:rPr>
              <a:t>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270596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491" y="399149"/>
            <a:ext cx="8226768" cy="5920576"/>
          </a:xfrm>
          <a:prstGeom prst="rect">
            <a:avLst/>
          </a:prstGeom>
        </p:spPr>
      </p:pic>
      <p:sp>
        <p:nvSpPr>
          <p:cNvPr id="7" name="Rektangulær billedforklaring 6"/>
          <p:cNvSpPr/>
          <p:nvPr/>
        </p:nvSpPr>
        <p:spPr>
          <a:xfrm>
            <a:off x="5387383" y="3713692"/>
            <a:ext cx="2664993" cy="1509964"/>
          </a:xfrm>
          <a:prstGeom prst="wedgeRectCallout">
            <a:avLst>
              <a:gd name="adj1" fmla="val 53989"/>
              <a:gd name="adj2" fmla="val 99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If all looks good (also the warning) click on the </a:t>
            </a:r>
            <a:r>
              <a:rPr lang="da-DK" sz="2400" b="1" smtClean="0"/>
              <a:t>Update Database</a:t>
            </a:r>
            <a:r>
              <a:rPr lang="da-DK" sz="2400" smtClean="0"/>
              <a:t> button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45701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27" y="444067"/>
            <a:ext cx="10523840" cy="5919660"/>
          </a:xfrm>
          <a:prstGeom prst="rect">
            <a:avLst/>
          </a:prstGeom>
        </p:spPr>
      </p:pic>
      <p:sp>
        <p:nvSpPr>
          <p:cNvPr id="6" name="Afrundet rektangel 5"/>
          <p:cNvSpPr/>
          <p:nvPr/>
        </p:nvSpPr>
        <p:spPr>
          <a:xfrm>
            <a:off x="9656088" y="2994725"/>
            <a:ext cx="1267285" cy="63816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28" name="Picture 4" descr="Billedresultat for and just like that, he's gone 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157" y="5362833"/>
            <a:ext cx="3053300" cy="121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18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13" y="751095"/>
            <a:ext cx="7710986" cy="3893971"/>
          </a:xfrm>
          <a:prstGeom prst="rect">
            <a:avLst/>
          </a:prstGeom>
        </p:spPr>
      </p:pic>
      <p:sp>
        <p:nvSpPr>
          <p:cNvPr id="5" name="Rektangulær billedforklaring 4"/>
          <p:cNvSpPr/>
          <p:nvPr/>
        </p:nvSpPr>
        <p:spPr>
          <a:xfrm>
            <a:off x="5769142" y="2502568"/>
            <a:ext cx="5257800" cy="1028701"/>
          </a:xfrm>
          <a:prstGeom prst="wedgeRectCallout">
            <a:avLst>
              <a:gd name="adj1" fmla="val -74009"/>
              <a:gd name="adj2" fmla="val 50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/>
              <a:t>You probably don’t have all these databases (yet </a:t>
            </a:r>
            <a:r>
              <a:rPr lang="da-DK" sz="3200" smtClean="0">
                <a:sym typeface="Wingdings" panose="05000000000000000000" pitchFamily="2" charset="2"/>
              </a:rPr>
              <a:t>)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23040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92" y="1328610"/>
            <a:ext cx="7719634" cy="3983331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6803856" y="3218449"/>
            <a:ext cx="3868153" cy="806116"/>
          </a:xfrm>
          <a:prstGeom prst="wedgeRectCallout">
            <a:avLst>
              <a:gd name="adj1" fmla="val -85351"/>
              <a:gd name="adj2" fmla="val -352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Right-click on </a:t>
            </a:r>
            <a:r>
              <a:rPr lang="da-DK" sz="2400" b="1" smtClean="0"/>
              <a:t>Databases</a:t>
            </a:r>
            <a:r>
              <a:rPr lang="da-DK" sz="2400" smtClean="0"/>
              <a:t>, and choose </a:t>
            </a:r>
            <a:r>
              <a:rPr lang="da-DK" sz="2400" b="1" smtClean="0"/>
              <a:t>Add New Database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313292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180" y="1655846"/>
            <a:ext cx="9553969" cy="2073944"/>
          </a:xfrm>
          <a:prstGeom prst="rect">
            <a:avLst/>
          </a:prstGeom>
        </p:spPr>
      </p:pic>
      <p:sp>
        <p:nvSpPr>
          <p:cNvPr id="4" name="Afrundet rektangel 3"/>
          <p:cNvSpPr/>
          <p:nvPr/>
        </p:nvSpPr>
        <p:spPr>
          <a:xfrm>
            <a:off x="2807907" y="2070019"/>
            <a:ext cx="1368675" cy="51254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178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193" y="1190124"/>
            <a:ext cx="6951496" cy="3763638"/>
          </a:xfrm>
          <a:prstGeom prst="rect">
            <a:avLst/>
          </a:prstGeom>
        </p:spPr>
      </p:pic>
      <p:sp>
        <p:nvSpPr>
          <p:cNvPr id="4" name="Afrundet rektangel 3"/>
          <p:cNvSpPr/>
          <p:nvPr/>
        </p:nvSpPr>
        <p:spPr>
          <a:xfrm>
            <a:off x="2746123" y="3787607"/>
            <a:ext cx="1368675" cy="51254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066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643</Words>
  <Application>Microsoft Office PowerPoint</Application>
  <PresentationFormat>Widescreen</PresentationFormat>
  <Paragraphs>80</Paragraphs>
  <Slides>55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Wingdings</vt:lpstr>
      <vt:lpstr>Office-tema</vt:lpstr>
      <vt:lpstr>Databases  and Visual Studio</vt:lpstr>
      <vt:lpstr>Creating a database in Visual Studio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Creating a database in Visual Studio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Creating a database in Visual Studio</vt:lpstr>
      <vt:lpstr>Executing queries on a database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Defining  a table manually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130</cp:revision>
  <dcterms:created xsi:type="dcterms:W3CDTF">2017-09-05T14:00:27Z</dcterms:created>
  <dcterms:modified xsi:type="dcterms:W3CDTF">2018-09-30T17:15:23Z</dcterms:modified>
</cp:coreProperties>
</file>