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82" r:id="rId3"/>
    <p:sldId id="367" r:id="rId4"/>
    <p:sldId id="383" r:id="rId5"/>
    <p:sldId id="384" r:id="rId6"/>
    <p:sldId id="385" r:id="rId7"/>
    <p:sldId id="368" r:id="rId8"/>
    <p:sldId id="406" r:id="rId9"/>
    <p:sldId id="407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7" r:id="rId20"/>
    <p:sldId id="395" r:id="rId21"/>
    <p:sldId id="396" r:id="rId22"/>
    <p:sldId id="398" r:id="rId23"/>
    <p:sldId id="400" r:id="rId24"/>
    <p:sldId id="401" r:id="rId25"/>
    <p:sldId id="402" r:id="rId26"/>
    <p:sldId id="403" r:id="rId27"/>
    <p:sldId id="408" r:id="rId28"/>
    <p:sldId id="404" r:id="rId29"/>
    <p:sldId id="405" r:id="rId3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10-03-2018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2"/>
            <a:ext cx="9144000" cy="2500930"/>
          </a:xfrm>
        </p:spPr>
        <p:txBody>
          <a:bodyPr>
            <a:normAutofit/>
          </a:bodyPr>
          <a:lstStyle/>
          <a:p>
            <a:r>
              <a:rPr lang="da-DK" sz="9600" smtClean="0"/>
              <a:t>Exceptions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1359570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GUI</a:t>
            </a:r>
            <a:endParaRPr lang="da-DK" sz="2400"/>
          </a:p>
        </p:txBody>
      </p:sp>
      <p:sp>
        <p:nvSpPr>
          <p:cNvPr id="8" name="Afrundet rektangel 7"/>
          <p:cNvSpPr/>
          <p:nvPr/>
        </p:nvSpPr>
        <p:spPr>
          <a:xfrm>
            <a:off x="3753943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Model</a:t>
            </a:r>
            <a:endParaRPr lang="da-DK" sz="2400"/>
          </a:p>
        </p:txBody>
      </p:sp>
      <p:cxnSp>
        <p:nvCxnSpPr>
          <p:cNvPr id="6" name="Lige pilforbindelse 5"/>
          <p:cNvCxnSpPr/>
          <p:nvPr/>
        </p:nvCxnSpPr>
        <p:spPr>
          <a:xfrm>
            <a:off x="2594187" y="218101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6148316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Account</a:t>
            </a:r>
          </a:p>
          <a:p>
            <a:r>
              <a:rPr lang="da-DK" sz="2400" smtClean="0"/>
              <a:t>Collection</a:t>
            </a:r>
            <a:endParaRPr lang="da-DK" sz="2400"/>
          </a:p>
        </p:txBody>
      </p:sp>
      <p:sp>
        <p:nvSpPr>
          <p:cNvPr id="11" name="Afrundet rektangel 10"/>
          <p:cNvSpPr/>
          <p:nvPr/>
        </p:nvSpPr>
        <p:spPr>
          <a:xfrm>
            <a:off x="8542689" y="511339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Account</a:t>
            </a:r>
          </a:p>
          <a:p>
            <a:endParaRPr lang="da-DK" sz="2400"/>
          </a:p>
        </p:txBody>
      </p:sp>
      <p:cxnSp>
        <p:nvCxnSpPr>
          <p:cNvPr id="12" name="Lige pilforbindelse 11"/>
          <p:cNvCxnSpPr/>
          <p:nvPr/>
        </p:nvCxnSpPr>
        <p:spPr>
          <a:xfrm>
            <a:off x="4805680" y="2929467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>
            <a:off x="7223760" y="379645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Billedresultat for signaling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855" y="325645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Billedresultat for exclamation m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54" y="480759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Billedresultat for catch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86" y="4897595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frundet rektangel 18"/>
          <p:cNvSpPr/>
          <p:nvPr/>
        </p:nvSpPr>
        <p:spPr>
          <a:xfrm>
            <a:off x="1957962" y="4273838"/>
            <a:ext cx="1498781" cy="6103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Exception</a:t>
            </a:r>
            <a:endParaRPr lang="da-DK" sz="2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65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000" b="1" smtClean="0">
                <a:latin typeface="Consolas" panose="020B0609020204030204" pitchFamily="49" charset="0"/>
              </a:rPr>
              <a:t>DepositHandler(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accountNo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2000" b="1" smtClean="0">
                <a:latin typeface="Consolas" panose="020B0609020204030204" pitchFamily="49" charset="0"/>
              </a:rPr>
              <a:t> amount = GetDepositAmount(…);</a:t>
            </a:r>
          </a:p>
          <a:p>
            <a:endParaRPr lang="da-DK" sz="2000" b="1" smtClean="0">
              <a:latin typeface="Consolas" panose="020B0609020204030204" pitchFamily="49" charset="0"/>
            </a:endParaRPr>
          </a:p>
          <a:p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try</a:t>
            </a: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    bankModel.Deposit(accountNo, amount);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smtClean="0">
                <a:latin typeface="Consolas" panose="020B0609020204030204" pitchFamily="49" charset="0"/>
              </a:rPr>
              <a:t> (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Exception</a:t>
            </a:r>
            <a:r>
              <a:rPr lang="en-US" sz="2000" b="1" smtClean="0">
                <a:latin typeface="Consolas" panose="020B0609020204030204" pitchFamily="49" charset="0"/>
              </a:rPr>
              <a:t> e)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 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now what…?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…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6" descr="Billedresultat for catch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672" y="2885915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5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000" b="1" smtClean="0">
                <a:latin typeface="Consolas" panose="020B0609020204030204" pitchFamily="49" charset="0"/>
              </a:rPr>
              <a:t>DepositHandler(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 smtClean="0">
                <a:latin typeface="Consolas" panose="020B0609020204030204" pitchFamily="49" charset="0"/>
              </a:rPr>
              <a:t> accountNo)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2000" b="1" smtClean="0">
                <a:latin typeface="Consolas" panose="020B0609020204030204" pitchFamily="49" charset="0"/>
              </a:rPr>
              <a:t> amount = GetDepositAmount(…);</a:t>
            </a:r>
          </a:p>
          <a:p>
            <a:endParaRPr lang="da-DK" sz="2000" b="1" smtClean="0">
              <a:latin typeface="Consolas" panose="020B0609020204030204" pitchFamily="49" charset="0"/>
            </a:endParaRPr>
          </a:p>
          <a:p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try</a:t>
            </a: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    bankModel.Deposit(accountNo, amount);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smtClean="0">
                <a:latin typeface="Consolas" panose="020B0609020204030204" pitchFamily="49" charset="0"/>
              </a:rPr>
              <a:t> (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Exception</a:t>
            </a:r>
            <a:r>
              <a:rPr lang="en-US" sz="2000" b="1" smtClean="0">
                <a:latin typeface="Consolas" panose="020B0609020204030204" pitchFamily="49" charset="0"/>
              </a:rPr>
              <a:t> e)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    errorHandler.Handle(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Action</a:t>
            </a:r>
            <a:r>
              <a:rPr lang="en-US" sz="2000" b="1" smtClean="0">
                <a:latin typeface="Consolas" panose="020B0609020204030204" pitchFamily="49" charset="0"/>
              </a:rPr>
              <a:t>.Deposit, e);</a:t>
            </a:r>
          </a:p>
          <a:p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…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6" descr="Billedresultat for catch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672" y="2885915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Billedresultat for handling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27" y="3501438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59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IllegalAmountException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: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Exception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IllegalAmountException</a:t>
            </a:r>
            <a:r>
              <a:rPr lang="da-DK" sz="2400" b="1" smtClean="0">
                <a:latin typeface="Consolas" panose="020B0609020204030204" pitchFamily="49" charset="0"/>
              </a:rPr>
              <a:t>()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}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IllegalAmountException</a:t>
            </a:r>
            <a:r>
              <a:rPr lang="da-DK" sz="2400" b="1" smtClean="0">
                <a:latin typeface="Consolas" panose="020B0609020204030204" pitchFamily="49" charset="0"/>
              </a:rPr>
              <a:t>(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message)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  :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2400" b="1">
                <a:latin typeface="Consolas" panose="020B0609020204030204" pitchFamily="49" charset="0"/>
              </a:rPr>
              <a:t>(message)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96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400" b="1" smtClean="0">
                <a:latin typeface="Consolas" panose="020B0609020204030204" pitchFamily="49" charset="0"/>
              </a:rPr>
              <a:t>Deposit(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2400" b="1" smtClean="0">
                <a:latin typeface="Consolas" panose="020B0609020204030204" pitchFamily="49" charset="0"/>
              </a:rPr>
              <a:t> amount)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400" b="1" smtClean="0">
                <a:latin typeface="Consolas" panose="020B0609020204030204" pitchFamily="49" charset="0"/>
              </a:rPr>
              <a:t> (amount &lt; 0)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IllegalAmountExc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eption</a:t>
            </a:r>
            <a:r>
              <a:rPr lang="da-DK" sz="2400" b="1" smtClean="0">
                <a:latin typeface="Consolas" panose="020B0609020204030204" pitchFamily="49" charset="0"/>
              </a:rPr>
              <a:t> e = </a:t>
            </a: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     new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IllegalAmountException</a:t>
            </a:r>
            <a:r>
              <a:rPr lang="da-DK" sz="24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throw</a:t>
            </a:r>
            <a:r>
              <a:rPr lang="da-DK" sz="2400" b="1" smtClean="0">
                <a:latin typeface="Consolas" panose="020B0609020204030204" pitchFamily="49" charset="0"/>
              </a:rPr>
              <a:t> e;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}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…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 descr="Billedresultat for signaling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575" y="2329558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9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000" b="1" smtClean="0">
                <a:latin typeface="Consolas" panose="020B0609020204030204" pitchFamily="49" charset="0"/>
              </a:rPr>
              <a:t>DepositHandler()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2000" b="1" smtClean="0">
                <a:latin typeface="Consolas" panose="020B0609020204030204" pitchFamily="49" charset="0"/>
              </a:rPr>
              <a:t> amount = GetDepositAmount(…);</a:t>
            </a:r>
          </a:p>
          <a:p>
            <a:endParaRPr lang="da-DK" sz="2000" b="1" smtClean="0">
              <a:latin typeface="Consolas" panose="020B0609020204030204" pitchFamily="49" charset="0"/>
            </a:endParaRPr>
          </a:p>
          <a:p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try</a:t>
            </a: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    bankModel.Deposit(accountNo, amount);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smtClean="0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IllegalAmountException</a:t>
            </a:r>
            <a:r>
              <a:rPr lang="en-US" sz="2000" b="1" smtClean="0">
                <a:latin typeface="Consolas" panose="020B0609020204030204" pitchFamily="49" charset="0"/>
              </a:rPr>
              <a:t> e)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    </a:t>
            </a:r>
            <a:r>
              <a:rPr lang="da-DK" sz="2000" b="1">
                <a:latin typeface="Consolas" panose="020B0609020204030204" pitchFamily="49" charset="0"/>
              </a:rPr>
              <a:t>…</a:t>
            </a:r>
          </a:p>
          <a:p>
            <a:r>
              <a:rPr lang="en-US" sz="2000" b="1" smtClean="0">
                <a:latin typeface="Consolas" panose="020B0609020204030204" pitchFamily="49" charset="0"/>
              </a:rPr>
              <a:t> 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…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6" descr="Billedresultat for catch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845" y="2913008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1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b="1" smtClean="0">
                <a:latin typeface="Consolas" panose="020B0609020204030204" pitchFamily="49" charset="0"/>
              </a:rPr>
              <a:t>DepositHandler()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b="1" smtClean="0">
                <a:latin typeface="Consolas" panose="020B0609020204030204" pitchFamily="49" charset="0"/>
              </a:rPr>
              <a:t> amount = GetDepositAmount(…);</a:t>
            </a:r>
          </a:p>
          <a:p>
            <a:endParaRPr lang="da-DK" b="1" smtClean="0"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    try</a:t>
            </a:r>
            <a:endParaRPr lang="da-DK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  bankModel.Deposit(accountNo, amount);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catch</a:t>
            </a:r>
            <a:r>
              <a:rPr lang="en-US" b="1" smtClean="0">
                <a:latin typeface="Consolas" panose="020B0609020204030204" pitchFamily="49" charset="0"/>
              </a:rPr>
              <a:t> (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IllegalAmountException</a:t>
            </a:r>
            <a:r>
              <a:rPr lang="en-US" b="1" smtClean="0">
                <a:latin typeface="Consolas" panose="020B0609020204030204" pitchFamily="49" charset="0"/>
              </a:rPr>
              <a:t> iae)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 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 something…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catch</a:t>
            </a:r>
            <a:r>
              <a:rPr lang="en-US" b="1" smtClean="0">
                <a:latin typeface="Consolas" panose="020B0609020204030204" pitchFamily="49" charset="0"/>
              </a:rPr>
              <a:t> (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Exception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e)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     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// Do </a:t>
            </a:r>
            <a:r>
              <a:rPr lang="da-DK" b="1" smtClean="0">
                <a:solidFill>
                  <a:srgbClr val="FF0000"/>
                </a:solidFill>
                <a:latin typeface="Consolas" panose="020B0609020204030204" pitchFamily="49" charset="0"/>
              </a:rPr>
              <a:t>something else…</a:t>
            </a:r>
            <a:endParaRPr lang="da-DK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 …</a:t>
            </a: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530" y="4021148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Billedresultat for catch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845" y="2913008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illedresultat for catch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845" y="4111148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54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621276" y="511340"/>
            <a:ext cx="4794011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GUI</a:t>
            </a:r>
          </a:p>
          <a:p>
            <a:endParaRPr lang="da-DK" sz="2400"/>
          </a:p>
          <a:p>
            <a:endParaRPr lang="da-DK" sz="2400" smtClean="0"/>
          </a:p>
          <a:p>
            <a:endParaRPr lang="da-DK" sz="2400"/>
          </a:p>
          <a:p>
            <a:endParaRPr lang="da-DK" sz="2400" smtClean="0"/>
          </a:p>
          <a:p>
            <a:r>
              <a:rPr lang="da-DK" sz="2400" smtClean="0">
                <a:solidFill>
                  <a:srgbClr val="FFFF00"/>
                </a:solidFill>
              </a:rPr>
              <a:t>catch (Exception e)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{</a:t>
            </a:r>
          </a:p>
          <a:p>
            <a:r>
              <a:rPr lang="da-DK" sz="2400">
                <a:solidFill>
                  <a:srgbClr val="FFFF00"/>
                </a:solidFill>
              </a:rPr>
              <a:t> </a:t>
            </a:r>
            <a:r>
              <a:rPr lang="da-DK" sz="2400" smtClean="0">
                <a:solidFill>
                  <a:srgbClr val="FFFF00"/>
                </a:solidFill>
              </a:rPr>
              <a:t>  …</a:t>
            </a:r>
          </a:p>
          <a:p>
            <a:r>
              <a:rPr lang="da-DK" sz="240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6602130" y="511339"/>
            <a:ext cx="4794011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Model</a:t>
            </a:r>
          </a:p>
          <a:p>
            <a:endParaRPr lang="da-DK" sz="2400"/>
          </a:p>
          <a:p>
            <a:endParaRPr lang="da-DK" sz="2400" smtClean="0"/>
          </a:p>
          <a:p>
            <a:endParaRPr lang="da-DK" sz="2400"/>
          </a:p>
          <a:p>
            <a:endParaRPr lang="da-DK" sz="2400" smtClean="0"/>
          </a:p>
          <a:p>
            <a:r>
              <a:rPr lang="da-DK" sz="2400">
                <a:solidFill>
                  <a:srgbClr val="FFFF00"/>
                </a:solidFill>
              </a:rPr>
              <a:t>catch </a:t>
            </a:r>
            <a:r>
              <a:rPr lang="da-DK" sz="2400" smtClean="0">
                <a:solidFill>
                  <a:srgbClr val="FFFF00"/>
                </a:solidFill>
              </a:rPr>
              <a:t>(IllegalAmountException </a:t>
            </a:r>
            <a:r>
              <a:rPr lang="da-DK" sz="2400">
                <a:solidFill>
                  <a:srgbClr val="FFFF00"/>
                </a:solidFill>
              </a:rPr>
              <a:t>e)</a:t>
            </a:r>
          </a:p>
          <a:p>
            <a:r>
              <a:rPr lang="da-DK" sz="2400">
                <a:solidFill>
                  <a:srgbClr val="FFFF00"/>
                </a:solidFill>
              </a:rPr>
              <a:t>{</a:t>
            </a:r>
          </a:p>
          <a:p>
            <a:r>
              <a:rPr lang="da-DK" sz="2400">
                <a:solidFill>
                  <a:srgbClr val="FFFF00"/>
                </a:solidFill>
              </a:rPr>
              <a:t>   …</a:t>
            </a:r>
          </a:p>
          <a:p>
            <a:r>
              <a:rPr lang="da-DK" sz="2400">
                <a:solidFill>
                  <a:srgbClr val="FFFF00"/>
                </a:solidFill>
              </a:rPr>
              <a:t>}</a:t>
            </a:r>
          </a:p>
          <a:p>
            <a:endParaRPr lang="da-DK" sz="2400"/>
          </a:p>
        </p:txBody>
      </p:sp>
      <p:cxnSp>
        <p:nvCxnSpPr>
          <p:cNvPr id="17" name="Lige pilforbindelse 16"/>
          <p:cNvCxnSpPr/>
          <p:nvPr/>
        </p:nvCxnSpPr>
        <p:spPr>
          <a:xfrm>
            <a:off x="5144346" y="2306321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51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621276" y="511340"/>
            <a:ext cx="4794011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GUI</a:t>
            </a:r>
          </a:p>
          <a:p>
            <a:endParaRPr lang="da-DK" sz="2400"/>
          </a:p>
          <a:p>
            <a:endParaRPr lang="da-DK" sz="2400" smtClean="0"/>
          </a:p>
          <a:p>
            <a:endParaRPr lang="da-DK" sz="2400"/>
          </a:p>
          <a:p>
            <a:endParaRPr lang="da-DK" sz="2400" smtClean="0"/>
          </a:p>
          <a:p>
            <a:r>
              <a:rPr lang="da-DK" sz="2400" smtClean="0">
                <a:solidFill>
                  <a:srgbClr val="FFFF00"/>
                </a:solidFill>
              </a:rPr>
              <a:t>catch (Exception e)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{</a:t>
            </a:r>
          </a:p>
          <a:p>
            <a:r>
              <a:rPr lang="da-DK" sz="2400">
                <a:solidFill>
                  <a:srgbClr val="FFFF00"/>
                </a:solidFill>
              </a:rPr>
              <a:t> </a:t>
            </a:r>
            <a:r>
              <a:rPr lang="da-DK" sz="2400" smtClean="0">
                <a:solidFill>
                  <a:srgbClr val="FFFF00"/>
                </a:solidFill>
              </a:rPr>
              <a:t>  …</a:t>
            </a:r>
          </a:p>
          <a:p>
            <a:r>
              <a:rPr lang="da-DK" sz="240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6602130" y="511339"/>
            <a:ext cx="4794011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Model</a:t>
            </a:r>
          </a:p>
          <a:p>
            <a:endParaRPr lang="da-DK" sz="2400"/>
          </a:p>
          <a:p>
            <a:endParaRPr lang="da-DK" sz="2400" smtClean="0"/>
          </a:p>
          <a:p>
            <a:endParaRPr lang="da-DK" sz="2400"/>
          </a:p>
          <a:p>
            <a:endParaRPr lang="da-DK" sz="2400" smtClean="0"/>
          </a:p>
          <a:p>
            <a:r>
              <a:rPr lang="da-DK" sz="2400">
                <a:solidFill>
                  <a:srgbClr val="FFFF00"/>
                </a:solidFill>
              </a:rPr>
              <a:t>catch </a:t>
            </a:r>
            <a:r>
              <a:rPr lang="da-DK" sz="2400" smtClean="0">
                <a:solidFill>
                  <a:srgbClr val="FFFF00"/>
                </a:solidFill>
              </a:rPr>
              <a:t>(IllegalAmountException </a:t>
            </a:r>
            <a:r>
              <a:rPr lang="da-DK" sz="2400">
                <a:solidFill>
                  <a:srgbClr val="FFFF00"/>
                </a:solidFill>
              </a:rPr>
              <a:t>e)</a:t>
            </a:r>
          </a:p>
          <a:p>
            <a:r>
              <a:rPr lang="da-DK" sz="2400">
                <a:solidFill>
                  <a:srgbClr val="FFFF00"/>
                </a:solidFill>
              </a:rPr>
              <a:t>{</a:t>
            </a:r>
          </a:p>
          <a:p>
            <a:r>
              <a:rPr lang="da-DK" sz="2400">
                <a:solidFill>
                  <a:srgbClr val="FFFF00"/>
                </a:solidFill>
              </a:rPr>
              <a:t>   …</a:t>
            </a:r>
          </a:p>
          <a:p>
            <a:r>
              <a:rPr lang="da-DK" sz="2400">
                <a:solidFill>
                  <a:srgbClr val="FFFF00"/>
                </a:solidFill>
              </a:rPr>
              <a:t>}</a:t>
            </a:r>
          </a:p>
          <a:p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9914286" y="3893953"/>
            <a:ext cx="2067741" cy="113097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IllegalAmount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Exception</a:t>
            </a:r>
            <a:endParaRPr lang="da-DK" sz="2400">
              <a:solidFill>
                <a:srgbClr val="FFFF00"/>
              </a:solidFill>
            </a:endParaRPr>
          </a:p>
        </p:txBody>
      </p:sp>
      <p:pic>
        <p:nvPicPr>
          <p:cNvPr id="5" name="Picture 6" descr="Billedresultat for catch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24" y="3807088"/>
            <a:ext cx="1799422" cy="179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Lige pilforbindelse 5"/>
          <p:cNvCxnSpPr/>
          <p:nvPr/>
        </p:nvCxnSpPr>
        <p:spPr>
          <a:xfrm>
            <a:off x="5144346" y="2306321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43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621276" y="511340"/>
            <a:ext cx="4794011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GUI</a:t>
            </a:r>
          </a:p>
          <a:p>
            <a:endParaRPr lang="da-DK" sz="2400"/>
          </a:p>
          <a:p>
            <a:endParaRPr lang="da-DK" sz="2400" smtClean="0"/>
          </a:p>
          <a:p>
            <a:endParaRPr lang="da-DK" sz="2400"/>
          </a:p>
          <a:p>
            <a:endParaRPr lang="da-DK" sz="2400" smtClean="0"/>
          </a:p>
          <a:p>
            <a:r>
              <a:rPr lang="da-DK" sz="2400" smtClean="0">
                <a:solidFill>
                  <a:srgbClr val="FFFF00"/>
                </a:solidFill>
              </a:rPr>
              <a:t>catch (Exception e)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{</a:t>
            </a:r>
          </a:p>
          <a:p>
            <a:r>
              <a:rPr lang="da-DK" sz="2400">
                <a:solidFill>
                  <a:srgbClr val="FFFF00"/>
                </a:solidFill>
              </a:rPr>
              <a:t> </a:t>
            </a:r>
            <a:r>
              <a:rPr lang="da-DK" sz="2400" smtClean="0">
                <a:solidFill>
                  <a:srgbClr val="FFFF00"/>
                </a:solidFill>
              </a:rPr>
              <a:t>  …</a:t>
            </a:r>
          </a:p>
          <a:p>
            <a:r>
              <a:rPr lang="da-DK" sz="240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6602130" y="511339"/>
            <a:ext cx="4794011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Model</a:t>
            </a:r>
          </a:p>
          <a:p>
            <a:endParaRPr lang="da-DK" sz="2400"/>
          </a:p>
          <a:p>
            <a:endParaRPr lang="da-DK" sz="2400" smtClean="0"/>
          </a:p>
          <a:p>
            <a:endParaRPr lang="da-DK" sz="2400"/>
          </a:p>
          <a:p>
            <a:endParaRPr lang="da-DK" sz="2400" smtClean="0"/>
          </a:p>
          <a:p>
            <a:r>
              <a:rPr lang="da-DK" sz="2400">
                <a:solidFill>
                  <a:srgbClr val="FFFF00"/>
                </a:solidFill>
              </a:rPr>
              <a:t>catch </a:t>
            </a:r>
            <a:r>
              <a:rPr lang="da-DK" sz="2400" smtClean="0">
                <a:solidFill>
                  <a:srgbClr val="FFFF00"/>
                </a:solidFill>
              </a:rPr>
              <a:t>(IllegalAmountException </a:t>
            </a:r>
            <a:r>
              <a:rPr lang="da-DK" sz="2400">
                <a:solidFill>
                  <a:srgbClr val="FFFF00"/>
                </a:solidFill>
              </a:rPr>
              <a:t>e)</a:t>
            </a:r>
          </a:p>
          <a:p>
            <a:r>
              <a:rPr lang="da-DK" sz="2400">
                <a:solidFill>
                  <a:srgbClr val="FFFF00"/>
                </a:solidFill>
              </a:rPr>
              <a:t>{</a:t>
            </a:r>
          </a:p>
          <a:p>
            <a:r>
              <a:rPr lang="da-DK" sz="2400">
                <a:solidFill>
                  <a:srgbClr val="FFFF00"/>
                </a:solidFill>
              </a:rPr>
              <a:t>   …</a:t>
            </a:r>
          </a:p>
          <a:p>
            <a:r>
              <a:rPr lang="da-DK" sz="2400">
                <a:solidFill>
                  <a:srgbClr val="FFFF00"/>
                </a:solidFill>
              </a:rPr>
              <a:t>}</a:t>
            </a:r>
          </a:p>
          <a:p>
            <a:endParaRPr lang="da-DK" sz="2400"/>
          </a:p>
        </p:txBody>
      </p:sp>
      <p:cxnSp>
        <p:nvCxnSpPr>
          <p:cNvPr id="6" name="Lige pilforbindelse 5"/>
          <p:cNvCxnSpPr/>
          <p:nvPr/>
        </p:nvCxnSpPr>
        <p:spPr>
          <a:xfrm>
            <a:off x="5144346" y="2306321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8" descr="Billedresultat for handling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746" y="3752051"/>
            <a:ext cx="1625813" cy="16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90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800" b="1" smtClean="0">
                <a:latin typeface="Consolas" panose="020B0609020204030204" pitchFamily="49" charset="0"/>
              </a:rPr>
              <a:t>Deposit(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2800" b="1" smtClean="0">
                <a:latin typeface="Consolas" panose="020B0609020204030204" pitchFamily="49" charset="0"/>
              </a:rPr>
              <a:t> amount)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800" b="1" smtClean="0">
                <a:latin typeface="Consolas" panose="020B0609020204030204" pitchFamily="49" charset="0"/>
              </a:rPr>
              <a:t> (amount &lt; 0</a:t>
            </a:r>
            <a:r>
              <a:rPr lang="da-DK" sz="2800" b="1" smtClean="0">
                <a:latin typeface="Consolas" panose="020B0609020204030204" pitchFamily="49" charset="0"/>
              </a:rPr>
              <a:t>)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Error detected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{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 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now what…?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 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 …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585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621276" y="511340"/>
            <a:ext cx="4794011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GUI</a:t>
            </a:r>
          </a:p>
          <a:p>
            <a:endParaRPr lang="da-DK" sz="2400"/>
          </a:p>
          <a:p>
            <a:endParaRPr lang="da-DK" sz="2400" smtClean="0"/>
          </a:p>
          <a:p>
            <a:endParaRPr lang="da-DK" sz="2400"/>
          </a:p>
          <a:p>
            <a:endParaRPr lang="da-DK" sz="2400" smtClean="0"/>
          </a:p>
          <a:p>
            <a:r>
              <a:rPr lang="da-DK" sz="2400" smtClean="0">
                <a:solidFill>
                  <a:srgbClr val="FFFF00"/>
                </a:solidFill>
              </a:rPr>
              <a:t>catch (Exception e)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{</a:t>
            </a:r>
          </a:p>
          <a:p>
            <a:r>
              <a:rPr lang="da-DK" sz="2400">
                <a:solidFill>
                  <a:srgbClr val="FFFF00"/>
                </a:solidFill>
              </a:rPr>
              <a:t> </a:t>
            </a:r>
            <a:r>
              <a:rPr lang="da-DK" sz="2400" smtClean="0">
                <a:solidFill>
                  <a:srgbClr val="FFFF00"/>
                </a:solidFill>
              </a:rPr>
              <a:t>  …</a:t>
            </a:r>
          </a:p>
          <a:p>
            <a:r>
              <a:rPr lang="da-DK" sz="240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6602130" y="511339"/>
            <a:ext cx="4794011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Model</a:t>
            </a:r>
          </a:p>
          <a:p>
            <a:endParaRPr lang="da-DK" sz="2400"/>
          </a:p>
          <a:p>
            <a:endParaRPr lang="da-DK" sz="2400" smtClean="0"/>
          </a:p>
          <a:p>
            <a:endParaRPr lang="da-DK" sz="2400"/>
          </a:p>
          <a:p>
            <a:endParaRPr lang="da-DK" sz="2400" smtClean="0"/>
          </a:p>
          <a:p>
            <a:r>
              <a:rPr lang="da-DK" sz="2400">
                <a:solidFill>
                  <a:srgbClr val="FFFF00"/>
                </a:solidFill>
              </a:rPr>
              <a:t>catch </a:t>
            </a:r>
            <a:r>
              <a:rPr lang="da-DK" sz="2400" smtClean="0">
                <a:solidFill>
                  <a:srgbClr val="FFFF00"/>
                </a:solidFill>
              </a:rPr>
              <a:t>(IllegalAmountException </a:t>
            </a:r>
            <a:r>
              <a:rPr lang="da-DK" sz="2400">
                <a:solidFill>
                  <a:srgbClr val="FFFF00"/>
                </a:solidFill>
              </a:rPr>
              <a:t>e)</a:t>
            </a:r>
          </a:p>
          <a:p>
            <a:r>
              <a:rPr lang="da-DK" sz="2400">
                <a:solidFill>
                  <a:srgbClr val="FFFF00"/>
                </a:solidFill>
              </a:rPr>
              <a:t>{</a:t>
            </a:r>
          </a:p>
          <a:p>
            <a:r>
              <a:rPr lang="da-DK" sz="2400">
                <a:solidFill>
                  <a:srgbClr val="FFFF00"/>
                </a:solidFill>
              </a:rPr>
              <a:t>   …</a:t>
            </a:r>
          </a:p>
          <a:p>
            <a:r>
              <a:rPr lang="da-DK" sz="2400">
                <a:solidFill>
                  <a:srgbClr val="FFFF00"/>
                </a:solidFill>
              </a:rPr>
              <a:t>}</a:t>
            </a:r>
          </a:p>
          <a:p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9914286" y="3893953"/>
            <a:ext cx="2067741" cy="113097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Exception</a:t>
            </a:r>
            <a:endParaRPr lang="da-DK" sz="2400">
              <a:solidFill>
                <a:srgbClr val="FFFF00"/>
              </a:solidFill>
            </a:endParaRPr>
          </a:p>
        </p:txBody>
      </p:sp>
      <p:cxnSp>
        <p:nvCxnSpPr>
          <p:cNvPr id="6" name="Lige pilforbindelse 5"/>
          <p:cNvCxnSpPr/>
          <p:nvPr/>
        </p:nvCxnSpPr>
        <p:spPr>
          <a:xfrm>
            <a:off x="5144346" y="2306321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86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621276" y="511340"/>
            <a:ext cx="4794011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GUI</a:t>
            </a:r>
          </a:p>
          <a:p>
            <a:endParaRPr lang="da-DK" sz="2400"/>
          </a:p>
          <a:p>
            <a:endParaRPr lang="da-DK" sz="2400" smtClean="0"/>
          </a:p>
          <a:p>
            <a:endParaRPr lang="da-DK" sz="2400"/>
          </a:p>
          <a:p>
            <a:endParaRPr lang="da-DK" sz="2400" smtClean="0"/>
          </a:p>
          <a:p>
            <a:r>
              <a:rPr lang="da-DK" sz="2400" smtClean="0">
                <a:solidFill>
                  <a:srgbClr val="FFFF00"/>
                </a:solidFill>
              </a:rPr>
              <a:t>catch (Exception e)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{</a:t>
            </a:r>
          </a:p>
          <a:p>
            <a:r>
              <a:rPr lang="da-DK" sz="2400">
                <a:solidFill>
                  <a:srgbClr val="FFFF00"/>
                </a:solidFill>
              </a:rPr>
              <a:t> </a:t>
            </a:r>
            <a:r>
              <a:rPr lang="da-DK" sz="2400" smtClean="0">
                <a:solidFill>
                  <a:srgbClr val="FFFF00"/>
                </a:solidFill>
              </a:rPr>
              <a:t>  …</a:t>
            </a:r>
          </a:p>
          <a:p>
            <a:r>
              <a:rPr lang="da-DK" sz="240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6602130" y="511339"/>
            <a:ext cx="4794011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Model</a:t>
            </a:r>
          </a:p>
          <a:p>
            <a:endParaRPr lang="da-DK" sz="2400"/>
          </a:p>
          <a:p>
            <a:endParaRPr lang="da-DK" sz="2400" smtClean="0"/>
          </a:p>
          <a:p>
            <a:endParaRPr lang="da-DK" sz="2400"/>
          </a:p>
          <a:p>
            <a:endParaRPr lang="da-DK" sz="2400" smtClean="0"/>
          </a:p>
          <a:p>
            <a:r>
              <a:rPr lang="da-DK" sz="2400">
                <a:solidFill>
                  <a:srgbClr val="FFFF00"/>
                </a:solidFill>
              </a:rPr>
              <a:t>catch </a:t>
            </a:r>
            <a:r>
              <a:rPr lang="da-DK" sz="2400" smtClean="0">
                <a:solidFill>
                  <a:srgbClr val="FFFF00"/>
                </a:solidFill>
              </a:rPr>
              <a:t>(IllegalAmountException </a:t>
            </a:r>
            <a:r>
              <a:rPr lang="da-DK" sz="2400">
                <a:solidFill>
                  <a:srgbClr val="FFFF00"/>
                </a:solidFill>
              </a:rPr>
              <a:t>e)</a:t>
            </a:r>
          </a:p>
          <a:p>
            <a:r>
              <a:rPr lang="da-DK" sz="2400">
                <a:solidFill>
                  <a:srgbClr val="FFFF00"/>
                </a:solidFill>
              </a:rPr>
              <a:t>{</a:t>
            </a:r>
          </a:p>
          <a:p>
            <a:r>
              <a:rPr lang="da-DK" sz="2400">
                <a:solidFill>
                  <a:srgbClr val="FFFF00"/>
                </a:solidFill>
              </a:rPr>
              <a:t>   …</a:t>
            </a:r>
          </a:p>
          <a:p>
            <a:r>
              <a:rPr lang="da-DK" sz="2400">
                <a:solidFill>
                  <a:srgbClr val="FFFF00"/>
                </a:solidFill>
              </a:rPr>
              <a:t>}</a:t>
            </a:r>
          </a:p>
          <a:p>
            <a:endParaRPr lang="da-DK" sz="2400"/>
          </a:p>
        </p:txBody>
      </p:sp>
      <p:pic>
        <p:nvPicPr>
          <p:cNvPr id="5" name="Picture 6" descr="Billedresultat for catch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70" y="3559727"/>
            <a:ext cx="1799422" cy="179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Lige pilforbindelse 5"/>
          <p:cNvCxnSpPr/>
          <p:nvPr/>
        </p:nvCxnSpPr>
        <p:spPr>
          <a:xfrm>
            <a:off x="5144346" y="2306321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rundet rektangel 6"/>
          <p:cNvSpPr/>
          <p:nvPr/>
        </p:nvSpPr>
        <p:spPr>
          <a:xfrm>
            <a:off x="9914286" y="3893953"/>
            <a:ext cx="2067741" cy="113097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Exception</a:t>
            </a:r>
            <a:endParaRPr lang="da-DK" sz="2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94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-0.4918 0.0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9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621276" y="511340"/>
            <a:ext cx="4794011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GUI</a:t>
            </a:r>
          </a:p>
          <a:p>
            <a:endParaRPr lang="da-DK" sz="2400"/>
          </a:p>
          <a:p>
            <a:endParaRPr lang="da-DK" sz="2400" smtClean="0"/>
          </a:p>
          <a:p>
            <a:endParaRPr lang="da-DK" sz="2400"/>
          </a:p>
          <a:p>
            <a:endParaRPr lang="da-DK" sz="2400" smtClean="0"/>
          </a:p>
          <a:p>
            <a:r>
              <a:rPr lang="da-DK" sz="2400" smtClean="0">
                <a:solidFill>
                  <a:srgbClr val="FFFF00"/>
                </a:solidFill>
              </a:rPr>
              <a:t>catch (Exception e)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{</a:t>
            </a:r>
          </a:p>
          <a:p>
            <a:r>
              <a:rPr lang="da-DK" sz="2400">
                <a:solidFill>
                  <a:srgbClr val="FFFF00"/>
                </a:solidFill>
              </a:rPr>
              <a:t> </a:t>
            </a:r>
            <a:r>
              <a:rPr lang="da-DK" sz="2400" smtClean="0">
                <a:solidFill>
                  <a:srgbClr val="FFFF00"/>
                </a:solidFill>
              </a:rPr>
              <a:t>  …</a:t>
            </a:r>
          </a:p>
          <a:p>
            <a:r>
              <a:rPr lang="da-DK" sz="240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6602130" y="511339"/>
            <a:ext cx="4794011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Model</a:t>
            </a:r>
          </a:p>
          <a:p>
            <a:endParaRPr lang="da-DK" sz="2400"/>
          </a:p>
          <a:p>
            <a:endParaRPr lang="da-DK" sz="2400" smtClean="0"/>
          </a:p>
          <a:p>
            <a:endParaRPr lang="da-DK" sz="2400"/>
          </a:p>
          <a:p>
            <a:endParaRPr lang="da-DK" sz="2400" smtClean="0"/>
          </a:p>
          <a:p>
            <a:r>
              <a:rPr lang="da-DK" sz="2400">
                <a:solidFill>
                  <a:srgbClr val="FFFF00"/>
                </a:solidFill>
              </a:rPr>
              <a:t>catch </a:t>
            </a:r>
            <a:r>
              <a:rPr lang="da-DK" sz="2400" smtClean="0">
                <a:solidFill>
                  <a:srgbClr val="FFFF00"/>
                </a:solidFill>
              </a:rPr>
              <a:t>(IllegalAmountException </a:t>
            </a:r>
            <a:r>
              <a:rPr lang="da-DK" sz="2400">
                <a:solidFill>
                  <a:srgbClr val="FFFF00"/>
                </a:solidFill>
              </a:rPr>
              <a:t>e)</a:t>
            </a:r>
          </a:p>
          <a:p>
            <a:r>
              <a:rPr lang="da-DK" sz="2400">
                <a:solidFill>
                  <a:srgbClr val="FFFF00"/>
                </a:solidFill>
              </a:rPr>
              <a:t>{</a:t>
            </a:r>
          </a:p>
          <a:p>
            <a:r>
              <a:rPr lang="da-DK" sz="2400">
                <a:solidFill>
                  <a:srgbClr val="FFFF00"/>
                </a:solidFill>
              </a:rPr>
              <a:t>   …</a:t>
            </a:r>
          </a:p>
          <a:p>
            <a:r>
              <a:rPr lang="da-DK" sz="2400">
                <a:solidFill>
                  <a:srgbClr val="FFFF00"/>
                </a:solidFill>
              </a:rPr>
              <a:t>}</a:t>
            </a:r>
          </a:p>
          <a:p>
            <a:endParaRPr lang="da-DK" sz="2400"/>
          </a:p>
        </p:txBody>
      </p:sp>
      <p:cxnSp>
        <p:nvCxnSpPr>
          <p:cNvPr id="6" name="Lige pilforbindelse 5"/>
          <p:cNvCxnSpPr/>
          <p:nvPr/>
        </p:nvCxnSpPr>
        <p:spPr>
          <a:xfrm>
            <a:off x="5144346" y="2306321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8" descr="Billedresultat for handling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132" y="3752051"/>
            <a:ext cx="1625813" cy="16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74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1359570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GUI</a:t>
            </a:r>
            <a:endParaRPr lang="da-DK" sz="2400"/>
          </a:p>
        </p:txBody>
      </p:sp>
      <p:sp>
        <p:nvSpPr>
          <p:cNvPr id="8" name="Afrundet rektangel 7"/>
          <p:cNvSpPr/>
          <p:nvPr/>
        </p:nvSpPr>
        <p:spPr>
          <a:xfrm>
            <a:off x="3753943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Model</a:t>
            </a:r>
            <a:endParaRPr lang="da-DK" sz="2400"/>
          </a:p>
        </p:txBody>
      </p:sp>
      <p:cxnSp>
        <p:nvCxnSpPr>
          <p:cNvPr id="6" name="Lige pilforbindelse 5"/>
          <p:cNvCxnSpPr/>
          <p:nvPr/>
        </p:nvCxnSpPr>
        <p:spPr>
          <a:xfrm>
            <a:off x="2594187" y="218101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6148316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Account</a:t>
            </a:r>
          </a:p>
          <a:p>
            <a:r>
              <a:rPr lang="da-DK" sz="2400" smtClean="0"/>
              <a:t>Collection</a:t>
            </a:r>
            <a:endParaRPr lang="da-DK" sz="2400"/>
          </a:p>
        </p:txBody>
      </p:sp>
      <p:sp>
        <p:nvSpPr>
          <p:cNvPr id="11" name="Afrundet rektangel 10"/>
          <p:cNvSpPr/>
          <p:nvPr/>
        </p:nvSpPr>
        <p:spPr>
          <a:xfrm>
            <a:off x="8542689" y="511339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Account</a:t>
            </a:r>
          </a:p>
          <a:p>
            <a:endParaRPr lang="da-DK" sz="2400"/>
          </a:p>
        </p:txBody>
      </p:sp>
      <p:cxnSp>
        <p:nvCxnSpPr>
          <p:cNvPr id="12" name="Lige pilforbindelse 11"/>
          <p:cNvCxnSpPr/>
          <p:nvPr/>
        </p:nvCxnSpPr>
        <p:spPr>
          <a:xfrm>
            <a:off x="4805680" y="2929467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>
            <a:off x="7223760" y="379645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Billedresultat for signaling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855" y="325645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frundet rektangel 17"/>
          <p:cNvSpPr/>
          <p:nvPr/>
        </p:nvSpPr>
        <p:spPr>
          <a:xfrm>
            <a:off x="9508464" y="4273838"/>
            <a:ext cx="1498781" cy="6103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Exception</a:t>
            </a:r>
            <a:endParaRPr lang="da-DK" sz="2400">
              <a:solidFill>
                <a:srgbClr val="FFFF00"/>
              </a:solidFill>
            </a:endParaRPr>
          </a:p>
        </p:txBody>
      </p:sp>
      <p:pic>
        <p:nvPicPr>
          <p:cNvPr id="17" name="Picture 6" descr="Billedresultat for catch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38" y="4884152"/>
            <a:ext cx="1242124" cy="124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Billedresultat for catch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128" y="4884152"/>
            <a:ext cx="1242124" cy="124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41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-0.23203 -0.007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02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1359570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GUI</a:t>
            </a:r>
            <a:endParaRPr lang="da-DK" sz="2400"/>
          </a:p>
        </p:txBody>
      </p:sp>
      <p:sp>
        <p:nvSpPr>
          <p:cNvPr id="8" name="Afrundet rektangel 7"/>
          <p:cNvSpPr/>
          <p:nvPr/>
        </p:nvSpPr>
        <p:spPr>
          <a:xfrm>
            <a:off x="3753943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Model</a:t>
            </a:r>
            <a:endParaRPr lang="da-DK" sz="2400"/>
          </a:p>
        </p:txBody>
      </p:sp>
      <p:cxnSp>
        <p:nvCxnSpPr>
          <p:cNvPr id="6" name="Lige pilforbindelse 5"/>
          <p:cNvCxnSpPr/>
          <p:nvPr/>
        </p:nvCxnSpPr>
        <p:spPr>
          <a:xfrm>
            <a:off x="2594187" y="218101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6148316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Account</a:t>
            </a:r>
          </a:p>
          <a:p>
            <a:r>
              <a:rPr lang="da-DK" sz="2400" smtClean="0"/>
              <a:t>Collection</a:t>
            </a:r>
            <a:endParaRPr lang="da-DK" sz="2400"/>
          </a:p>
        </p:txBody>
      </p:sp>
      <p:sp>
        <p:nvSpPr>
          <p:cNvPr id="11" name="Afrundet rektangel 10"/>
          <p:cNvSpPr/>
          <p:nvPr/>
        </p:nvSpPr>
        <p:spPr>
          <a:xfrm>
            <a:off x="8542689" y="511339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Account</a:t>
            </a:r>
          </a:p>
          <a:p>
            <a:endParaRPr lang="da-DK" sz="2400"/>
          </a:p>
        </p:txBody>
      </p:sp>
      <p:cxnSp>
        <p:nvCxnSpPr>
          <p:cNvPr id="12" name="Lige pilforbindelse 11"/>
          <p:cNvCxnSpPr/>
          <p:nvPr/>
        </p:nvCxnSpPr>
        <p:spPr>
          <a:xfrm>
            <a:off x="4805680" y="2929467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>
            <a:off x="7223760" y="379645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Billedresultat for signaling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855" y="325645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frundet rektangel 17"/>
          <p:cNvSpPr/>
          <p:nvPr/>
        </p:nvSpPr>
        <p:spPr>
          <a:xfrm>
            <a:off x="6681035" y="4225710"/>
            <a:ext cx="1498781" cy="6103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Exception</a:t>
            </a:r>
            <a:endParaRPr lang="da-DK" sz="2400">
              <a:solidFill>
                <a:srgbClr val="FFFF00"/>
              </a:solidFill>
            </a:endParaRPr>
          </a:p>
        </p:txBody>
      </p:sp>
      <p:pic>
        <p:nvPicPr>
          <p:cNvPr id="19" name="Picture 6" descr="Billedresultat for catch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128" y="4884152"/>
            <a:ext cx="1242124" cy="124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Billedresultat for handling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710" y="4950995"/>
            <a:ext cx="1088904" cy="108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04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1359570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GUI</a:t>
            </a:r>
            <a:endParaRPr lang="da-DK" sz="2400"/>
          </a:p>
        </p:txBody>
      </p:sp>
      <p:sp>
        <p:nvSpPr>
          <p:cNvPr id="8" name="Afrundet rektangel 7"/>
          <p:cNvSpPr/>
          <p:nvPr/>
        </p:nvSpPr>
        <p:spPr>
          <a:xfrm>
            <a:off x="3753943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Model</a:t>
            </a:r>
            <a:endParaRPr lang="da-DK" sz="2400"/>
          </a:p>
        </p:txBody>
      </p:sp>
      <p:cxnSp>
        <p:nvCxnSpPr>
          <p:cNvPr id="6" name="Lige pilforbindelse 5"/>
          <p:cNvCxnSpPr/>
          <p:nvPr/>
        </p:nvCxnSpPr>
        <p:spPr>
          <a:xfrm>
            <a:off x="2594187" y="218101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6148316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Account</a:t>
            </a:r>
          </a:p>
          <a:p>
            <a:r>
              <a:rPr lang="da-DK" sz="2400" smtClean="0"/>
              <a:t>Collection</a:t>
            </a:r>
            <a:endParaRPr lang="da-DK" sz="2400"/>
          </a:p>
        </p:txBody>
      </p:sp>
      <p:sp>
        <p:nvSpPr>
          <p:cNvPr id="11" name="Afrundet rektangel 10"/>
          <p:cNvSpPr/>
          <p:nvPr/>
        </p:nvSpPr>
        <p:spPr>
          <a:xfrm>
            <a:off x="8542689" y="511339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Account</a:t>
            </a:r>
          </a:p>
          <a:p>
            <a:endParaRPr lang="da-DK" sz="2400"/>
          </a:p>
        </p:txBody>
      </p:sp>
      <p:cxnSp>
        <p:nvCxnSpPr>
          <p:cNvPr id="12" name="Lige pilforbindelse 11"/>
          <p:cNvCxnSpPr/>
          <p:nvPr/>
        </p:nvCxnSpPr>
        <p:spPr>
          <a:xfrm>
            <a:off x="4805680" y="2929467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>
            <a:off x="7223760" y="379645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Billedresultat for signaling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855" y="325645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frundet rektangel 17"/>
          <p:cNvSpPr/>
          <p:nvPr/>
        </p:nvSpPr>
        <p:spPr>
          <a:xfrm>
            <a:off x="6681035" y="4225710"/>
            <a:ext cx="1498781" cy="6103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Exception</a:t>
            </a:r>
            <a:endParaRPr lang="da-DK" sz="2400">
              <a:solidFill>
                <a:srgbClr val="FFFF00"/>
              </a:solidFill>
            </a:endParaRPr>
          </a:p>
        </p:txBody>
      </p:sp>
      <p:pic>
        <p:nvPicPr>
          <p:cNvPr id="19" name="Picture 6" descr="Billedresultat for catch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128" y="4884152"/>
            <a:ext cx="1242124" cy="124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Billedresultat for handling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710" y="4950995"/>
            <a:ext cx="1088904" cy="108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77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85185E-6 L -0.39193 0.009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96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1359570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GUI</a:t>
            </a:r>
            <a:endParaRPr lang="da-DK" sz="2400"/>
          </a:p>
        </p:txBody>
      </p:sp>
      <p:sp>
        <p:nvSpPr>
          <p:cNvPr id="8" name="Afrundet rektangel 7"/>
          <p:cNvSpPr/>
          <p:nvPr/>
        </p:nvSpPr>
        <p:spPr>
          <a:xfrm>
            <a:off x="3753943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Model</a:t>
            </a:r>
            <a:endParaRPr lang="da-DK" sz="2400"/>
          </a:p>
        </p:txBody>
      </p:sp>
      <p:cxnSp>
        <p:nvCxnSpPr>
          <p:cNvPr id="6" name="Lige pilforbindelse 5"/>
          <p:cNvCxnSpPr/>
          <p:nvPr/>
        </p:nvCxnSpPr>
        <p:spPr>
          <a:xfrm>
            <a:off x="2594187" y="218101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6148316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Account</a:t>
            </a:r>
          </a:p>
          <a:p>
            <a:r>
              <a:rPr lang="da-DK" sz="2400" smtClean="0"/>
              <a:t>Collection</a:t>
            </a:r>
            <a:endParaRPr lang="da-DK" sz="2400"/>
          </a:p>
        </p:txBody>
      </p:sp>
      <p:sp>
        <p:nvSpPr>
          <p:cNvPr id="11" name="Afrundet rektangel 10"/>
          <p:cNvSpPr/>
          <p:nvPr/>
        </p:nvSpPr>
        <p:spPr>
          <a:xfrm>
            <a:off x="8542689" y="511339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Account</a:t>
            </a:r>
          </a:p>
          <a:p>
            <a:endParaRPr lang="da-DK" sz="2400"/>
          </a:p>
        </p:txBody>
      </p:sp>
      <p:cxnSp>
        <p:nvCxnSpPr>
          <p:cNvPr id="12" name="Lige pilforbindelse 11"/>
          <p:cNvCxnSpPr/>
          <p:nvPr/>
        </p:nvCxnSpPr>
        <p:spPr>
          <a:xfrm>
            <a:off x="4805680" y="2929467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>
            <a:off x="7223760" y="379645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Billedresultat for signaling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855" y="325645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frundet rektangel 17"/>
          <p:cNvSpPr/>
          <p:nvPr/>
        </p:nvSpPr>
        <p:spPr>
          <a:xfrm>
            <a:off x="1904490" y="4291886"/>
            <a:ext cx="1498781" cy="6103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Exception</a:t>
            </a:r>
            <a:endParaRPr lang="da-DK" sz="2400">
              <a:solidFill>
                <a:srgbClr val="FFFF00"/>
              </a:solidFill>
            </a:endParaRPr>
          </a:p>
        </p:txBody>
      </p:sp>
      <p:pic>
        <p:nvPicPr>
          <p:cNvPr id="15" name="Picture 8" descr="Billedresultat for handling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24" y="4950995"/>
            <a:ext cx="1088904" cy="108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Billedresultat for handling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710" y="4950995"/>
            <a:ext cx="1088904" cy="108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03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1359570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GUI</a:t>
            </a:r>
            <a:endParaRPr lang="da-DK" sz="2400"/>
          </a:p>
        </p:txBody>
      </p:sp>
      <p:sp>
        <p:nvSpPr>
          <p:cNvPr id="8" name="Afrundet rektangel 7"/>
          <p:cNvSpPr/>
          <p:nvPr/>
        </p:nvSpPr>
        <p:spPr>
          <a:xfrm>
            <a:off x="3753943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Model</a:t>
            </a:r>
            <a:endParaRPr lang="da-DK" sz="2400"/>
          </a:p>
        </p:txBody>
      </p:sp>
      <p:cxnSp>
        <p:nvCxnSpPr>
          <p:cNvPr id="6" name="Lige pilforbindelse 5"/>
          <p:cNvCxnSpPr/>
          <p:nvPr/>
        </p:nvCxnSpPr>
        <p:spPr>
          <a:xfrm>
            <a:off x="2594187" y="218101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6148316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Account</a:t>
            </a:r>
          </a:p>
          <a:p>
            <a:r>
              <a:rPr lang="da-DK" sz="2400" smtClean="0"/>
              <a:t>Collection</a:t>
            </a:r>
            <a:endParaRPr lang="da-DK" sz="2400"/>
          </a:p>
        </p:txBody>
      </p:sp>
      <p:sp>
        <p:nvSpPr>
          <p:cNvPr id="11" name="Afrundet rektangel 10"/>
          <p:cNvSpPr/>
          <p:nvPr/>
        </p:nvSpPr>
        <p:spPr>
          <a:xfrm>
            <a:off x="8542689" y="511339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Account</a:t>
            </a:r>
          </a:p>
          <a:p>
            <a:endParaRPr lang="da-DK" sz="2400"/>
          </a:p>
        </p:txBody>
      </p:sp>
      <p:cxnSp>
        <p:nvCxnSpPr>
          <p:cNvPr id="12" name="Lige pilforbindelse 11"/>
          <p:cNvCxnSpPr/>
          <p:nvPr/>
        </p:nvCxnSpPr>
        <p:spPr>
          <a:xfrm>
            <a:off x="4805680" y="2929467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>
            <a:off x="7223760" y="379645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Billedresultat for signaling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855" y="325645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Billedresultat for handling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24" y="4950995"/>
            <a:ext cx="1088904" cy="108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Billedresultat for handling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710" y="4950995"/>
            <a:ext cx="1088904" cy="108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34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000" b="1" smtClean="0">
                <a:latin typeface="Consolas" panose="020B0609020204030204" pitchFamily="49" charset="0"/>
              </a:rPr>
              <a:t>DepositHandler(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 smtClean="0">
                <a:latin typeface="Consolas" panose="020B0609020204030204" pitchFamily="49" charset="0"/>
              </a:rPr>
              <a:t> accountNo)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2000" b="1" smtClean="0">
                <a:latin typeface="Consolas" panose="020B0609020204030204" pitchFamily="49" charset="0"/>
              </a:rPr>
              <a:t> amount = GetDepositAmount(…);</a:t>
            </a:r>
          </a:p>
          <a:p>
            <a:endParaRPr lang="da-DK" sz="2000" b="1" smtClean="0">
              <a:latin typeface="Consolas" panose="020B0609020204030204" pitchFamily="49" charset="0"/>
            </a:endParaRPr>
          </a:p>
          <a:p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try</a:t>
            </a: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    bankModel.Deposit(accountNo, amount);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smtClean="0">
                <a:latin typeface="Consolas" panose="020B0609020204030204" pitchFamily="49" charset="0"/>
              </a:rPr>
              <a:t> (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Exception</a:t>
            </a:r>
            <a:r>
              <a:rPr lang="en-US" sz="2000" b="1" smtClean="0">
                <a:latin typeface="Consolas" panose="020B0609020204030204" pitchFamily="49" charset="0"/>
              </a:rPr>
              <a:t> e)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    errorHandler.Handle(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Action</a:t>
            </a:r>
            <a:r>
              <a:rPr lang="en-US" sz="2000" b="1" smtClean="0">
                <a:latin typeface="Consolas" panose="020B0609020204030204" pitchFamily="49" charset="0"/>
              </a:rPr>
              <a:t>.Deposit, e);</a:t>
            </a:r>
          </a:p>
          <a:p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 smtClean="0">
                <a:latin typeface="Consolas" panose="020B0609020204030204" pitchFamily="49" charset="0"/>
              </a:rPr>
              <a:t>       </a:t>
            </a:r>
            <a:r>
              <a:rPr lang="en-US" sz="2000" b="1">
                <a:solidFill>
                  <a:srgbClr val="FF0000"/>
                </a:solidFill>
                <a:latin typeface="Consolas" panose="020B0609020204030204" pitchFamily="49" charset="0"/>
              </a:rPr>
              <a:t>throw</a:t>
            </a:r>
            <a:r>
              <a:rPr lang="en-US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…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288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Exceptions recommendations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3200" b="1" smtClean="0"/>
              <a:t>Use typed exception classes</a:t>
            </a:r>
          </a:p>
          <a:p>
            <a:r>
              <a:rPr lang="da-DK" sz="3200" b="1" smtClean="0"/>
              <a:t>Throw early</a:t>
            </a:r>
          </a:p>
          <a:p>
            <a:r>
              <a:rPr lang="da-DK" sz="3200" b="1" smtClean="0"/>
              <a:t>Catch late</a:t>
            </a:r>
          </a:p>
          <a:p>
            <a:r>
              <a:rPr lang="da-DK" sz="3200" b="1" smtClean="0"/>
              <a:t>Consider rethrowing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996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1359569" y="511340"/>
            <a:ext cx="2881563" cy="113097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/>
              <a:t>Error </a:t>
            </a:r>
            <a:r>
              <a:rPr lang="da-DK" sz="2800" smtClean="0">
                <a:solidFill>
                  <a:srgbClr val="FFFF00"/>
                </a:solidFill>
              </a:rPr>
              <a:t>Detection</a:t>
            </a:r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1359568" y="1848851"/>
            <a:ext cx="2881563" cy="113097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/>
              <a:t>Error </a:t>
            </a:r>
            <a:r>
              <a:rPr lang="da-DK" sz="2800" smtClean="0">
                <a:solidFill>
                  <a:srgbClr val="FFFF00"/>
                </a:solidFill>
              </a:rPr>
              <a:t>Signaling</a:t>
            </a:r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1359567" y="3186362"/>
            <a:ext cx="2881563" cy="113097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/>
              <a:t>Error </a:t>
            </a:r>
            <a:r>
              <a:rPr lang="da-DK" sz="2800" smtClean="0">
                <a:solidFill>
                  <a:srgbClr val="FFFF00"/>
                </a:solidFill>
              </a:rPr>
              <a:t>Capturing</a:t>
            </a:r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1359566" y="4523873"/>
            <a:ext cx="2881563" cy="113097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/>
              <a:t>Error </a:t>
            </a:r>
            <a:r>
              <a:rPr lang="da-DK" sz="2800" smtClean="0">
                <a:solidFill>
                  <a:srgbClr val="FFFF00"/>
                </a:solidFill>
              </a:rPr>
              <a:t>Handling</a:t>
            </a:r>
            <a:endParaRPr lang="da-DK" sz="2800">
              <a:solidFill>
                <a:srgbClr val="FFFF00"/>
              </a:solidFill>
            </a:endParaRPr>
          </a:p>
        </p:txBody>
      </p:sp>
      <p:pic>
        <p:nvPicPr>
          <p:cNvPr id="1026" name="Picture 2" descr="Billedresultat for detection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935" y="626825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signaling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935" y="196433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ledresultat for catch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4" y="330184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ledresultat for handling icon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4" y="4639358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69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800" b="1" smtClean="0">
                <a:latin typeface="Consolas" panose="020B0609020204030204" pitchFamily="49" charset="0"/>
              </a:rPr>
              <a:t>Deposit(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2800" b="1" smtClean="0">
                <a:latin typeface="Consolas" panose="020B0609020204030204" pitchFamily="49" charset="0"/>
              </a:rPr>
              <a:t> amount)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800" b="1" smtClean="0">
                <a:latin typeface="Consolas" panose="020B0609020204030204" pitchFamily="49" charset="0"/>
              </a:rPr>
              <a:t> (amount &lt; 0)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{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 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now what…?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 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 …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 descr="Billedresultat for detection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666" y="132641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73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800" b="1" smtClean="0">
                <a:latin typeface="Consolas" panose="020B0609020204030204" pitchFamily="49" charset="0"/>
              </a:rPr>
              <a:t>Deposit(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2800" b="1" smtClean="0">
                <a:latin typeface="Consolas" panose="020B0609020204030204" pitchFamily="49" charset="0"/>
              </a:rPr>
              <a:t> amount)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800" b="1" smtClean="0">
                <a:latin typeface="Consolas" panose="020B0609020204030204" pitchFamily="49" charset="0"/>
              </a:rPr>
              <a:t> (amount &lt; 0)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.WriteLine(…);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 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 …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902" y="195727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81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800" b="1" smtClean="0">
                <a:latin typeface="Consolas" panose="020B0609020204030204" pitchFamily="49" charset="0"/>
              </a:rPr>
              <a:t>Deposit(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2800" b="1" smtClean="0">
                <a:latin typeface="Consolas" panose="020B0609020204030204" pitchFamily="49" charset="0"/>
              </a:rPr>
              <a:t> amount)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800" b="1" smtClean="0">
                <a:latin typeface="Consolas" panose="020B0609020204030204" pitchFamily="49" charset="0"/>
              </a:rPr>
              <a:t> (amount &lt; 0)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Exception</a:t>
            </a:r>
            <a:r>
              <a:rPr lang="da-DK" sz="2800" b="1" smtClean="0">
                <a:latin typeface="Consolas" panose="020B0609020204030204" pitchFamily="49" charset="0"/>
              </a:rPr>
              <a:t> e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Exception</a:t>
            </a:r>
            <a:r>
              <a:rPr lang="da-DK" sz="28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throw</a:t>
            </a:r>
            <a:r>
              <a:rPr lang="da-DK" sz="2800" b="1" smtClean="0">
                <a:latin typeface="Consolas" panose="020B0609020204030204" pitchFamily="49" charset="0"/>
              </a:rPr>
              <a:t> e;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 …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 descr="Billedresultat for signaling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39" y="214955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01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1359570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GUI</a:t>
            </a:r>
            <a:endParaRPr lang="da-DK" sz="2400"/>
          </a:p>
        </p:txBody>
      </p:sp>
      <p:sp>
        <p:nvSpPr>
          <p:cNvPr id="8" name="Afrundet rektangel 7"/>
          <p:cNvSpPr/>
          <p:nvPr/>
        </p:nvSpPr>
        <p:spPr>
          <a:xfrm>
            <a:off x="3753943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Model</a:t>
            </a:r>
            <a:endParaRPr lang="da-DK" sz="2400"/>
          </a:p>
        </p:txBody>
      </p:sp>
      <p:cxnSp>
        <p:nvCxnSpPr>
          <p:cNvPr id="6" name="Lige pilforbindelse 5"/>
          <p:cNvCxnSpPr/>
          <p:nvPr/>
        </p:nvCxnSpPr>
        <p:spPr>
          <a:xfrm>
            <a:off x="2594187" y="218101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6148316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Account</a:t>
            </a:r>
          </a:p>
          <a:p>
            <a:r>
              <a:rPr lang="da-DK" sz="2400" smtClean="0"/>
              <a:t>Collection</a:t>
            </a:r>
            <a:endParaRPr lang="da-DK" sz="2400"/>
          </a:p>
        </p:txBody>
      </p:sp>
      <p:sp>
        <p:nvSpPr>
          <p:cNvPr id="11" name="Afrundet rektangel 10"/>
          <p:cNvSpPr/>
          <p:nvPr/>
        </p:nvSpPr>
        <p:spPr>
          <a:xfrm>
            <a:off x="8542689" y="511339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Account</a:t>
            </a:r>
          </a:p>
          <a:p>
            <a:endParaRPr lang="da-DK" sz="2400"/>
          </a:p>
        </p:txBody>
      </p:sp>
      <p:cxnSp>
        <p:nvCxnSpPr>
          <p:cNvPr id="12" name="Lige pilforbindelse 11"/>
          <p:cNvCxnSpPr/>
          <p:nvPr/>
        </p:nvCxnSpPr>
        <p:spPr>
          <a:xfrm>
            <a:off x="4805680" y="2929467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>
            <a:off x="7223760" y="379645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Billedresultat for signaling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855" y="325645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illedresultat for question m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400" y="480759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Billedresultat for question m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027" y="480759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Billedresultat for question m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54" y="480759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frundet rektangel 17"/>
          <p:cNvSpPr/>
          <p:nvPr/>
        </p:nvSpPr>
        <p:spPr>
          <a:xfrm>
            <a:off x="9508464" y="4273838"/>
            <a:ext cx="1498781" cy="6103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Exception</a:t>
            </a:r>
            <a:endParaRPr lang="da-DK" sz="2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75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-0.76003 -2.59259E-6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frundet rektangel 20"/>
          <p:cNvSpPr/>
          <p:nvPr/>
        </p:nvSpPr>
        <p:spPr>
          <a:xfrm>
            <a:off x="134504" y="511339"/>
            <a:ext cx="1510943" cy="5793205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Windows</a:t>
            </a:r>
            <a:endParaRPr lang="da-DK" sz="2400"/>
          </a:p>
        </p:txBody>
      </p:sp>
      <p:sp>
        <p:nvSpPr>
          <p:cNvPr id="17" name="Afrundet rektangel 16"/>
          <p:cNvSpPr/>
          <p:nvPr/>
        </p:nvSpPr>
        <p:spPr>
          <a:xfrm>
            <a:off x="1893473" y="511339"/>
            <a:ext cx="1227250" cy="579320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Visual</a:t>
            </a:r>
          </a:p>
          <a:p>
            <a:r>
              <a:rPr lang="da-DK" sz="2400" smtClean="0"/>
              <a:t>Studio</a:t>
            </a:r>
            <a:endParaRPr lang="da-DK" sz="2400"/>
          </a:p>
        </p:txBody>
      </p:sp>
      <p:sp>
        <p:nvSpPr>
          <p:cNvPr id="2" name="Afrundet rektangel 1"/>
          <p:cNvSpPr/>
          <p:nvPr/>
        </p:nvSpPr>
        <p:spPr>
          <a:xfrm>
            <a:off x="3410389" y="511339"/>
            <a:ext cx="1227250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GUI</a:t>
            </a:r>
            <a:endParaRPr lang="da-DK" sz="2400"/>
          </a:p>
        </p:txBody>
      </p:sp>
      <p:sp>
        <p:nvSpPr>
          <p:cNvPr id="8" name="Afrundet rektangel 7"/>
          <p:cNvSpPr/>
          <p:nvPr/>
        </p:nvSpPr>
        <p:spPr>
          <a:xfrm>
            <a:off x="5048331" y="511340"/>
            <a:ext cx="1258324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Model</a:t>
            </a:r>
            <a:endParaRPr lang="da-DK" sz="2400"/>
          </a:p>
        </p:txBody>
      </p:sp>
      <p:cxnSp>
        <p:nvCxnSpPr>
          <p:cNvPr id="6" name="Lige pilforbindelse 5"/>
          <p:cNvCxnSpPr/>
          <p:nvPr/>
        </p:nvCxnSpPr>
        <p:spPr>
          <a:xfrm>
            <a:off x="4382646" y="218101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6717347" y="511340"/>
            <a:ext cx="161254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Account</a:t>
            </a:r>
          </a:p>
          <a:p>
            <a:r>
              <a:rPr lang="da-DK" sz="2400" smtClean="0"/>
              <a:t>Collection</a:t>
            </a:r>
            <a:endParaRPr lang="da-DK" sz="2400"/>
          </a:p>
        </p:txBody>
      </p:sp>
      <p:sp>
        <p:nvSpPr>
          <p:cNvPr id="11" name="Afrundet rektangel 10"/>
          <p:cNvSpPr/>
          <p:nvPr/>
        </p:nvSpPr>
        <p:spPr>
          <a:xfrm>
            <a:off x="8740587" y="511339"/>
            <a:ext cx="1390269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Account</a:t>
            </a:r>
          </a:p>
          <a:p>
            <a:endParaRPr lang="da-DK" sz="2400"/>
          </a:p>
        </p:txBody>
      </p:sp>
      <p:cxnSp>
        <p:nvCxnSpPr>
          <p:cNvPr id="12" name="Lige pilforbindelse 11"/>
          <p:cNvCxnSpPr/>
          <p:nvPr/>
        </p:nvCxnSpPr>
        <p:spPr>
          <a:xfrm>
            <a:off x="5538545" y="2916020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>
            <a:off x="7519595" y="3809900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Billedresultat for signaling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855" y="325645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frundet rektangel 17"/>
          <p:cNvSpPr/>
          <p:nvPr/>
        </p:nvSpPr>
        <p:spPr>
          <a:xfrm>
            <a:off x="9508464" y="4273838"/>
            <a:ext cx="1498781" cy="6103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Exception</a:t>
            </a:r>
            <a:endParaRPr lang="da-DK" sz="2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38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-0.76003 -2.59259E-6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Billedresultat for unhandled exception wind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150" y="948018"/>
            <a:ext cx="7052049" cy="504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lledresultat for confused face meme black gu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815" y="713411"/>
            <a:ext cx="2345432" cy="200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41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625</Words>
  <Application>Microsoft Office PowerPoint</Application>
  <PresentationFormat>Widescreen</PresentationFormat>
  <Paragraphs>355</Paragraphs>
  <Slides>29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Office-tema</vt:lpstr>
      <vt:lpstr>Exceptions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Exceptions recommendations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90</cp:revision>
  <dcterms:created xsi:type="dcterms:W3CDTF">2017-09-05T14:00:27Z</dcterms:created>
  <dcterms:modified xsi:type="dcterms:W3CDTF">2018-03-10T09:15:34Z</dcterms:modified>
</cp:coreProperties>
</file>