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06" r:id="rId4"/>
    <p:sldId id="307" r:id="rId5"/>
    <p:sldId id="308" r:id="rId6"/>
    <p:sldId id="277" r:id="rId7"/>
    <p:sldId id="278" r:id="rId8"/>
    <p:sldId id="279" r:id="rId9"/>
    <p:sldId id="280" r:id="rId10"/>
    <p:sldId id="311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12" r:id="rId19"/>
    <p:sldId id="315" r:id="rId20"/>
    <p:sldId id="288" r:id="rId21"/>
    <p:sldId id="289" r:id="rId22"/>
    <p:sldId id="313" r:id="rId23"/>
    <p:sldId id="290" r:id="rId24"/>
    <p:sldId id="314" r:id="rId25"/>
    <p:sldId id="291" r:id="rId26"/>
    <p:sldId id="292" r:id="rId27"/>
    <p:sldId id="293" r:id="rId28"/>
    <p:sldId id="294" r:id="rId29"/>
    <p:sldId id="295" r:id="rId30"/>
    <p:sldId id="296" r:id="rId31"/>
    <p:sldId id="309" r:id="rId32"/>
    <p:sldId id="297" r:id="rId33"/>
    <p:sldId id="298" r:id="rId34"/>
    <p:sldId id="299" r:id="rId35"/>
    <p:sldId id="300" r:id="rId36"/>
    <p:sldId id="301" r:id="rId37"/>
    <p:sldId id="303" r:id="rId38"/>
    <p:sldId id="302" r:id="rId39"/>
    <p:sldId id="270" r:id="rId40"/>
    <p:sldId id="272" r:id="rId41"/>
    <p:sldId id="304" r:id="rId42"/>
    <p:sldId id="305" r:id="rId43"/>
    <p:sldId id="260" r:id="rId44"/>
    <p:sldId id="274" r:id="rId45"/>
    <p:sldId id="310" r:id="rId4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1037"/>
          </a:xfrm>
        </p:spPr>
        <p:txBody>
          <a:bodyPr>
            <a:normAutofit/>
          </a:bodyPr>
          <a:lstStyle/>
          <a:p>
            <a:r>
              <a:rPr lang="da-DK" sz="9600" smtClean="0"/>
              <a:t>Functions as</a:t>
            </a:r>
            <a:br>
              <a:rPr lang="da-DK" sz="9600" smtClean="0"/>
            </a:br>
            <a:r>
              <a:rPr lang="da-DK" sz="9600" smtClean="0"/>
              <a:t>Parameters 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413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6806527" y="221800"/>
            <a:ext cx="4475110" cy="20732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/>
              <a:t>FilterOdd</a:t>
            </a:r>
            <a:endParaRPr lang="da-DK" sz="2400" b="1"/>
          </a:p>
        </p:txBody>
      </p:sp>
      <p:sp>
        <p:nvSpPr>
          <p:cNvPr id="4" name="Afrundet rektangel 3"/>
          <p:cNvSpPr/>
          <p:nvPr/>
        </p:nvSpPr>
        <p:spPr>
          <a:xfrm>
            <a:off x="7436312" y="1048393"/>
            <a:ext cx="3021759" cy="4200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smtClean="0">
                <a:solidFill>
                  <a:srgbClr val="FFFF00"/>
                </a:solidFill>
              </a:rPr>
              <a:t>bool</a:t>
            </a:r>
            <a:r>
              <a:rPr lang="da-DK" sz="1600" b="1" smtClean="0"/>
              <a:t> Condition(</a:t>
            </a:r>
            <a:r>
              <a:rPr lang="da-DK" sz="1600" b="1" smtClean="0">
                <a:solidFill>
                  <a:srgbClr val="FFFF00"/>
                </a:solidFill>
              </a:rPr>
              <a:t>int</a:t>
            </a:r>
            <a:r>
              <a:rPr lang="da-DK" sz="1600" b="1" smtClean="0"/>
              <a:t> value) {…}</a:t>
            </a:r>
            <a:endParaRPr lang="da-DK" sz="1600" b="1"/>
          </a:p>
        </p:txBody>
      </p:sp>
      <p:cxnSp>
        <p:nvCxnSpPr>
          <p:cNvPr id="16" name="Buet forbindelse 15"/>
          <p:cNvCxnSpPr/>
          <p:nvPr/>
        </p:nvCxnSpPr>
        <p:spPr>
          <a:xfrm rot="5400000">
            <a:off x="6327636" y="2578209"/>
            <a:ext cx="2370056" cy="155498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234407" y="2543364"/>
            <a:ext cx="2958174" cy="13203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smtClean="0">
                <a:solidFill>
                  <a:srgbClr val="FFFF00"/>
                </a:solidFill>
              </a:rPr>
              <a:t>interface</a:t>
            </a:r>
            <a:r>
              <a:rPr lang="da-DK" b="1" smtClean="0"/>
              <a:t> ICondition</a:t>
            </a:r>
          </a:p>
          <a:p>
            <a:r>
              <a:rPr lang="da-DK" b="1" smtClean="0"/>
              <a:t>{</a:t>
            </a:r>
          </a:p>
          <a:p>
            <a:r>
              <a:rPr lang="da-DK" b="1" smtClean="0"/>
              <a:t>   </a:t>
            </a:r>
            <a:r>
              <a:rPr lang="da-DK" b="1" smtClean="0">
                <a:solidFill>
                  <a:srgbClr val="FFFF00"/>
                </a:solidFill>
              </a:rPr>
              <a:t>bool</a:t>
            </a:r>
            <a:r>
              <a:rPr lang="da-DK" b="1" smtClean="0"/>
              <a:t> Condition(</a:t>
            </a:r>
            <a:r>
              <a:rPr lang="da-DK" b="1" smtClean="0">
                <a:solidFill>
                  <a:srgbClr val="FFFF00"/>
                </a:solidFill>
              </a:rPr>
              <a:t>int</a:t>
            </a:r>
            <a:r>
              <a:rPr lang="da-DK" b="1" smtClean="0"/>
              <a:t> value);</a:t>
            </a:r>
            <a:endParaRPr lang="da-DK" b="1"/>
          </a:p>
          <a:p>
            <a:r>
              <a:rPr lang="da-DK" b="1" smtClean="0"/>
              <a:t>}</a:t>
            </a:r>
          </a:p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2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5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Input</a:t>
            </a:r>
            <a:r>
              <a:rPr lang="da-DK" sz="3200" smtClean="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 smtClean="0">
                <a:solidFill>
                  <a:schemeClr val="tx1"/>
                </a:solidFill>
              </a:rPr>
              <a:t>Output</a:t>
            </a:r>
            <a:r>
              <a:rPr lang="da-DK" sz="3200" smtClean="0">
                <a:solidFill>
                  <a:schemeClr val="tx1"/>
                </a:solidFill>
              </a:rPr>
              <a:t>: bool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Function type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 smtClean="0"/>
              <a:t>Type(s) of input parameter(s) + type of return value defines a </a:t>
            </a:r>
            <a:r>
              <a:rPr lang="da-DK" b="1" smtClean="0"/>
              <a:t>function type</a:t>
            </a:r>
          </a:p>
          <a:p>
            <a:r>
              <a:rPr lang="da-DK" b="1" smtClean="0"/>
              <a:t>Func&lt;int, bool&gt;</a:t>
            </a:r>
          </a:p>
          <a:p>
            <a:r>
              <a:rPr lang="da-DK" smtClean="0"/>
              <a:t>Type for any method taking </a:t>
            </a:r>
            <a:r>
              <a:rPr lang="da-DK" u="sng" smtClean="0"/>
              <a:t>one</a:t>
            </a:r>
            <a:r>
              <a:rPr lang="da-DK" smtClean="0"/>
              <a:t> parameter of type </a:t>
            </a:r>
            <a:r>
              <a:rPr lang="da-DK" b="1" smtClean="0"/>
              <a:t>int</a:t>
            </a:r>
            <a:r>
              <a:rPr lang="da-DK" smtClean="0"/>
              <a:t>, and </a:t>
            </a:r>
            <a:r>
              <a:rPr lang="da-DK" u="sng" smtClean="0"/>
              <a:t>returning</a:t>
            </a:r>
            <a:r>
              <a:rPr lang="da-DK" smtClean="0"/>
              <a:t> a value of type </a:t>
            </a:r>
            <a:r>
              <a:rPr lang="da-DK" b="1" smtClean="0"/>
              <a:t>bool</a:t>
            </a:r>
          </a:p>
          <a:p>
            <a:r>
              <a:rPr lang="da-DK" b="1" smtClean="0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</a:t>
            </a:r>
            <a:r>
              <a:rPr lang="da-DK" u="sng" smtClean="0"/>
              <a:t>hree</a:t>
            </a:r>
            <a:r>
              <a:rPr lang="da-DK" smtClean="0"/>
              <a:t> parameters of type 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int</a:t>
            </a:r>
            <a:r>
              <a:rPr lang="da-DK" smtClean="0"/>
              <a:t> and </a:t>
            </a:r>
            <a:r>
              <a:rPr lang="da-DK" b="1" smtClean="0"/>
              <a:t>string</a:t>
            </a:r>
            <a:r>
              <a:rPr lang="da-DK" smtClean="0"/>
              <a:t>, and returning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5496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5873416" y="404957"/>
            <a:ext cx="3176335" cy="724111"/>
          </a:xfrm>
          <a:prstGeom prst="wedgeRectCallout">
            <a:avLst>
              <a:gd name="adj1" fmla="val -56470"/>
              <a:gd name="adj2" fmla="val 1194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Predicate&lt;int&gt;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values,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Func&lt;int,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bool&gt; conditionFunc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smtClean="0">
                <a:latin typeface="Consolas" panose="020B0609020204030204" pitchFamily="49" charset="0"/>
              </a:rPr>
              <a:t> (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(v)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  filteredValues.Add(v);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590652" cy="864101"/>
          </a:xfrm>
          <a:prstGeom prst="wedgeRectCallout">
            <a:avLst>
              <a:gd name="adj1" fmla="val 43309"/>
              <a:gd name="adj2" fmla="val -121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 MyCondFunc(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v)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function! (C#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…(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MyCondFunc(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 </a:t>
            </a:r>
          </a:p>
          <a:p>
            <a:r>
              <a:rPr lang="da-DK" sz="2000" b="1" smtClean="0"/>
              <a:t>{…}</a:t>
            </a: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4656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MyCondFunc(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 </a:t>
            </a:r>
          </a:p>
          <a:p>
            <a:r>
              <a:rPr lang="da-DK" sz="2000" b="1" smtClean="0"/>
              <a:t>{…}</a:t>
            </a: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76942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Lambda expression (anonymous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 v) =&gt; { return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&lt; 20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 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 ) =&gt; { </a:t>
            </a:r>
            <a:r>
              <a:rPr lang="da-DK" sz="2000" b="1" smtClean="0">
                <a:solidFill>
                  <a:srgbClr val="FFFF00"/>
                </a:solidFill>
              </a:rPr>
              <a:t>return</a:t>
            </a:r>
            <a:r>
              <a:rPr lang="da-DK" sz="2000" b="1" smtClean="0"/>
              <a:t> v &lt; 20; }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95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/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, </a:t>
            </a:r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&gt; condFunc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2466894" y="932328"/>
            <a:ext cx="3126353" cy="5059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 ) =&gt; { </a:t>
            </a:r>
            <a:r>
              <a:rPr lang="da-DK" sz="2000" b="1" smtClean="0">
                <a:solidFill>
                  <a:srgbClr val="FFFF00"/>
                </a:solidFill>
              </a:rPr>
              <a:t>return</a:t>
            </a:r>
            <a:r>
              <a:rPr lang="da-DK" sz="2000" b="1" smtClean="0"/>
              <a:t> v &lt; 20; }</a:t>
            </a:r>
            <a:endParaRPr lang="da-DK" sz="2000" b="1"/>
          </a:p>
        </p:txBody>
      </p:sp>
      <p:cxnSp>
        <p:nvCxnSpPr>
          <p:cNvPr id="7" name="Buet forbindelse 6"/>
          <p:cNvCxnSpPr>
            <a:stCxn id="11" idx="0"/>
            <a:endCxn id="6" idx="3"/>
          </p:cNvCxnSpPr>
          <p:nvPr/>
        </p:nvCxnSpPr>
        <p:spPr>
          <a:xfrm rot="16200000" flipV="1">
            <a:off x="6565251" y="213320"/>
            <a:ext cx="569516" cy="2513524"/>
          </a:xfrm>
          <a:prstGeom prst="curved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4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4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Filtering directly available on List object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341"/>
              </p:ext>
            </p:extLst>
          </p:nvPr>
        </p:nvGraphicFramePr>
        <p:xfrm>
          <a:off x="2055060" y="2467787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28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.NET Function types (delegate types)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610"/>
              </p:ext>
            </p:extLst>
          </p:nvPr>
        </p:nvGraphicFramePr>
        <p:xfrm>
          <a:off x="916405" y="1862665"/>
          <a:ext cx="812800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Predicate&lt;T</a:t>
                      </a:r>
                      <a:r>
                        <a:rPr lang="en-US" sz="1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da-DK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4017"/>
          </a:xfrm>
        </p:spPr>
        <p:txBody>
          <a:bodyPr/>
          <a:lstStyle/>
          <a:p>
            <a:r>
              <a:rPr lang="da-DK" sz="19200" b="1" smtClean="0"/>
              <a:t>Code</a:t>
            </a:r>
            <a:r>
              <a:rPr lang="da-DK" sz="192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58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,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 smtClean="0">
                <a:latin typeface="Consolas" panose="020B0609020204030204" pitchFamily="49" charset="0"/>
              </a:rPr>
              <a:t> res1 = condFunc.Invoke(23);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res2 </a:t>
            </a:r>
            <a:r>
              <a:rPr lang="da-DK" sz="3200" b="1">
                <a:latin typeface="Consolas" panose="020B0609020204030204" pitchFamily="49" charset="0"/>
              </a:rPr>
              <a:t>= </a:t>
            </a:r>
            <a:r>
              <a:rPr lang="da-DK" sz="3200" b="1" smtClean="0">
                <a:latin typeface="Consolas" panose="020B0609020204030204" pitchFamily="49" charset="0"/>
              </a:rPr>
              <a:t>condFunc(23</a:t>
            </a:r>
            <a:r>
              <a:rPr lang="da-DK" sz="32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tempChanged = t =&gt; {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is {t}"</a:t>
            </a:r>
            <a:r>
              <a:rPr lang="da-DK" sz="2400" b="1" smtClean="0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=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{t}"</a:t>
            </a:r>
            <a:r>
              <a:rPr lang="da-DK" sz="2400" b="1">
                <a:latin typeface="Consolas" panose="020B0609020204030204" pitchFamily="49" charset="0"/>
              </a:rPr>
              <a:t>); </a:t>
            </a:r>
            <a:r>
              <a:rPr lang="da-DK" sz="2400" b="1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tempChanged.Invoke(25.5);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double </a:t>
            </a:r>
            <a:r>
              <a:rPr lang="da-DK" b="1" smtClean="0">
                <a:latin typeface="Consolas" panose="020B0609020204030204" pitchFamily="49" charset="0"/>
              </a:rPr>
              <a:t>_temperature;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TemperatureChanged;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da-DK" b="1">
                <a:latin typeface="Consolas" panose="020B0609020204030204" pitchFamily="49" charset="0"/>
              </a:rPr>
              <a:t>TemperatureHasChanged(</a:t>
            </a: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…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3" y="2004632"/>
            <a:ext cx="3066669" cy="864101"/>
          </a:xfrm>
          <a:prstGeom prst="wedgeRectCallout">
            <a:avLst>
              <a:gd name="adj1" fmla="val -72199"/>
              <a:gd name="adj2" fmla="val 1079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Action&lt;double&gt;</a:t>
            </a:r>
            <a:endParaRPr lang="da-DK" sz="3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</p:txBody>
      </p:sp>
    </p:spTree>
    <p:extLst>
      <p:ext uri="{BB962C8B-B14F-4D97-AF65-F5344CB8AC3E}">
        <p14:creationId xmlns:p14="http://schemas.microsoft.com/office/powerpoint/2010/main" val="247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293895" y="523586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20160" y="1461837"/>
            <a:ext cx="1720382" cy="2277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293895" y="2814439"/>
            <a:ext cx="655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TemperatureHasChanged(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t)</a:t>
            </a:r>
          </a:p>
          <a:p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8830"/>
              </p:ext>
            </p:extLst>
          </p:nvPr>
        </p:nvGraphicFramePr>
        <p:xfrm>
          <a:off x="2055060" y="2467787"/>
          <a:ext cx="48768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549498" y="5158940"/>
            <a:ext cx="3639952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OtherClass:obj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5" name="Lige pilforbindelse 14"/>
          <p:cNvCxnSpPr/>
          <p:nvPr/>
        </p:nvCxnSpPr>
        <p:spPr>
          <a:xfrm flipH="1">
            <a:off x="1564640" y="3555332"/>
            <a:ext cx="2269067" cy="2323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2630308" y="45505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13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gc2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gc3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</a:t>
            </a:r>
            <a:r>
              <a:rPr lang="da-DK" sz="2400" b="1">
                <a:latin typeface="Consolas" panose="020B0609020204030204" pitchFamily="49" charset="0"/>
              </a:rPr>
              <a:t>+= </a:t>
            </a:r>
            <a:r>
              <a:rPr lang="da-DK" sz="2400" b="1" smtClean="0">
                <a:latin typeface="Consolas" panose="020B0609020204030204" pitchFamily="49" charset="0"/>
              </a:rPr>
              <a:t>gc2.TemperatureHasChanged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= gc3.TemperatureHasChanged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0488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725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648586" y="5402505"/>
            <a:ext cx="540000" cy="5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</a:p>
          <a:p>
            <a:pPr algn="ctr"/>
            <a:r>
              <a:rPr lang="da-DK" sz="3600" smtClean="0"/>
              <a:t>Client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/>
              <a:t>monitor.TemperatureChanged += </a:t>
            </a:r>
            <a:r>
              <a:rPr lang="da-DK" sz="2800" smtClean="0"/>
              <a:t>gc1.TemperatureHasChanged</a:t>
            </a:r>
            <a:r>
              <a:rPr lang="da-DK" sz="2800"/>
              <a:t>;</a:t>
            </a:r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da-DK" sz="2000" b="1" smtClean="0">
                <a:latin typeface="Consolas" panose="020B0609020204030204" pitchFamily="49" charset="0"/>
              </a:rPr>
              <a:t>OnTemperatureChanged()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latin typeface="Consolas" panose="020B0609020204030204" pitchFamily="49" charset="0"/>
              </a:rPr>
              <a:t>TemperatureChanged</a:t>
            </a:r>
            <a:r>
              <a:rPr lang="da-DK" sz="2000" b="1" smtClean="0">
                <a:latin typeface="Consolas" panose="020B0609020204030204" pitchFamily="49" charset="0"/>
              </a:rPr>
              <a:t>?.Invoke(_temperature);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…very similar to:</a:t>
            </a:r>
          </a:p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protected virtual </a:t>
            </a:r>
            <a:r>
              <a:rPr lang="da-DK" sz="20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OnPropertyChanged(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 propertyName)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 smtClean="0">
                <a:latin typeface="Consolas" panose="020B0609020204030204" pitchFamily="49" charset="0"/>
              </a:rPr>
              <a:t>PropertyChanged</a:t>
            </a:r>
            <a:r>
              <a:rPr lang="da-DK" sz="2000" b="1">
                <a:latin typeface="Consolas" panose="020B0609020204030204" pitchFamily="49" charset="0"/>
              </a:rPr>
              <a:t>?.</a:t>
            </a:r>
            <a:r>
              <a:rPr lang="da-DK" sz="2000" b="1" smtClean="0">
                <a:latin typeface="Consolas" panose="020B0609020204030204" pitchFamily="49" charset="0"/>
              </a:rPr>
              <a:t>Invoke(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_PropertyChangedEventArgs(…));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1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94017"/>
          </a:xfrm>
        </p:spPr>
        <p:txBody>
          <a:bodyPr/>
          <a:lstStyle/>
          <a:p>
            <a:r>
              <a:rPr lang="da-DK" sz="19200" b="1" smtClean="0"/>
              <a:t>Code</a:t>
            </a:r>
            <a:r>
              <a:rPr lang="da-DK" sz="192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39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8845215" y="2703262"/>
            <a:ext cx="2296027" cy="864101"/>
          </a:xfrm>
          <a:prstGeom prst="wedgeRectCallout">
            <a:avLst>
              <a:gd name="adj1" fmla="val -105188"/>
              <a:gd name="adj2" fmla="val 79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General</a:t>
            </a:r>
            <a:r>
              <a:rPr lang="da-DK" sz="2400" smtClean="0">
                <a:solidFill>
                  <a:schemeClr val="tx1"/>
                </a:solidFill>
              </a:rPr>
              <a:t> filtering algorithm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Specific</a:t>
            </a:r>
            <a:r>
              <a:rPr lang="da-DK" sz="2400" smtClean="0">
                <a:solidFill>
                  <a:schemeClr val="tx1"/>
                </a:solidFill>
              </a:rPr>
              <a:t> condition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values,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ICondition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conditionObj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conditionObj.Condition(v)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    filteredValues.Add(v);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621568" cy="864101"/>
          </a:xfrm>
          <a:prstGeom prst="wedgeRectCallout">
            <a:avLst>
              <a:gd name="adj1" fmla="val -12150"/>
              <a:gd name="adj2" fmla="val -1334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 smtClean="0">
                <a:latin typeface="Consolas" panose="020B0609020204030204" pitchFamily="49" charset="0"/>
              </a:rPr>
              <a:t>());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1267</Words>
  <Application>Microsoft Office PowerPoint</Application>
  <PresentationFormat>Widescreen</PresentationFormat>
  <Paragraphs>360</Paragraphs>
  <Slides>45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Times New Roman</vt:lpstr>
      <vt:lpstr>Office-tema</vt:lpstr>
      <vt:lpstr>Functions as Parameters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Code!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Code!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51</cp:revision>
  <dcterms:created xsi:type="dcterms:W3CDTF">2017-09-05T14:00:27Z</dcterms:created>
  <dcterms:modified xsi:type="dcterms:W3CDTF">2018-09-16T19:59:09Z</dcterms:modified>
</cp:coreProperties>
</file>