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437" r:id="rId3"/>
    <p:sldId id="495" r:id="rId4"/>
    <p:sldId id="455" r:id="rId5"/>
    <p:sldId id="496" r:id="rId6"/>
    <p:sldId id="497" r:id="rId7"/>
    <p:sldId id="498" r:id="rId8"/>
    <p:sldId id="500" r:id="rId9"/>
    <p:sldId id="501" r:id="rId10"/>
    <p:sldId id="503" r:id="rId11"/>
    <p:sldId id="504" r:id="rId12"/>
    <p:sldId id="505" r:id="rId13"/>
    <p:sldId id="481" r:id="rId14"/>
    <p:sldId id="506" r:id="rId15"/>
    <p:sldId id="507" r:id="rId16"/>
    <p:sldId id="490" r:id="rId17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03-04-2019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99083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03-04-2019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0215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03-04-2019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26370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03-04-2019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30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03-04-2019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53966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03-04-2019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22946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03-04-2019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98004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03-04-2019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7017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03-04-2019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1753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03-04-2019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03729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03-04-2019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7932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B7D8E-2A20-4C0E-991C-872DBB7459A8}" type="datetimeFigureOut">
              <a:rPr lang="da-DK" smtClean="0"/>
              <a:t>03-04-2019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729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79784" y="1910433"/>
            <a:ext cx="10635915" cy="2312652"/>
          </a:xfrm>
        </p:spPr>
        <p:txBody>
          <a:bodyPr>
            <a:normAutofit/>
          </a:bodyPr>
          <a:lstStyle/>
          <a:p>
            <a:r>
              <a:rPr lang="da-DK" sz="9600" smtClean="0"/>
              <a:t>Composite</a:t>
            </a:r>
            <a:br>
              <a:rPr lang="da-DK" sz="9600" smtClean="0"/>
            </a:br>
            <a:r>
              <a:rPr lang="da-DK" sz="5300" smtClean="0"/>
              <a:t>Design Pattern</a:t>
            </a:r>
            <a:endParaRPr lang="da-DK" sz="5300"/>
          </a:p>
        </p:txBody>
      </p:sp>
    </p:spTree>
    <p:extLst>
      <p:ext uri="{BB962C8B-B14F-4D97-AF65-F5344CB8AC3E}">
        <p14:creationId xmlns:p14="http://schemas.microsoft.com/office/powerpoint/2010/main" val="120195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92605" y="952767"/>
            <a:ext cx="10094495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b="1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a-DK" sz="20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2000" b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a-DK" sz="20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2000" b="1">
                <a:solidFill>
                  <a:srgbClr val="2B91AF"/>
                </a:solidFill>
                <a:latin typeface="Consolas" panose="020B0609020204030204" pitchFamily="49" charset="0"/>
              </a:rPr>
              <a:t>LegoBlock</a:t>
            </a:r>
            <a:r>
              <a:rPr lang="da-DK" sz="2000" b="1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da-DK" sz="2000" b="1" smtClean="0">
                <a:solidFill>
                  <a:srgbClr val="2B91AF"/>
                </a:solidFill>
                <a:latin typeface="Consolas" panose="020B0609020204030204" pitchFamily="49" charset="0"/>
              </a:rPr>
              <a:t>ILegoStructure </a:t>
            </a:r>
          </a:p>
          <a:p>
            <a:r>
              <a:rPr lang="da-DK" sz="2000" b="1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a-DK" sz="2000" b="1" smtClean="0">
                <a:solidFill>
                  <a:srgbClr val="0000FF"/>
                </a:solidFill>
                <a:latin typeface="Consolas" panose="020B0609020204030204" pitchFamily="49" charset="0"/>
              </a:rPr>
              <a:t>	public</a:t>
            </a:r>
            <a:r>
              <a:rPr lang="da-DK" sz="20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2000" b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da-DK" sz="20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</a:rPr>
              <a:t>Description</a:t>
            </a:r>
            <a:r>
              <a:rPr lang="da-DK" sz="2000" b="1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da-DK" sz="2000" b="1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da-DK" sz="2000" b="1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da-DK" sz="2000" b="1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a-DK" sz="20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2000" b="1" smtClean="0">
                <a:solidFill>
                  <a:srgbClr val="0000FF"/>
                </a:solidFill>
                <a:latin typeface="Consolas" panose="020B0609020204030204" pitchFamily="49" charset="0"/>
              </a:rPr>
              <a:t>	public</a:t>
            </a:r>
            <a:r>
              <a:rPr lang="da-DK" sz="20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2000" b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a-DK" sz="20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2000" b="1" smtClean="0">
                <a:solidFill>
                  <a:srgbClr val="000000"/>
                </a:solidFill>
                <a:latin typeface="Consolas" panose="020B0609020204030204" pitchFamily="49" charset="0"/>
              </a:rPr>
              <a:t>TotalWeight </a:t>
            </a:r>
            <a:r>
              <a:rPr lang="da-DK" sz="2000" b="1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da-DK" sz="2000" b="1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da-DK" sz="2000" b="1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da-DK" sz="2000" b="1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da-DK" sz="2000" b="1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endParaRPr lang="da-DK" sz="20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b="1" smtClean="0">
                <a:solidFill>
                  <a:srgbClr val="0000FF"/>
                </a:solidFill>
                <a:latin typeface="Consolas" panose="020B0609020204030204" pitchFamily="49" charset="0"/>
              </a:rPr>
              <a:t>	public</a:t>
            </a:r>
            <a:r>
              <a:rPr lang="en-US" sz="20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</a:rPr>
              <a:t>LegoBlock(</a:t>
            </a:r>
            <a:r>
              <a:rPr lang="en-US" sz="2000" b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</a:rPr>
              <a:t> weight, </a:t>
            </a:r>
            <a:r>
              <a:rPr lang="en-US" sz="2000" b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</a:rPr>
              <a:t> description)</a:t>
            </a:r>
          </a:p>
          <a:p>
            <a:r>
              <a:rPr lang="da-DK" sz="2000" b="1" smtClean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  <a:endParaRPr lang="da-DK" sz="20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2000" b="1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2000" b="1" smtClean="0">
                <a:solidFill>
                  <a:srgbClr val="000000"/>
                </a:solidFill>
                <a:latin typeface="Consolas" panose="020B0609020204030204" pitchFamily="49" charset="0"/>
              </a:rPr>
              <a:t>TotalWeight</a:t>
            </a:r>
            <a:r>
              <a:rPr lang="da-DK" sz="20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2000" b="1">
                <a:solidFill>
                  <a:srgbClr val="000000"/>
                </a:solidFill>
                <a:latin typeface="Consolas" panose="020B0609020204030204" pitchFamily="49" charset="0"/>
              </a:rPr>
              <a:t>= weight;</a:t>
            </a:r>
          </a:p>
          <a:p>
            <a:r>
              <a:rPr lang="da-DK" sz="2000" b="1" smtClean="0">
                <a:solidFill>
                  <a:srgbClr val="000000"/>
                </a:solidFill>
                <a:latin typeface="Consolas" panose="020B0609020204030204" pitchFamily="49" charset="0"/>
              </a:rPr>
              <a:t>		Description </a:t>
            </a:r>
            <a:r>
              <a:rPr lang="da-DK" sz="2000" b="1">
                <a:solidFill>
                  <a:srgbClr val="000000"/>
                </a:solidFill>
                <a:latin typeface="Consolas" panose="020B0609020204030204" pitchFamily="49" charset="0"/>
              </a:rPr>
              <a:t>= description;</a:t>
            </a:r>
          </a:p>
          <a:p>
            <a:r>
              <a:rPr lang="da-DK" sz="2000" b="1" smtClean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da-DK" sz="20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da-DK" sz="20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b="1" smtClean="0">
                <a:solidFill>
                  <a:srgbClr val="0000FF"/>
                </a:solidFill>
                <a:latin typeface="Consolas" panose="020B0609020204030204" pitchFamily="49" charset="0"/>
              </a:rPr>
              <a:t>	public</a:t>
            </a:r>
            <a:r>
              <a:rPr lang="en-US" sz="20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</a:rPr>
              <a:t> noOfBlocks { </a:t>
            </a:r>
            <a:r>
              <a:rPr lang="en-US" sz="2000" b="1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2000" b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</a:rPr>
              <a:t> 1; } </a:t>
            </a:r>
            <a:r>
              <a:rPr lang="en-US" sz="2000" b="1" smtClean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endParaRPr lang="en-US" sz="20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2000" b="1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a-DK" sz="2000" b="1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0468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92605" y="952767"/>
            <a:ext cx="1009449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a-DK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rgbClr val="2B91AF"/>
                </a:solidFill>
                <a:latin typeface="Consolas" panose="020B0609020204030204" pitchFamily="49" charset="0"/>
              </a:rPr>
              <a:t>LegoStructure</a:t>
            </a:r>
            <a:r>
              <a:rPr lang="da-DK" sz="1400" b="1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da-DK" sz="1400" b="1">
                <a:solidFill>
                  <a:srgbClr val="2B91AF"/>
                </a:solidFill>
                <a:latin typeface="Consolas" panose="020B0609020204030204" pitchFamily="49" charset="0"/>
              </a:rPr>
              <a:t>ILegoStructure</a:t>
            </a:r>
          </a:p>
          <a:p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da-DK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	private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400" b="1" smtClean="0">
                <a:solidFill>
                  <a:srgbClr val="2B91AF"/>
                </a:solidFill>
                <a:latin typeface="Consolas" panose="020B0609020204030204" pitchFamily="49" charset="0"/>
              </a:rPr>
              <a:t>List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a-DK" sz="1400" b="1">
                <a:solidFill>
                  <a:srgbClr val="2B91AF"/>
                </a:solidFill>
                <a:latin typeface="Consolas" panose="020B0609020204030204" pitchFamily="49" charset="0"/>
              </a:rPr>
              <a:t>I</a:t>
            </a:r>
            <a:r>
              <a:rPr lang="da-DK" sz="1400" b="1" smtClean="0">
                <a:solidFill>
                  <a:srgbClr val="2B91AF"/>
                </a:solidFill>
                <a:latin typeface="Consolas" panose="020B0609020204030204" pitchFamily="49" charset="0"/>
              </a:rPr>
              <a:t>LegoStructure</a:t>
            </a:r>
            <a:r>
              <a:rPr lang="da-DK" sz="1400" b="1">
                <a:solidFill>
                  <a:srgbClr val="000000"/>
                </a:solidFill>
                <a:latin typeface="Consolas" panose="020B0609020204030204" pitchFamily="49" charset="0"/>
              </a:rPr>
              <a:t>&gt; _parts;</a:t>
            </a:r>
          </a:p>
          <a:p>
            <a:endParaRPr lang="da-DK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	public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LegoStructure(</a:t>
            </a:r>
            <a:r>
              <a:rPr lang="da-DK" sz="1400" b="1" smtClean="0">
                <a:solidFill>
                  <a:srgbClr val="2B91AF"/>
                </a:solidFill>
                <a:latin typeface="Consolas" panose="020B0609020204030204" pitchFamily="49" charset="0"/>
              </a:rPr>
              <a:t>List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a-DK" sz="1400" b="1">
                <a:solidFill>
                  <a:srgbClr val="2B91AF"/>
                </a:solidFill>
                <a:latin typeface="Consolas" panose="020B0609020204030204" pitchFamily="49" charset="0"/>
              </a:rPr>
              <a:t>I</a:t>
            </a:r>
            <a:r>
              <a:rPr lang="da-DK" sz="1400" b="1" smtClean="0">
                <a:solidFill>
                  <a:srgbClr val="2B91AF"/>
                </a:solidFill>
                <a:latin typeface="Consolas" panose="020B0609020204030204" pitchFamily="49" charset="0"/>
              </a:rPr>
              <a:t>LegoStructure</a:t>
            </a:r>
            <a:r>
              <a:rPr lang="da-DK" sz="1400" b="1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rgbClr val="000000"/>
                </a:solidFill>
                <a:latin typeface="Consolas" panose="020B0609020204030204" pitchFamily="49" charset="0"/>
              </a:rPr>
              <a:t>parts)</a:t>
            </a:r>
          </a:p>
          <a:p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  <a:endParaRPr lang="da-DK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		_</a:t>
            </a:r>
            <a:r>
              <a:rPr lang="da-DK" sz="1400" b="1">
                <a:solidFill>
                  <a:srgbClr val="000000"/>
                </a:solidFill>
                <a:latin typeface="Consolas" panose="020B0609020204030204" pitchFamily="49" charset="0"/>
              </a:rPr>
              <a:t>parts = parts;</a:t>
            </a:r>
          </a:p>
          <a:p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da-DK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da-DK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	public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a-DK" sz="1400" b="1">
                <a:solidFill>
                  <a:srgbClr val="000000"/>
                </a:solidFill>
                <a:latin typeface="Consolas" panose="020B0609020204030204" pitchFamily="49" charset="0"/>
              </a:rPr>
              <a:t> TotalWeight</a:t>
            </a:r>
          </a:p>
          <a:p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  <a:endParaRPr lang="da-DK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		get</a:t>
            </a:r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n-US" sz="1400" b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_parts.Select(b =&gt; b.TotalWeight).Sum(); }</a:t>
            </a:r>
          </a:p>
          <a:p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da-DK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da-DK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	public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a-DK" sz="1400" b="1">
                <a:solidFill>
                  <a:srgbClr val="000000"/>
                </a:solidFill>
                <a:latin typeface="Consolas" panose="020B0609020204030204" pitchFamily="49" charset="0"/>
              </a:rPr>
              <a:t> noOfBlocks</a:t>
            </a:r>
          </a:p>
          <a:p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  <a:endParaRPr lang="da-DK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		get</a:t>
            </a:r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n-US" sz="1400" b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_parts.Select(b =&gt; b.noOfBlocks).Sum(); }</a:t>
            </a:r>
          </a:p>
          <a:p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da-DK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da-DK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	public</a:t>
            </a:r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Description { </a:t>
            </a:r>
            <a:r>
              <a:rPr lang="en-US" sz="1400" b="1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400" b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>
                <a:solidFill>
                  <a:srgbClr val="A31515"/>
                </a:solidFill>
                <a:latin typeface="Consolas" panose="020B0609020204030204" pitchFamily="49" charset="0"/>
              </a:rPr>
              <a:t>"Composite"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; } }</a:t>
            </a:r>
          </a:p>
          <a:p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da-DK" sz="1400" b="1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9335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92605" y="952767"/>
            <a:ext cx="10599821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a-DK" sz="1400" b="1">
                <a:solidFill>
                  <a:srgbClr val="000000"/>
                </a:solidFill>
                <a:latin typeface="Consolas" panose="020B0609020204030204" pitchFamily="49" charset="0"/>
              </a:rPr>
              <a:t> PlayWithLego()</a:t>
            </a:r>
          </a:p>
          <a:p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da-DK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da-DK" sz="1400" b="1" smtClean="0">
                <a:solidFill>
                  <a:srgbClr val="2B91AF"/>
                </a:solidFill>
                <a:latin typeface="Consolas" panose="020B0609020204030204" pitchFamily="49" charset="0"/>
              </a:rPr>
              <a:t>ILegoStructure</a:t>
            </a:r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blockA = </a:t>
            </a:r>
            <a:r>
              <a:rPr lang="en-US" sz="1400" b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>
                <a:solidFill>
                  <a:srgbClr val="2B91AF"/>
                </a:solidFill>
                <a:latin typeface="Consolas" panose="020B0609020204030204" pitchFamily="49" charset="0"/>
              </a:rPr>
              <a:t>LegoBlock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(3, </a:t>
            </a:r>
            <a:r>
              <a:rPr lang="en-US" sz="1400" b="1">
                <a:solidFill>
                  <a:srgbClr val="A31515"/>
                </a:solidFill>
                <a:latin typeface="Consolas" panose="020B0609020204030204" pitchFamily="49" charset="0"/>
              </a:rPr>
              <a:t>"6-dot"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a-DK" sz="1400" b="1" smtClean="0">
                <a:solidFill>
                  <a:srgbClr val="2B91AF"/>
                </a:solidFill>
                <a:latin typeface="Consolas" panose="020B0609020204030204" pitchFamily="49" charset="0"/>
              </a:rPr>
              <a:t>	ILegoStructure</a:t>
            </a:r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blockB = </a:t>
            </a:r>
            <a:r>
              <a:rPr lang="en-US" sz="1400" b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smtClean="0">
                <a:solidFill>
                  <a:srgbClr val="2B91AF"/>
                </a:solidFill>
                <a:latin typeface="Consolas" panose="020B0609020204030204" pitchFamily="49" charset="0"/>
              </a:rPr>
              <a:t>LegoBlock</a:t>
            </a:r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(3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b="1">
                <a:solidFill>
                  <a:srgbClr val="A31515"/>
                </a:solidFill>
                <a:latin typeface="Consolas" panose="020B0609020204030204" pitchFamily="49" charset="0"/>
              </a:rPr>
              <a:t>"6-dot"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da-DK" sz="1400" b="1" smtClean="0">
                <a:solidFill>
                  <a:srgbClr val="2B91AF"/>
                </a:solidFill>
                <a:latin typeface="Consolas" panose="020B0609020204030204" pitchFamily="49" charset="0"/>
              </a:rPr>
              <a:t>ILegoStructure</a:t>
            </a:r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blockC = </a:t>
            </a:r>
            <a:r>
              <a:rPr lang="en-US" sz="1400" b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smtClean="0">
                <a:solidFill>
                  <a:srgbClr val="2B91AF"/>
                </a:solidFill>
                <a:latin typeface="Consolas" panose="020B0609020204030204" pitchFamily="49" charset="0"/>
              </a:rPr>
              <a:t>LegoBlock</a:t>
            </a:r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(4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b="1">
                <a:solidFill>
                  <a:srgbClr val="A31515"/>
                </a:solidFill>
                <a:latin typeface="Consolas" panose="020B0609020204030204" pitchFamily="49" charset="0"/>
              </a:rPr>
              <a:t>"8-dot"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da-DK" sz="1400" b="1">
                <a:solidFill>
                  <a:srgbClr val="2B91AF"/>
                </a:solidFill>
                <a:latin typeface="Consolas" panose="020B0609020204030204" pitchFamily="49" charset="0"/>
              </a:rPr>
              <a:t>List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a-DK" sz="1400" b="1">
                <a:solidFill>
                  <a:srgbClr val="2B91AF"/>
                </a:solidFill>
                <a:latin typeface="Consolas" panose="020B0609020204030204" pitchFamily="49" charset="0"/>
              </a:rPr>
              <a:t>ILegoStructure</a:t>
            </a:r>
            <a:r>
              <a:rPr lang="da-DK" sz="1400" b="1">
                <a:solidFill>
                  <a:srgbClr val="000000"/>
                </a:solidFill>
                <a:latin typeface="Consolas" panose="020B0609020204030204" pitchFamily="49" charset="0"/>
              </a:rPr>
              <a:t>&gt; listA = </a:t>
            </a:r>
            <a:r>
              <a:rPr lang="da-DK" sz="1400" b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da-DK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rgbClr val="2B91AF"/>
                </a:solidFill>
                <a:latin typeface="Consolas" panose="020B0609020204030204" pitchFamily="49" charset="0"/>
              </a:rPr>
              <a:t>List</a:t>
            </a:r>
            <a:r>
              <a:rPr lang="da-DK" sz="1400" b="1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a-DK" sz="1400" b="1">
                <a:solidFill>
                  <a:srgbClr val="2B91AF"/>
                </a:solidFill>
                <a:latin typeface="Consolas" panose="020B0609020204030204" pitchFamily="49" charset="0"/>
              </a:rPr>
              <a:t>ILegoStructure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&gt;{ blockA</a:t>
            </a:r>
            <a:r>
              <a:rPr lang="da-DK" sz="1400" b="1">
                <a:solidFill>
                  <a:srgbClr val="000000"/>
                </a:solidFill>
                <a:latin typeface="Consolas" panose="020B0609020204030204" pitchFamily="49" charset="0"/>
              </a:rPr>
              <a:t>, blockB, 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blockC };</a:t>
            </a:r>
            <a:endParaRPr lang="da-DK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da-DK" sz="1400" b="1" smtClean="0">
                <a:solidFill>
                  <a:srgbClr val="2B91AF"/>
                </a:solidFill>
                <a:latin typeface="Consolas" panose="020B0609020204030204" pitchFamily="49" charset="0"/>
              </a:rPr>
              <a:t>ILegoStructure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rgbClr val="000000"/>
                </a:solidFill>
                <a:latin typeface="Consolas" panose="020B0609020204030204" pitchFamily="49" charset="0"/>
              </a:rPr>
              <a:t>structA = </a:t>
            </a:r>
            <a:r>
              <a:rPr lang="da-DK" sz="1400" b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da-DK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rgbClr val="2B91AF"/>
                </a:solidFill>
                <a:latin typeface="Consolas" panose="020B0609020204030204" pitchFamily="49" charset="0"/>
              </a:rPr>
              <a:t>LegoStructure</a:t>
            </a:r>
            <a:r>
              <a:rPr lang="da-DK" sz="1400" b="1">
                <a:solidFill>
                  <a:srgbClr val="000000"/>
                </a:solidFill>
                <a:latin typeface="Consolas" panose="020B0609020204030204" pitchFamily="49" charset="0"/>
              </a:rPr>
              <a:t>(listA);</a:t>
            </a:r>
          </a:p>
          <a:p>
            <a:endParaRPr lang="da-DK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da-DK" sz="1400" b="1" smtClean="0">
                <a:solidFill>
                  <a:srgbClr val="2B91AF"/>
                </a:solidFill>
                <a:latin typeface="Consolas" panose="020B0609020204030204" pitchFamily="49" charset="0"/>
              </a:rPr>
              <a:t>ILegoStructure</a:t>
            </a:r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blockD = </a:t>
            </a:r>
            <a:r>
              <a:rPr lang="en-US" sz="1400" b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smtClean="0">
                <a:solidFill>
                  <a:srgbClr val="2B91AF"/>
                </a:solidFill>
                <a:latin typeface="Consolas" panose="020B0609020204030204" pitchFamily="49" charset="0"/>
              </a:rPr>
              <a:t>LegoBlock</a:t>
            </a:r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(8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b="1">
                <a:solidFill>
                  <a:srgbClr val="A31515"/>
                </a:solidFill>
                <a:latin typeface="Consolas" panose="020B0609020204030204" pitchFamily="49" charset="0"/>
              </a:rPr>
              <a:t>"16-dot"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da-DK" sz="1400" b="1" smtClean="0">
                <a:solidFill>
                  <a:srgbClr val="2B91AF"/>
                </a:solidFill>
                <a:latin typeface="Consolas" panose="020B0609020204030204" pitchFamily="49" charset="0"/>
              </a:rPr>
              <a:t>ILegoStructure</a:t>
            </a:r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blockE = </a:t>
            </a:r>
            <a:r>
              <a:rPr lang="en-US" sz="1400" b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smtClean="0">
                <a:solidFill>
                  <a:srgbClr val="2B91AF"/>
                </a:solidFill>
                <a:latin typeface="Consolas" panose="020B0609020204030204" pitchFamily="49" charset="0"/>
              </a:rPr>
              <a:t>LegoBlock</a:t>
            </a:r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(4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b="1">
                <a:solidFill>
                  <a:srgbClr val="A31515"/>
                </a:solidFill>
                <a:latin typeface="Consolas" panose="020B0609020204030204" pitchFamily="49" charset="0"/>
              </a:rPr>
              <a:t>"8-dot"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da-DK" sz="1400" b="1" smtClean="0">
                <a:solidFill>
                  <a:srgbClr val="2B91AF"/>
                </a:solidFill>
                <a:latin typeface="Consolas" panose="020B0609020204030204" pitchFamily="49" charset="0"/>
              </a:rPr>
              <a:t>List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a-DK" sz="1400" b="1" smtClean="0">
                <a:solidFill>
                  <a:srgbClr val="2B91AF"/>
                </a:solidFill>
                <a:latin typeface="Consolas" panose="020B0609020204030204" pitchFamily="49" charset="0"/>
              </a:rPr>
              <a:t>ILegoStructure</a:t>
            </a:r>
            <a:r>
              <a:rPr lang="da-DK" sz="1400" b="1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rgbClr val="000000"/>
                </a:solidFill>
                <a:latin typeface="Consolas" panose="020B0609020204030204" pitchFamily="49" charset="0"/>
              </a:rPr>
              <a:t>listB = </a:t>
            </a:r>
            <a:r>
              <a:rPr lang="da-DK" sz="1400" b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da-DK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rgbClr val="2B91AF"/>
                </a:solidFill>
                <a:latin typeface="Consolas" panose="020B0609020204030204" pitchFamily="49" charset="0"/>
              </a:rPr>
              <a:t>List</a:t>
            </a:r>
            <a:r>
              <a:rPr lang="da-DK" sz="1400" b="1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a-DK" sz="1400" b="1">
                <a:solidFill>
                  <a:srgbClr val="2B91AF"/>
                </a:solidFill>
                <a:latin typeface="Consolas" panose="020B0609020204030204" pitchFamily="49" charset="0"/>
              </a:rPr>
              <a:t>ILegoStructure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&gt;{ blockD</a:t>
            </a:r>
            <a:r>
              <a:rPr lang="da-DK" sz="1400" b="1">
                <a:solidFill>
                  <a:srgbClr val="000000"/>
                </a:solidFill>
                <a:latin typeface="Consolas" panose="020B0609020204030204" pitchFamily="49" charset="0"/>
              </a:rPr>
              <a:t>, blockE, 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structA };</a:t>
            </a:r>
            <a:endParaRPr lang="da-DK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da-DK" sz="1400" b="1" smtClean="0">
                <a:solidFill>
                  <a:srgbClr val="2B91AF"/>
                </a:solidFill>
                <a:latin typeface="Consolas" panose="020B0609020204030204" pitchFamily="49" charset="0"/>
              </a:rPr>
              <a:t>ILegoStructure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rgbClr val="000000"/>
                </a:solidFill>
                <a:latin typeface="Consolas" panose="020B0609020204030204" pitchFamily="49" charset="0"/>
              </a:rPr>
              <a:t>structB = </a:t>
            </a:r>
            <a:r>
              <a:rPr lang="da-DK" sz="1400" b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da-DK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400" b="1" smtClean="0">
                <a:solidFill>
                  <a:srgbClr val="2B91AF"/>
                </a:solidFill>
                <a:latin typeface="Consolas" panose="020B0609020204030204" pitchFamily="49" charset="0"/>
              </a:rPr>
              <a:t>LegoStructure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(listB</a:t>
            </a:r>
            <a:r>
              <a:rPr lang="da-DK" sz="1400" b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da-DK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da-DK" sz="1400" b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da-DK" sz="1400" b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a-DK" sz="1400" b="1">
                <a:solidFill>
                  <a:srgbClr val="A31515"/>
                </a:solidFill>
                <a:latin typeface="Consolas" panose="020B0609020204030204" pitchFamily="49" charset="0"/>
              </a:rPr>
              <a:t>$"Structure A </a:t>
            </a:r>
            <a:r>
              <a:rPr lang="da-DK" sz="1400" b="1">
                <a:solidFill>
                  <a:srgbClr val="000000"/>
                </a:solidFill>
                <a:latin typeface="Consolas" panose="020B0609020204030204" pitchFamily="49" charset="0"/>
              </a:rPr>
              <a:t>{structA.TotalWeight}</a:t>
            </a:r>
            <a:r>
              <a:rPr lang="da-DK" sz="1400" b="1">
                <a:solidFill>
                  <a:srgbClr val="A31515"/>
                </a:solidFill>
                <a:latin typeface="Consolas" panose="020B0609020204030204" pitchFamily="49" charset="0"/>
              </a:rPr>
              <a:t> gr., </a:t>
            </a:r>
            <a:r>
              <a:rPr lang="da-DK" sz="1400" b="1">
                <a:solidFill>
                  <a:srgbClr val="000000"/>
                </a:solidFill>
                <a:latin typeface="Consolas" panose="020B0609020204030204" pitchFamily="49" charset="0"/>
              </a:rPr>
              <a:t>{structA.noOfBlocks}</a:t>
            </a:r>
            <a:r>
              <a:rPr lang="da-DK" sz="1400" b="1">
                <a:solidFill>
                  <a:srgbClr val="A31515"/>
                </a:solidFill>
                <a:latin typeface="Consolas" panose="020B0609020204030204" pitchFamily="49" charset="0"/>
              </a:rPr>
              <a:t> blocks"</a:t>
            </a:r>
            <a:r>
              <a:rPr lang="da-DK" sz="1400" b="1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</a:p>
          <a:p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da-DK" sz="1400" b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da-DK" sz="1400" b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a-DK" sz="1400" b="1">
                <a:solidFill>
                  <a:srgbClr val="A31515"/>
                </a:solidFill>
                <a:latin typeface="Consolas" panose="020B0609020204030204" pitchFamily="49" charset="0"/>
              </a:rPr>
              <a:t>$"Structure B </a:t>
            </a:r>
            <a:r>
              <a:rPr lang="da-DK" sz="1400" b="1">
                <a:solidFill>
                  <a:srgbClr val="000000"/>
                </a:solidFill>
                <a:latin typeface="Consolas" panose="020B0609020204030204" pitchFamily="49" charset="0"/>
              </a:rPr>
              <a:t>{structB.TotalWeight}</a:t>
            </a:r>
            <a:r>
              <a:rPr lang="da-DK" sz="1400" b="1">
                <a:solidFill>
                  <a:srgbClr val="A31515"/>
                </a:solidFill>
                <a:latin typeface="Consolas" panose="020B0609020204030204" pitchFamily="49" charset="0"/>
              </a:rPr>
              <a:t> gr., </a:t>
            </a:r>
            <a:r>
              <a:rPr lang="da-DK" sz="1400" b="1">
                <a:solidFill>
                  <a:srgbClr val="000000"/>
                </a:solidFill>
                <a:latin typeface="Consolas" panose="020B0609020204030204" pitchFamily="49" charset="0"/>
              </a:rPr>
              <a:t>{structB.noOfBlocks}</a:t>
            </a:r>
            <a:r>
              <a:rPr lang="da-DK" sz="1400" b="1">
                <a:solidFill>
                  <a:srgbClr val="A31515"/>
                </a:solidFill>
                <a:latin typeface="Consolas" panose="020B0609020204030204" pitchFamily="49" charset="0"/>
              </a:rPr>
              <a:t> blocks"</a:t>
            </a:r>
            <a:r>
              <a:rPr lang="da-DK" sz="1400" b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da-DK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da-DK" sz="1400" b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.ReadKey</a:t>
            </a:r>
            <a:r>
              <a:rPr lang="da-DK" sz="1400" b="1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a-DK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da-DK" sz="800" b="1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Afrundet rektangel 3"/>
          <p:cNvSpPr/>
          <p:nvPr/>
        </p:nvSpPr>
        <p:spPr>
          <a:xfrm>
            <a:off x="8903369" y="2999481"/>
            <a:ext cx="860257" cy="529389"/>
          </a:xfrm>
          <a:prstGeom prst="round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62271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frundet rektangel 7"/>
          <p:cNvSpPr/>
          <p:nvPr/>
        </p:nvSpPr>
        <p:spPr>
          <a:xfrm>
            <a:off x="1521993" y="2424605"/>
            <a:ext cx="2520617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/>
              <a:t>Leaf</a:t>
            </a:r>
          </a:p>
        </p:txBody>
      </p:sp>
      <p:sp>
        <p:nvSpPr>
          <p:cNvPr id="18" name="Afrundet rektangel 17"/>
          <p:cNvSpPr/>
          <p:nvPr/>
        </p:nvSpPr>
        <p:spPr>
          <a:xfrm>
            <a:off x="4042610" y="593428"/>
            <a:ext cx="2809375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rgbClr val="FFFF00"/>
                </a:solidFill>
              </a:rPr>
              <a:t>ICompositable</a:t>
            </a:r>
          </a:p>
        </p:txBody>
      </p:sp>
      <p:cxnSp>
        <p:nvCxnSpPr>
          <p:cNvPr id="9" name="Vinklet forbindelse 2"/>
          <p:cNvCxnSpPr>
            <a:stCxn id="8" idx="0"/>
            <a:endCxn id="18" idx="2"/>
          </p:cNvCxnSpPr>
          <p:nvPr/>
        </p:nvCxnSpPr>
        <p:spPr>
          <a:xfrm flipV="1">
            <a:off x="2782302" y="1511526"/>
            <a:ext cx="2664996" cy="91307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frundet rektangel 13"/>
          <p:cNvSpPr/>
          <p:nvPr/>
        </p:nvSpPr>
        <p:spPr>
          <a:xfrm>
            <a:off x="6851985" y="2424605"/>
            <a:ext cx="2520617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/>
              <a:t>Composite</a:t>
            </a:r>
          </a:p>
        </p:txBody>
      </p:sp>
      <p:cxnSp>
        <p:nvCxnSpPr>
          <p:cNvPr id="12" name="Vinklet forbindelse 2"/>
          <p:cNvCxnSpPr>
            <a:stCxn id="14" idx="0"/>
          </p:cNvCxnSpPr>
          <p:nvPr/>
        </p:nvCxnSpPr>
        <p:spPr>
          <a:xfrm flipH="1" flipV="1">
            <a:off x="5447297" y="1511526"/>
            <a:ext cx="2664997" cy="91307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0748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frundet rektangel 7"/>
          <p:cNvSpPr/>
          <p:nvPr/>
        </p:nvSpPr>
        <p:spPr>
          <a:xfrm>
            <a:off x="1521993" y="2424605"/>
            <a:ext cx="2520617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/>
              <a:t>Leaf</a:t>
            </a:r>
          </a:p>
        </p:txBody>
      </p:sp>
      <p:sp>
        <p:nvSpPr>
          <p:cNvPr id="18" name="Afrundet rektangel 17"/>
          <p:cNvSpPr/>
          <p:nvPr/>
        </p:nvSpPr>
        <p:spPr>
          <a:xfrm>
            <a:off x="4042610" y="593428"/>
            <a:ext cx="2809375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rgbClr val="FFFF00"/>
                </a:solidFill>
              </a:rPr>
              <a:t>ICompositable</a:t>
            </a:r>
          </a:p>
        </p:txBody>
      </p:sp>
      <p:cxnSp>
        <p:nvCxnSpPr>
          <p:cNvPr id="9" name="Vinklet forbindelse 2"/>
          <p:cNvCxnSpPr>
            <a:stCxn id="8" idx="0"/>
            <a:endCxn id="18" idx="2"/>
          </p:cNvCxnSpPr>
          <p:nvPr/>
        </p:nvCxnSpPr>
        <p:spPr>
          <a:xfrm flipV="1">
            <a:off x="2782302" y="1511526"/>
            <a:ext cx="2664996" cy="91307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frundet rektangel 13"/>
          <p:cNvSpPr/>
          <p:nvPr/>
        </p:nvSpPr>
        <p:spPr>
          <a:xfrm>
            <a:off x="6851985" y="2424605"/>
            <a:ext cx="2520617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/>
              <a:t>Composite</a:t>
            </a:r>
          </a:p>
        </p:txBody>
      </p:sp>
      <p:cxnSp>
        <p:nvCxnSpPr>
          <p:cNvPr id="12" name="Vinklet forbindelse 2"/>
          <p:cNvCxnSpPr>
            <a:stCxn id="14" idx="0"/>
          </p:cNvCxnSpPr>
          <p:nvPr/>
        </p:nvCxnSpPr>
        <p:spPr>
          <a:xfrm flipH="1" flipV="1">
            <a:off x="5447297" y="1511526"/>
            <a:ext cx="2664997" cy="91307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frundet rektangel 6"/>
          <p:cNvSpPr/>
          <p:nvPr/>
        </p:nvSpPr>
        <p:spPr>
          <a:xfrm>
            <a:off x="177308" y="593428"/>
            <a:ext cx="2400614" cy="885573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/>
              <a:t>Client</a:t>
            </a:r>
          </a:p>
        </p:txBody>
      </p:sp>
      <p:cxnSp>
        <p:nvCxnSpPr>
          <p:cNvPr id="10" name="Vinklet forbindelse 2"/>
          <p:cNvCxnSpPr>
            <a:stCxn id="7" idx="3"/>
            <a:endCxn id="18" idx="1"/>
          </p:cNvCxnSpPr>
          <p:nvPr/>
        </p:nvCxnSpPr>
        <p:spPr>
          <a:xfrm>
            <a:off x="2577922" y="1036215"/>
            <a:ext cx="1464688" cy="16262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1093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frundet rektangel 7"/>
          <p:cNvSpPr/>
          <p:nvPr/>
        </p:nvSpPr>
        <p:spPr>
          <a:xfrm>
            <a:off x="1521993" y="5071546"/>
            <a:ext cx="2520617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/>
              <a:t>Leaf</a:t>
            </a:r>
          </a:p>
        </p:txBody>
      </p:sp>
      <p:sp>
        <p:nvSpPr>
          <p:cNvPr id="18" name="Afrundet rektangel 17"/>
          <p:cNvSpPr/>
          <p:nvPr/>
        </p:nvSpPr>
        <p:spPr>
          <a:xfrm>
            <a:off x="4042610" y="593428"/>
            <a:ext cx="2809375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rgbClr val="FFFF00"/>
                </a:solidFill>
              </a:rPr>
              <a:t>ICompositable</a:t>
            </a:r>
          </a:p>
        </p:txBody>
      </p:sp>
      <p:cxnSp>
        <p:nvCxnSpPr>
          <p:cNvPr id="9" name="Vinklet forbindelse 2"/>
          <p:cNvCxnSpPr>
            <a:stCxn id="8" idx="0"/>
            <a:endCxn id="7" idx="2"/>
          </p:cNvCxnSpPr>
          <p:nvPr/>
        </p:nvCxnSpPr>
        <p:spPr>
          <a:xfrm flipV="1">
            <a:off x="2782302" y="3237901"/>
            <a:ext cx="2664996" cy="1833645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frundet rektangel 13"/>
          <p:cNvSpPr/>
          <p:nvPr/>
        </p:nvSpPr>
        <p:spPr>
          <a:xfrm>
            <a:off x="6851985" y="5071546"/>
            <a:ext cx="2520617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/>
              <a:t>Composite</a:t>
            </a:r>
          </a:p>
        </p:txBody>
      </p:sp>
      <p:cxnSp>
        <p:nvCxnSpPr>
          <p:cNvPr id="12" name="Vinklet forbindelse 2"/>
          <p:cNvCxnSpPr>
            <a:stCxn id="14" idx="0"/>
            <a:endCxn id="7" idx="2"/>
          </p:cNvCxnSpPr>
          <p:nvPr/>
        </p:nvCxnSpPr>
        <p:spPr>
          <a:xfrm flipH="1" flipV="1">
            <a:off x="5447298" y="3237901"/>
            <a:ext cx="2664996" cy="1833645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frundet rektangel 6"/>
          <p:cNvSpPr/>
          <p:nvPr/>
        </p:nvSpPr>
        <p:spPr>
          <a:xfrm>
            <a:off x="4042610" y="2319803"/>
            <a:ext cx="2809375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/>
              <a:t>Compositable</a:t>
            </a:r>
            <a:endParaRPr lang="da-DK" sz="3200" smtClean="0"/>
          </a:p>
        </p:txBody>
      </p:sp>
      <p:cxnSp>
        <p:nvCxnSpPr>
          <p:cNvPr id="10" name="Vinklet forbindelse 2"/>
          <p:cNvCxnSpPr>
            <a:stCxn id="7" idx="0"/>
            <a:endCxn id="18" idx="2"/>
          </p:cNvCxnSpPr>
          <p:nvPr/>
        </p:nvCxnSpPr>
        <p:spPr>
          <a:xfrm flipV="1">
            <a:off x="5447298" y="1511526"/>
            <a:ext cx="0" cy="808277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Vinklet forbindelse 19"/>
          <p:cNvCxnSpPr>
            <a:stCxn id="14" idx="3"/>
            <a:endCxn id="7" idx="3"/>
          </p:cNvCxnSpPr>
          <p:nvPr/>
        </p:nvCxnSpPr>
        <p:spPr>
          <a:xfrm flipH="1" flipV="1">
            <a:off x="6851985" y="2778852"/>
            <a:ext cx="2520617" cy="2751743"/>
          </a:xfrm>
          <a:prstGeom prst="bentConnector3">
            <a:avLst>
              <a:gd name="adj1" fmla="val -9069"/>
            </a:avLst>
          </a:prstGeom>
          <a:ln w="76200">
            <a:solidFill>
              <a:schemeClr val="tx1"/>
            </a:solidFill>
            <a:headEnd type="diamon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25969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Composite pattern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6892089" cy="4351338"/>
          </a:xfrm>
        </p:spPr>
        <p:txBody>
          <a:bodyPr>
            <a:normAutofit/>
          </a:bodyPr>
          <a:lstStyle/>
          <a:p>
            <a:r>
              <a:rPr lang="da-DK" sz="3200" b="1" smtClean="0"/>
              <a:t>Composite</a:t>
            </a:r>
            <a:r>
              <a:rPr lang="da-DK" sz="3200" smtClean="0"/>
              <a:t> class will often contain methods and properties for building/ maintaining the ”composed” structure</a:t>
            </a:r>
          </a:p>
          <a:p>
            <a:pPr lvl="1"/>
            <a:r>
              <a:rPr lang="da-DK" sz="2800" b="1" smtClean="0"/>
              <a:t>AddChild</a:t>
            </a:r>
          </a:p>
          <a:p>
            <a:pPr lvl="1"/>
            <a:r>
              <a:rPr lang="da-DK" sz="2800" b="1" smtClean="0"/>
              <a:t>RemoveChild</a:t>
            </a:r>
          </a:p>
          <a:p>
            <a:pPr lvl="1"/>
            <a:r>
              <a:rPr lang="da-DK" sz="2800" b="1" smtClean="0"/>
              <a:t>Children </a:t>
            </a:r>
          </a:p>
          <a:p>
            <a:pPr lvl="1"/>
            <a:r>
              <a:rPr lang="da-DK" sz="2800" smtClean="0"/>
              <a:t>…etc.</a:t>
            </a:r>
          </a:p>
        </p:txBody>
      </p:sp>
    </p:spTree>
    <p:extLst>
      <p:ext uri="{BB962C8B-B14F-4D97-AF65-F5344CB8AC3E}">
        <p14:creationId xmlns:p14="http://schemas.microsoft.com/office/powerpoint/2010/main" val="3699559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Modeling Part-Whole relationships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6669505" cy="4351338"/>
          </a:xfrm>
        </p:spPr>
        <p:txBody>
          <a:bodyPr>
            <a:normAutofit/>
          </a:bodyPr>
          <a:lstStyle/>
          <a:p>
            <a:r>
              <a:rPr lang="da-DK" sz="3200" smtClean="0"/>
              <a:t>We often define something to be ”composed” of other things</a:t>
            </a:r>
          </a:p>
          <a:p>
            <a:r>
              <a:rPr lang="da-DK" sz="3200" smtClean="0"/>
              <a:t>A Car can be ”composed” of wheels, seats, engine, etc..</a:t>
            </a:r>
          </a:p>
          <a:p>
            <a:r>
              <a:rPr lang="da-DK" sz="3200" smtClean="0"/>
              <a:t>In some situations, it makes sense to be able to treat the ”whole” in the same way as the ”parts”</a:t>
            </a:r>
            <a:endParaRPr lang="da-DK" sz="2800" smtClean="0"/>
          </a:p>
        </p:txBody>
      </p:sp>
      <p:pic>
        <p:nvPicPr>
          <p:cNvPr id="1026" name="Picture 2" descr="Billedresultat for le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1963" y="2550694"/>
            <a:ext cx="3428484" cy="3047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4667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Modeling Part-Whole relationships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6242383" cy="4351338"/>
          </a:xfrm>
        </p:spPr>
        <p:txBody>
          <a:bodyPr>
            <a:normAutofit/>
          </a:bodyPr>
          <a:lstStyle/>
          <a:p>
            <a:r>
              <a:rPr lang="da-DK" sz="4800" i="1" smtClean="0"/>
              <a:t>A </a:t>
            </a:r>
            <a:r>
              <a:rPr lang="da-DK" sz="4800" b="1" i="1" smtClean="0"/>
              <a:t>Lego structure </a:t>
            </a:r>
            <a:r>
              <a:rPr lang="da-DK" sz="4800" i="1" smtClean="0"/>
              <a:t>consists of </a:t>
            </a:r>
            <a:r>
              <a:rPr lang="da-DK" sz="4800" b="1" i="1" smtClean="0"/>
              <a:t>Lego blocks</a:t>
            </a:r>
          </a:p>
        </p:txBody>
      </p:sp>
      <p:pic>
        <p:nvPicPr>
          <p:cNvPr id="1026" name="Picture 2" descr="Billedresultat for le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1963" y="2550694"/>
            <a:ext cx="3428484" cy="3047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2628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92605" y="952767"/>
            <a:ext cx="1009449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b="1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a-DK" sz="24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da-DK" sz="2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rgbClr val="2B91AF"/>
                </a:solidFill>
                <a:latin typeface="Consolas" panose="020B0609020204030204" pitchFamily="49" charset="0"/>
              </a:rPr>
              <a:t>ILegoBlock</a:t>
            </a:r>
            <a:endParaRPr lang="da-DK" sz="2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2400" b="1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da-DK" sz="2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2400" b="1" smtClean="0">
                <a:solidFill>
                  <a:srgbClr val="0000FF"/>
                </a:solidFill>
                <a:latin typeface="Consolas" panose="020B0609020204030204" pitchFamily="49" charset="0"/>
              </a:rPr>
              <a:t>	double</a:t>
            </a:r>
            <a:r>
              <a:rPr lang="da-DK" sz="24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rgbClr val="000000"/>
                </a:solidFill>
                <a:latin typeface="Consolas" panose="020B0609020204030204" pitchFamily="49" charset="0"/>
              </a:rPr>
              <a:t>Weight { </a:t>
            </a:r>
            <a:r>
              <a:rPr lang="da-DK" sz="2400" b="1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da-DK" sz="2400" b="1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da-DK" sz="2400" b="1" smtClean="0">
                <a:solidFill>
                  <a:srgbClr val="0000FF"/>
                </a:solidFill>
                <a:latin typeface="Consolas" panose="020B0609020204030204" pitchFamily="49" charset="0"/>
              </a:rPr>
              <a:t>	string</a:t>
            </a:r>
            <a:r>
              <a:rPr lang="da-DK" sz="24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rgbClr val="000000"/>
                </a:solidFill>
                <a:latin typeface="Consolas" panose="020B0609020204030204" pitchFamily="49" charset="0"/>
              </a:rPr>
              <a:t>Description { </a:t>
            </a:r>
            <a:r>
              <a:rPr lang="da-DK" sz="2400" b="1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da-DK" sz="2400" b="1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da-DK" sz="2400" b="1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a-DK" sz="2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5144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92605" y="952767"/>
            <a:ext cx="1009449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b="1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a-DK" sz="24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da-DK" sz="2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rgbClr val="2B91AF"/>
                </a:solidFill>
                <a:latin typeface="Consolas" panose="020B0609020204030204" pitchFamily="49" charset="0"/>
              </a:rPr>
              <a:t>ILegoStructure</a:t>
            </a:r>
            <a:endParaRPr lang="da-DK" sz="2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2400" b="1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da-DK" sz="2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2400" b="1" smtClean="0">
                <a:solidFill>
                  <a:srgbClr val="0000FF"/>
                </a:solidFill>
                <a:latin typeface="Consolas" panose="020B0609020204030204" pitchFamily="49" charset="0"/>
              </a:rPr>
              <a:t>	double</a:t>
            </a:r>
            <a:r>
              <a:rPr lang="da-DK" sz="2400" b="1" smtClean="0">
                <a:solidFill>
                  <a:srgbClr val="000000"/>
                </a:solidFill>
                <a:latin typeface="Consolas" panose="020B0609020204030204" pitchFamily="49" charset="0"/>
              </a:rPr>
              <a:t> TotalWeight </a:t>
            </a:r>
            <a:r>
              <a:rPr lang="da-DK" sz="2400" b="1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da-DK" sz="2400" b="1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da-DK" sz="2400" b="1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da-DK" sz="2400" b="1" smtClean="0">
                <a:solidFill>
                  <a:srgbClr val="0000FF"/>
                </a:solidFill>
                <a:latin typeface="Consolas" panose="020B0609020204030204" pitchFamily="49" charset="0"/>
              </a:rPr>
              <a:t>	int</a:t>
            </a:r>
            <a:r>
              <a:rPr lang="da-DK" sz="2400" b="1" smtClean="0">
                <a:solidFill>
                  <a:srgbClr val="000000"/>
                </a:solidFill>
                <a:latin typeface="Consolas" panose="020B0609020204030204" pitchFamily="49" charset="0"/>
              </a:rPr>
              <a:t> NoOfBlocks { </a:t>
            </a:r>
            <a:r>
              <a:rPr lang="da-DK" sz="2400" b="1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da-DK" sz="2400" b="1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da-DK" sz="2400" b="1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a-DK" sz="2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1704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92605" y="952767"/>
            <a:ext cx="1009449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b="1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a-DK" sz="20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2000" b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a-DK" sz="20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2000" b="1">
                <a:solidFill>
                  <a:srgbClr val="2B91AF"/>
                </a:solidFill>
                <a:latin typeface="Consolas" panose="020B0609020204030204" pitchFamily="49" charset="0"/>
              </a:rPr>
              <a:t>LegoBlock</a:t>
            </a:r>
            <a:r>
              <a:rPr lang="da-DK" sz="2000" b="1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da-DK" sz="2000" b="1">
                <a:solidFill>
                  <a:srgbClr val="2B91AF"/>
                </a:solidFill>
                <a:latin typeface="Consolas" panose="020B0609020204030204" pitchFamily="49" charset="0"/>
              </a:rPr>
              <a:t>ILegoBlock</a:t>
            </a:r>
          </a:p>
          <a:p>
            <a:r>
              <a:rPr lang="da-DK" sz="2000" b="1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da-DK" sz="20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2000" b="1" smtClean="0">
                <a:solidFill>
                  <a:srgbClr val="0000FF"/>
                </a:solidFill>
                <a:latin typeface="Consolas" panose="020B0609020204030204" pitchFamily="49" charset="0"/>
              </a:rPr>
              <a:t>	public</a:t>
            </a:r>
            <a:r>
              <a:rPr lang="da-DK" sz="20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2000" b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a-DK" sz="2000" b="1">
                <a:solidFill>
                  <a:srgbClr val="000000"/>
                </a:solidFill>
                <a:latin typeface="Consolas" panose="020B0609020204030204" pitchFamily="49" charset="0"/>
              </a:rPr>
              <a:t> Weight { </a:t>
            </a:r>
            <a:r>
              <a:rPr lang="da-DK" sz="2000" b="1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da-DK" sz="2000" b="1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da-DK" sz="2000" b="1" smtClean="0">
                <a:solidFill>
                  <a:srgbClr val="0000FF"/>
                </a:solidFill>
                <a:latin typeface="Consolas" panose="020B0609020204030204" pitchFamily="49" charset="0"/>
              </a:rPr>
              <a:t>	public</a:t>
            </a:r>
            <a:r>
              <a:rPr lang="da-DK" sz="20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2000" b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da-DK" sz="2000" b="1">
                <a:solidFill>
                  <a:srgbClr val="000000"/>
                </a:solidFill>
                <a:latin typeface="Consolas" panose="020B0609020204030204" pitchFamily="49" charset="0"/>
              </a:rPr>
              <a:t> Description { </a:t>
            </a:r>
            <a:r>
              <a:rPr lang="da-DK" sz="2000" b="1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da-DK" sz="2000" b="1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endParaRPr lang="da-DK" sz="20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b="1" smtClean="0">
                <a:solidFill>
                  <a:srgbClr val="0000FF"/>
                </a:solidFill>
                <a:latin typeface="Consolas" panose="020B0609020204030204" pitchFamily="49" charset="0"/>
              </a:rPr>
              <a:t>	public</a:t>
            </a:r>
            <a:r>
              <a:rPr lang="en-US" sz="20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</a:rPr>
              <a:t>LegoBlock(</a:t>
            </a:r>
            <a:r>
              <a:rPr lang="en-US" sz="2000" b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</a:rPr>
              <a:t> weight, </a:t>
            </a:r>
            <a:r>
              <a:rPr lang="en-US" sz="2000" b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</a:rPr>
              <a:t> description</a:t>
            </a:r>
            <a:r>
              <a:rPr lang="en-US" sz="2000" b="1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da-DK" sz="2000" b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2000" b="1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da-DK" sz="2000" b="1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da-DK" sz="20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2000" b="1" smtClean="0">
                <a:solidFill>
                  <a:srgbClr val="000000"/>
                </a:solidFill>
                <a:latin typeface="Consolas" panose="020B0609020204030204" pitchFamily="49" charset="0"/>
              </a:rPr>
              <a:t>		Weight </a:t>
            </a:r>
            <a:r>
              <a:rPr lang="da-DK" sz="2000" b="1">
                <a:solidFill>
                  <a:srgbClr val="000000"/>
                </a:solidFill>
                <a:latin typeface="Consolas" panose="020B0609020204030204" pitchFamily="49" charset="0"/>
              </a:rPr>
              <a:t>= weight;</a:t>
            </a:r>
          </a:p>
          <a:p>
            <a:r>
              <a:rPr lang="da-DK" sz="2000" b="1" smtClean="0">
                <a:solidFill>
                  <a:srgbClr val="000000"/>
                </a:solidFill>
                <a:latin typeface="Consolas" panose="020B0609020204030204" pitchFamily="49" charset="0"/>
              </a:rPr>
              <a:t>		Description </a:t>
            </a:r>
            <a:r>
              <a:rPr lang="da-DK" sz="2000" b="1">
                <a:solidFill>
                  <a:srgbClr val="000000"/>
                </a:solidFill>
                <a:latin typeface="Consolas" panose="020B0609020204030204" pitchFamily="49" charset="0"/>
              </a:rPr>
              <a:t>= description;</a:t>
            </a:r>
          </a:p>
          <a:p>
            <a:r>
              <a:rPr lang="da-DK" sz="2000" b="1" smtClean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da-DK" sz="20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2000" b="1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a-DK" sz="2000" b="1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5703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92605" y="952767"/>
            <a:ext cx="10094495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600" b="1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a-DK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600" b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a-DK" sz="16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600" b="1">
                <a:solidFill>
                  <a:srgbClr val="2B91AF"/>
                </a:solidFill>
                <a:latin typeface="Consolas" panose="020B0609020204030204" pitchFamily="49" charset="0"/>
              </a:rPr>
              <a:t>LegoStructure</a:t>
            </a:r>
            <a:r>
              <a:rPr lang="da-DK" sz="1600" b="1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da-DK" sz="1600" b="1">
                <a:solidFill>
                  <a:srgbClr val="2B91AF"/>
                </a:solidFill>
                <a:latin typeface="Consolas" panose="020B0609020204030204" pitchFamily="49" charset="0"/>
              </a:rPr>
              <a:t>ILegoStructure</a:t>
            </a:r>
          </a:p>
          <a:p>
            <a:r>
              <a:rPr lang="da-DK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da-DK" sz="16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600" b="1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da-DK" sz="1600" b="1" smtClean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da-DK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600" b="1">
                <a:solidFill>
                  <a:srgbClr val="2B91AF"/>
                </a:solidFill>
                <a:latin typeface="Consolas" panose="020B0609020204030204" pitchFamily="49" charset="0"/>
              </a:rPr>
              <a:t>List</a:t>
            </a:r>
            <a:r>
              <a:rPr lang="da-DK" sz="1600" b="1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a-DK" sz="1600" b="1">
                <a:solidFill>
                  <a:srgbClr val="2B91AF"/>
                </a:solidFill>
                <a:latin typeface="Consolas" panose="020B0609020204030204" pitchFamily="49" charset="0"/>
              </a:rPr>
              <a:t>ILegoBlock</a:t>
            </a:r>
            <a:r>
              <a:rPr lang="da-DK" sz="1600" b="1">
                <a:solidFill>
                  <a:srgbClr val="000000"/>
                </a:solidFill>
                <a:latin typeface="Consolas" panose="020B0609020204030204" pitchFamily="49" charset="0"/>
              </a:rPr>
              <a:t>&gt; _blocks;</a:t>
            </a:r>
          </a:p>
          <a:p>
            <a:endParaRPr lang="da-DK" sz="16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600" b="1" smtClean="0">
                <a:solidFill>
                  <a:srgbClr val="0000FF"/>
                </a:solidFill>
                <a:latin typeface="Consolas" panose="020B0609020204030204" pitchFamily="49" charset="0"/>
              </a:rPr>
              <a:t>	public</a:t>
            </a:r>
            <a:r>
              <a:rPr lang="da-DK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 LegoStructure(</a:t>
            </a:r>
            <a:r>
              <a:rPr lang="da-DK" sz="1600" b="1">
                <a:solidFill>
                  <a:srgbClr val="2B91AF"/>
                </a:solidFill>
                <a:latin typeface="Consolas" panose="020B0609020204030204" pitchFamily="49" charset="0"/>
              </a:rPr>
              <a:t>List</a:t>
            </a:r>
            <a:r>
              <a:rPr lang="da-DK" sz="1600" b="1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a-DK" sz="1600" b="1">
                <a:solidFill>
                  <a:srgbClr val="2B91AF"/>
                </a:solidFill>
                <a:latin typeface="Consolas" panose="020B0609020204030204" pitchFamily="49" charset="0"/>
              </a:rPr>
              <a:t>ILegoBlock</a:t>
            </a:r>
            <a:r>
              <a:rPr lang="da-DK" sz="1600" b="1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da-DK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600" b="1">
                <a:solidFill>
                  <a:srgbClr val="000000"/>
                </a:solidFill>
                <a:latin typeface="Consolas" panose="020B0609020204030204" pitchFamily="49" charset="0"/>
              </a:rPr>
              <a:t>blocks)</a:t>
            </a:r>
          </a:p>
          <a:p>
            <a:r>
              <a:rPr lang="da-DK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  <a:endParaRPr lang="da-DK" sz="16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		_</a:t>
            </a:r>
            <a:r>
              <a:rPr lang="da-DK" sz="1600" b="1">
                <a:solidFill>
                  <a:srgbClr val="000000"/>
                </a:solidFill>
                <a:latin typeface="Consolas" panose="020B0609020204030204" pitchFamily="49" charset="0"/>
              </a:rPr>
              <a:t>blocks = blocks;</a:t>
            </a:r>
          </a:p>
          <a:p>
            <a:r>
              <a:rPr lang="da-DK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da-DK" sz="16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da-DK" sz="16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600" b="1" smtClean="0">
                <a:solidFill>
                  <a:srgbClr val="0000FF"/>
                </a:solidFill>
                <a:latin typeface="Consolas" panose="020B0609020204030204" pitchFamily="49" charset="0"/>
              </a:rPr>
              <a:t>	public</a:t>
            </a:r>
            <a:r>
              <a:rPr lang="da-DK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600" b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a-DK" sz="1600" b="1">
                <a:solidFill>
                  <a:srgbClr val="000000"/>
                </a:solidFill>
                <a:latin typeface="Consolas" panose="020B0609020204030204" pitchFamily="49" charset="0"/>
              </a:rPr>
              <a:t> TotalWeight</a:t>
            </a:r>
          </a:p>
          <a:p>
            <a:r>
              <a:rPr lang="da-DK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  <a:endParaRPr lang="da-DK" sz="16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b="1" smtClean="0">
                <a:solidFill>
                  <a:srgbClr val="0000FF"/>
                </a:solidFill>
                <a:latin typeface="Consolas" panose="020B0609020204030204" pitchFamily="49" charset="0"/>
              </a:rPr>
              <a:t>		get</a:t>
            </a:r>
            <a:r>
              <a:rPr lang="en-US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n-US" sz="1600" b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 _blocks.Select(b =&gt; b.Weight).Sum(); }</a:t>
            </a:r>
          </a:p>
          <a:p>
            <a:r>
              <a:rPr lang="da-DK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da-DK" sz="16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da-DK" sz="16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600" b="1" smtClean="0">
                <a:solidFill>
                  <a:srgbClr val="0000FF"/>
                </a:solidFill>
                <a:latin typeface="Consolas" panose="020B0609020204030204" pitchFamily="49" charset="0"/>
              </a:rPr>
              <a:t>	public</a:t>
            </a:r>
            <a:r>
              <a:rPr lang="da-DK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600" b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a-DK" sz="1600" b="1">
                <a:solidFill>
                  <a:srgbClr val="000000"/>
                </a:solidFill>
                <a:latin typeface="Consolas" panose="020B0609020204030204" pitchFamily="49" charset="0"/>
              </a:rPr>
              <a:t> noOfBlocks</a:t>
            </a:r>
          </a:p>
          <a:p>
            <a:r>
              <a:rPr lang="da-DK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  <a:endParaRPr lang="da-DK" sz="16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600" b="1" smtClean="0">
                <a:solidFill>
                  <a:srgbClr val="0000FF"/>
                </a:solidFill>
                <a:latin typeface="Consolas" panose="020B0609020204030204" pitchFamily="49" charset="0"/>
              </a:rPr>
              <a:t>		get</a:t>
            </a:r>
            <a:r>
              <a:rPr lang="da-DK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600" b="1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da-DK" sz="1600" b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da-DK" sz="1600" b="1">
                <a:solidFill>
                  <a:srgbClr val="000000"/>
                </a:solidFill>
                <a:latin typeface="Consolas" panose="020B0609020204030204" pitchFamily="49" charset="0"/>
              </a:rPr>
              <a:t> _blocks.Count; }</a:t>
            </a:r>
          </a:p>
          <a:p>
            <a:r>
              <a:rPr lang="da-DK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da-DK" sz="16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a-DK" sz="1600" b="1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4534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Modeling Part-Whole relationships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6242383" cy="4351338"/>
          </a:xfrm>
        </p:spPr>
        <p:txBody>
          <a:bodyPr>
            <a:normAutofit/>
          </a:bodyPr>
          <a:lstStyle/>
          <a:p>
            <a:r>
              <a:rPr lang="da-DK" sz="4800" i="1" smtClean="0"/>
              <a:t>A </a:t>
            </a:r>
            <a:r>
              <a:rPr lang="da-DK" sz="4800" b="1" i="1" smtClean="0"/>
              <a:t>Lego structure </a:t>
            </a:r>
            <a:r>
              <a:rPr lang="da-DK" sz="4800" i="1" smtClean="0"/>
              <a:t>consists of </a:t>
            </a:r>
          </a:p>
          <a:p>
            <a:pPr lvl="1"/>
            <a:r>
              <a:rPr lang="da-DK" sz="4400" b="1" i="1" smtClean="0"/>
              <a:t>Lego blocks</a:t>
            </a:r>
            <a:r>
              <a:rPr lang="da-DK" sz="4400" i="1" smtClean="0"/>
              <a:t>, and</a:t>
            </a:r>
          </a:p>
          <a:p>
            <a:pPr lvl="1"/>
            <a:r>
              <a:rPr lang="da-DK" sz="4400" b="1" i="1"/>
              <a:t>Lego </a:t>
            </a:r>
            <a:r>
              <a:rPr lang="da-DK" sz="4400" b="1" i="1" smtClean="0"/>
              <a:t>structures</a:t>
            </a:r>
          </a:p>
        </p:txBody>
      </p:sp>
      <p:pic>
        <p:nvPicPr>
          <p:cNvPr id="1026" name="Picture 2" descr="Billedresultat for le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1963" y="2550694"/>
            <a:ext cx="3428484" cy="3047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9132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92605" y="952767"/>
            <a:ext cx="1009449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b="1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a-DK" sz="24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da-DK" sz="2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rgbClr val="2B91AF"/>
                </a:solidFill>
                <a:latin typeface="Consolas" panose="020B0609020204030204" pitchFamily="49" charset="0"/>
              </a:rPr>
              <a:t>ILegoStructure</a:t>
            </a:r>
            <a:endParaRPr lang="da-DK" sz="2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2400" b="1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da-DK" sz="2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2400" b="1" smtClean="0">
                <a:solidFill>
                  <a:srgbClr val="0000FF"/>
                </a:solidFill>
                <a:latin typeface="Consolas" panose="020B0609020204030204" pitchFamily="49" charset="0"/>
              </a:rPr>
              <a:t>	double</a:t>
            </a:r>
            <a:r>
              <a:rPr lang="da-DK" sz="2400" b="1" smtClean="0">
                <a:solidFill>
                  <a:srgbClr val="000000"/>
                </a:solidFill>
                <a:latin typeface="Consolas" panose="020B0609020204030204" pitchFamily="49" charset="0"/>
              </a:rPr>
              <a:t> TotalWeight </a:t>
            </a:r>
            <a:r>
              <a:rPr lang="da-DK" sz="2400" b="1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da-DK" sz="2400" b="1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da-DK" sz="2400" b="1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da-DK" sz="2400" b="1" smtClean="0">
                <a:solidFill>
                  <a:srgbClr val="0000FF"/>
                </a:solidFill>
                <a:latin typeface="Consolas" panose="020B0609020204030204" pitchFamily="49" charset="0"/>
              </a:rPr>
              <a:t>	int</a:t>
            </a:r>
            <a:r>
              <a:rPr lang="da-DK" sz="2400" b="1" smtClean="0">
                <a:solidFill>
                  <a:srgbClr val="000000"/>
                </a:solidFill>
                <a:latin typeface="Consolas" panose="020B0609020204030204" pitchFamily="49" charset="0"/>
              </a:rPr>
              <a:t> NoOfBlocks { </a:t>
            </a:r>
            <a:r>
              <a:rPr lang="da-DK" sz="2400" b="1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da-DK" sz="2400" b="1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da-DK" sz="2400" b="1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da-DK" sz="2400" b="1" smtClean="0">
                <a:solidFill>
                  <a:srgbClr val="0000FF"/>
                </a:solidFill>
                <a:latin typeface="Consolas" panose="020B0609020204030204" pitchFamily="49" charset="0"/>
              </a:rPr>
              <a:t>	string</a:t>
            </a:r>
            <a:r>
              <a:rPr lang="da-DK" sz="2400" b="1" smtClean="0">
                <a:solidFill>
                  <a:srgbClr val="000000"/>
                </a:solidFill>
                <a:latin typeface="Consolas" panose="020B0609020204030204" pitchFamily="49" charset="0"/>
              </a:rPr>
              <a:t> Description { </a:t>
            </a:r>
            <a:r>
              <a:rPr lang="da-DK" sz="2400" b="1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da-DK" sz="2400" b="1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da-DK" sz="2400" b="1" smtClean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Added</a:t>
            </a:r>
            <a:endParaRPr lang="da-DK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400" b="1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a-DK" sz="2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7247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2010</TotalTime>
  <Words>158</Words>
  <Application>Microsoft Office PowerPoint</Application>
  <PresentationFormat>Widescreen</PresentationFormat>
  <Paragraphs>126</Paragraphs>
  <Slides>16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Office-tema</vt:lpstr>
      <vt:lpstr>Composite Design Pattern</vt:lpstr>
      <vt:lpstr>Modeling Part-Whole relationships</vt:lpstr>
      <vt:lpstr>Modeling Part-Whole relationships</vt:lpstr>
      <vt:lpstr>PowerPoint-præsentation</vt:lpstr>
      <vt:lpstr>PowerPoint-præsentation</vt:lpstr>
      <vt:lpstr>PowerPoint-præsentation</vt:lpstr>
      <vt:lpstr>PowerPoint-præsentation</vt:lpstr>
      <vt:lpstr>Modeling Part-Whole relationships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Composite pattern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Per Laursen</dc:creator>
  <cp:lastModifiedBy>Per Laursen</cp:lastModifiedBy>
  <cp:revision>191</cp:revision>
  <dcterms:created xsi:type="dcterms:W3CDTF">2017-09-05T14:00:27Z</dcterms:created>
  <dcterms:modified xsi:type="dcterms:W3CDTF">2019-04-03T06:42:09Z</dcterms:modified>
</cp:coreProperties>
</file>