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5" r:id="rId3"/>
    <p:sldId id="380" r:id="rId4"/>
    <p:sldId id="379" r:id="rId5"/>
    <p:sldId id="381" r:id="rId6"/>
    <p:sldId id="382" r:id="rId7"/>
    <p:sldId id="383" r:id="rId8"/>
    <p:sldId id="384" r:id="rId9"/>
    <p:sldId id="385" r:id="rId10"/>
    <p:sldId id="386" r:id="rId11"/>
    <p:sldId id="388" r:id="rId12"/>
    <p:sldId id="398" r:id="rId13"/>
    <p:sldId id="369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Persistency</a:t>
            </a:r>
            <a:r>
              <a:rPr lang="da-DK" sz="9600"/>
              <a:t/>
            </a:r>
            <a:br>
              <a:rPr lang="da-DK" sz="9600"/>
            </a:br>
            <a:r>
              <a:rPr lang="da-DK" sz="4800" smtClean="0"/>
              <a:t>Databases (via Entity Framework)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79202" y="1050757"/>
            <a:ext cx="7467065" cy="40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6736165" y="776036"/>
            <a:ext cx="3508724" cy="4644190"/>
          </a:xfrm>
          <a:prstGeom prst="rect">
            <a:avLst/>
          </a:prstGeom>
        </p:spPr>
      </p:pic>
      <p:sp>
        <p:nvSpPr>
          <p:cNvPr id="8" name="Højrepil 7"/>
          <p:cNvSpPr/>
          <p:nvPr/>
        </p:nvSpPr>
        <p:spPr>
          <a:xfrm>
            <a:off x="5001077" y="2816363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10859374" y="2816363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pic>
        <p:nvPicPr>
          <p:cNvPr id="13" name="Billed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79009" y="2065454"/>
            <a:ext cx="3843581" cy="25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043537" y="1570683"/>
            <a:ext cx="3569193" cy="3848318"/>
          </a:xfrm>
          <a:prstGeom prst="rect">
            <a:avLst/>
          </a:prstGeom>
        </p:spPr>
      </p:pic>
      <p:sp>
        <p:nvSpPr>
          <p:cNvPr id="10" name="Højrepil 9"/>
          <p:cNvSpPr/>
          <p:nvPr/>
        </p:nvSpPr>
        <p:spPr>
          <a:xfrm>
            <a:off x="595493" y="3092839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6208967" y="3092839"/>
            <a:ext cx="956600" cy="56353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800">
              <a:solidFill>
                <a:srgbClr val="FFFF00"/>
              </a:solidFill>
            </a:endParaRPr>
          </a:p>
        </p:txBody>
      </p:sp>
      <p:pic>
        <p:nvPicPr>
          <p:cNvPr id="16" name="Billed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609973" y="1287379"/>
            <a:ext cx="3617551" cy="44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partial class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CarRetailDBContext</a:t>
            </a:r>
            <a:r>
              <a:rPr lang="en-US" sz="2000" b="1">
                <a:latin typeface="Consolas" panose="020B0609020204030204" pitchFamily="49" charset="0"/>
              </a:rPr>
              <a:t> :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DbContext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CarRetailDBContext() :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"name=CarRetailDBContext")</a:t>
            </a:r>
            <a:endParaRPr lang="da-DK" sz="20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virtual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DbSet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Cars {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latin typeface="Consolas" panose="020B0609020204030204" pitchFamily="49" charset="0"/>
              </a:rPr>
              <a:t>;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virtual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DbSet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000" b="1">
                <a:latin typeface="Consolas" panose="020B0609020204030204" pitchFamily="49" charset="0"/>
              </a:rPr>
              <a:t>&gt; Customers {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latin typeface="Consolas" panose="020B0609020204030204" pitchFamily="49" charset="0"/>
              </a:rPr>
              <a:t>;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en-US" sz="2000" b="1">
                <a:latin typeface="Consolas" panose="020B0609020204030204" pitchFamily="49" charset="0"/>
              </a:rPr>
              <a:t> OnModelCreating(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DbModelBuilder</a:t>
            </a:r>
            <a:r>
              <a:rPr lang="en-US" sz="2000" b="1">
                <a:latin typeface="Consolas" panose="020B0609020204030204" pitchFamily="49" charset="0"/>
              </a:rPr>
              <a:t> modelBuilder</a:t>
            </a:r>
            <a:r>
              <a:rPr lang="en-US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b="1">
                <a:latin typeface="Consolas" panose="020B0609020204030204" pitchFamily="49" charset="0"/>
              </a:rPr>
              <a:t> db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CarRetailDBContext</a:t>
            </a:r>
            <a:r>
              <a:rPr lang="en-US" b="1">
                <a:latin typeface="Consolas" panose="020B0609020204030204" pitchFamily="49" charset="0"/>
              </a:rPr>
              <a:t>())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Console</a:t>
            </a:r>
            <a:r>
              <a:rPr lang="en-US" b="1" smtClean="0">
                <a:latin typeface="Consolas" panose="020B0609020204030204" pitchFamily="49" charset="0"/>
              </a:rPr>
              <a:t>.WriteLine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"All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records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in 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Car table:"</a:t>
            </a:r>
            <a:r>
              <a:rPr lang="en-US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>
                <a:latin typeface="Consolas" panose="020B0609020204030204" pitchFamily="49" charset="0"/>
              </a:rPr>
              <a:t> 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db.Cars)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b="1" smtClean="0">
                <a:latin typeface="Consolas" panose="020B0609020204030204" pitchFamily="49" charset="0"/>
              </a:rPr>
              <a:t>.WriteLine(c</a:t>
            </a:r>
            <a:r>
              <a:rPr lang="en-US" b="1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db.Cars.Add(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(4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"MN 1234"</a:t>
            </a:r>
            <a:r>
              <a:rPr lang="en-US" b="1">
                <a:latin typeface="Consolas" panose="020B0609020204030204" pitchFamily="49" charset="0"/>
              </a:rPr>
              <a:t>, </a:t>
            </a: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80000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"Skoda"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Octavia“</a:t>
            </a:r>
            <a:r>
              <a:rPr lang="en-US" b="1" smtClean="0">
                <a:latin typeface="Consolas" panose="020B0609020204030204" pitchFamily="49" charset="0"/>
              </a:rPr>
              <a:t>,</a:t>
            </a:r>
            <a:r>
              <a:rPr lang="en-US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2013</a:t>
            </a:r>
            <a:r>
              <a:rPr lang="en-US" b="1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db.Cars.Add(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(5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"QR 3456"</a:t>
            </a:r>
            <a:r>
              <a:rPr lang="en-US" b="1">
                <a:latin typeface="Consolas" panose="020B0609020204030204" pitchFamily="49" charset="0"/>
              </a:rPr>
              <a:t>, </a:t>
            </a: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30000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"VW"</a:t>
            </a:r>
            <a:r>
              <a:rPr lang="en-US" b="1"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"Polo"</a:t>
            </a:r>
            <a:r>
              <a:rPr lang="en-US" b="1">
                <a:latin typeface="Consolas" panose="020B0609020204030204" pitchFamily="49" charset="0"/>
              </a:rPr>
              <a:t>, 2009</a:t>
            </a:r>
            <a:r>
              <a:rPr lang="en-US" b="1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db.SaveChanges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 c = db.Cars.Find(4);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 c = db.Cars.Find(4);</a:t>
            </a:r>
          </a:p>
          <a:p>
            <a:pPr marL="0" indent="0">
              <a:spcBef>
                <a:spcPts val="0"/>
              </a:spcBef>
              <a:buNone/>
            </a:pP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(c !=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c.Price = c.Price + 10000;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db.SaveChanges();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latin typeface="Consolas" panose="020B0609020204030204" pitchFamily="49" charset="0"/>
              </a:rPr>
              <a:t> c = db.Cars.Find(4);</a:t>
            </a:r>
          </a:p>
          <a:p>
            <a:pPr marL="0" indent="0">
              <a:spcBef>
                <a:spcPts val="0"/>
              </a:spcBef>
              <a:buNone/>
            </a:pP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(c !=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db.Cars.Remove(4);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db.SaveChanges();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queryResult =	</a:t>
            </a:r>
            <a:endParaRPr lang="en-US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db.Cars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	where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c.Price &gt; 70000 &amp;&amp; c.Brand == 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"BMW"</a:t>
            </a:r>
            <a:endParaRPr lang="da-DK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	select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latin typeface="Consolas" panose="020B0609020204030204" pitchFamily="49" charset="0"/>
              </a:rPr>
              <a:t>{c.LicensePlate, c.Price};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079204" y="4449819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 source</a:t>
            </a: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Entity Framework Wrapper (EF Core 2.0)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21311"/>
              </p:ext>
            </p:extLst>
          </p:nvPr>
        </p:nvGraphicFramePr>
        <p:xfrm>
          <a:off x="838198" y="2236893"/>
          <a:ext cx="48565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687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3672817">
                  <a:extLst>
                    <a:ext uri="{9D8B030D-6E8A-4147-A177-3AD203B41FA5}">
                      <a16:colId xmlns:a16="http://schemas.microsoft.com/office/drawing/2014/main" val="92452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Wrapper methods</a:t>
                      </a:r>
                      <a:endParaRPr lang="da-DK" sz="20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Load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Load()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Create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Create(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Read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Read(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Update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en-US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key, 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Delete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Delete(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&gt;&gt; Load();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&gt;     Create(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 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 </a:t>
            </a:r>
            <a:r>
              <a:rPr lang="en-US" sz="3200" b="1" smtClean="0">
                <a:latin typeface="Consolas" panose="020B0609020204030204" pitchFamily="49" charset="0"/>
              </a:rPr>
              <a:t>      Read(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Task</a:t>
            </a:r>
            <a:r>
              <a:rPr lang="en-US" sz="3200" b="1" smtClean="0">
                <a:latin typeface="Consolas" panose="020B0609020204030204" pitchFamily="49" charset="0"/>
              </a:rPr>
              <a:t>          Update(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key,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obj</a:t>
            </a:r>
            <a:r>
              <a:rPr lang="en-US" sz="3200" b="1" smtClean="0">
                <a:latin typeface="Consolas" panose="020B0609020204030204" pitchFamily="49" charset="0"/>
              </a:rPr>
              <a:t>);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3200" b="1" smtClean="0">
                <a:latin typeface="Consolas" panose="020B0609020204030204" pitchFamily="49" charset="0"/>
              </a:rPr>
              <a:t>          Delete(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39"/>
            <a:ext cx="10515600" cy="57289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  <a:r>
              <a:rPr lang="en-US" sz="3200" b="1" smtClean="0">
                <a:latin typeface="Consolas" panose="020B0609020204030204" pitchFamily="49" charset="0"/>
              </a:rPr>
              <a:t> _source;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  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3200" b="1" smtClean="0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IDataSource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source, …)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_source = 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  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079204" y="4449819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</a:p>
        </p:txBody>
      </p:sp>
      <p:sp>
        <p:nvSpPr>
          <p:cNvPr id="10" name="Højre-venstrepil 9"/>
          <p:cNvSpPr/>
          <p:nvPr/>
        </p:nvSpPr>
        <p:spPr>
          <a:xfrm rot="5400000">
            <a:off x="8137331" y="2446016"/>
            <a:ext cx="3054067" cy="188776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Entity Framework 6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503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640930" y="930759"/>
            <a:ext cx="5263816" cy="148138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EF Core 2.0</a:t>
            </a:r>
            <a:endParaRPr lang="da-DK" sz="3600"/>
          </a:p>
        </p:txBody>
      </p:sp>
      <p:sp>
        <p:nvSpPr>
          <p:cNvPr id="11" name="Afrundet rektangel 10"/>
          <p:cNvSpPr/>
          <p:nvPr/>
        </p:nvSpPr>
        <p:spPr>
          <a:xfrm>
            <a:off x="8126269" y="973618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710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99247" y="3751375"/>
            <a:ext cx="2464350" cy="185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3528435" y="3936644"/>
            <a:ext cx="4089323" cy="148138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EF Core 2.0</a:t>
            </a:r>
            <a:endParaRPr lang="da-DK" sz="3600"/>
          </a:p>
        </p:txBody>
      </p:sp>
      <p:sp>
        <p:nvSpPr>
          <p:cNvPr id="7" name="Afrundet rektangel 6"/>
          <p:cNvSpPr/>
          <p:nvPr/>
        </p:nvSpPr>
        <p:spPr>
          <a:xfrm>
            <a:off x="699247" y="663034"/>
            <a:ext cx="2464350" cy="18519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 service</a:t>
            </a:r>
            <a:endParaRPr lang="da-DK" sz="3200"/>
          </a:p>
        </p:txBody>
      </p:sp>
      <p:sp>
        <p:nvSpPr>
          <p:cNvPr id="10" name="Højre-venstrepil 9"/>
          <p:cNvSpPr/>
          <p:nvPr/>
        </p:nvSpPr>
        <p:spPr>
          <a:xfrm>
            <a:off x="3528435" y="848303"/>
            <a:ext cx="4089323" cy="1481383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EF 6</a:t>
            </a:r>
            <a:endParaRPr lang="da-DK" sz="3600"/>
          </a:p>
        </p:txBody>
      </p:sp>
      <p:sp>
        <p:nvSpPr>
          <p:cNvPr id="12" name="Afrundet rektangel 11"/>
          <p:cNvSpPr/>
          <p:nvPr/>
        </p:nvSpPr>
        <p:spPr>
          <a:xfrm>
            <a:off x="7982596" y="663034"/>
            <a:ext cx="3031958" cy="49402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</p:txBody>
      </p:sp>
      <p:cxnSp>
        <p:nvCxnSpPr>
          <p:cNvPr id="13" name="Lige pilforbindelse 12"/>
          <p:cNvCxnSpPr>
            <a:stCxn id="8" idx="0"/>
            <a:endCxn id="7" idx="2"/>
          </p:cNvCxnSpPr>
          <p:nvPr/>
        </p:nvCxnSpPr>
        <p:spPr>
          <a:xfrm flipV="1">
            <a:off x="1931422" y="2514957"/>
            <a:ext cx="0" cy="123641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Entity Framework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b="1" smtClean="0">
                <a:latin typeface="+mj-lt"/>
              </a:rPr>
              <a:t>Databases</a:t>
            </a:r>
            <a:r>
              <a:rPr lang="da-DK" sz="3200" smtClean="0">
                <a:latin typeface="+mj-lt"/>
              </a:rPr>
              <a:t>: Tables and Records (relational)</a:t>
            </a:r>
          </a:p>
          <a:p>
            <a:r>
              <a:rPr lang="da-DK" sz="3200" b="1" smtClean="0">
                <a:latin typeface="+mj-lt"/>
              </a:rPr>
              <a:t>OOP</a:t>
            </a:r>
            <a:r>
              <a:rPr lang="da-DK" sz="3200" smtClean="0">
                <a:latin typeface="+mj-lt"/>
              </a:rPr>
              <a:t>: Classes and Objects (object-oriented)</a:t>
            </a:r>
          </a:p>
          <a:p>
            <a:r>
              <a:rPr lang="da-DK" sz="3200" b="1" smtClean="0">
                <a:latin typeface="+mj-lt"/>
              </a:rPr>
              <a:t>ORM</a:t>
            </a:r>
            <a:r>
              <a:rPr lang="da-DK" sz="3200" smtClean="0">
                <a:latin typeface="+mj-lt"/>
              </a:rPr>
              <a:t>: Object/Relational Mapping</a:t>
            </a:r>
            <a:endParaRPr lang="da-DK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8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(objects)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>
                <a:solidFill>
                  <a:srgbClr val="FFFF00"/>
                </a:solidFill>
              </a:rPr>
              <a:t>(objects)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Model-first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7856620" y="2317082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(records)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197142" y="2427872"/>
            <a:ext cx="2821405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Model</a:t>
            </a:r>
          </a:p>
          <a:p>
            <a:pPr algn="ctr"/>
            <a:r>
              <a:rPr lang="da-DK" sz="2800">
                <a:solidFill>
                  <a:srgbClr val="FFFF00"/>
                </a:solidFill>
              </a:rPr>
              <a:t>(objects)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5898860" y="920549"/>
            <a:ext cx="54899" cy="462681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øjrepil 5"/>
          <p:cNvSpPr/>
          <p:nvPr/>
        </p:nvSpPr>
        <p:spPr>
          <a:xfrm flipH="1">
            <a:off x="4463625" y="2600770"/>
            <a:ext cx="2980267" cy="10498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Database-first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355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 Persistency Databases (via Entity Framework)</vt:lpstr>
      <vt:lpstr>PowerPoint-præsentation</vt:lpstr>
      <vt:lpstr>PowerPoint-præsentation</vt:lpstr>
      <vt:lpstr>PowerPoint-præsentation</vt:lpstr>
      <vt:lpstr>PowerPoint-præsentation</vt:lpstr>
      <vt:lpstr>Entity Framework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Create</vt:lpstr>
      <vt:lpstr>Read</vt:lpstr>
      <vt:lpstr>Update</vt:lpstr>
      <vt:lpstr>Delete</vt:lpstr>
      <vt:lpstr>Query</vt:lpstr>
      <vt:lpstr>Entity Framework Wrapper (EF Core 2.0)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93</cp:revision>
  <dcterms:created xsi:type="dcterms:W3CDTF">2017-09-05T14:00:27Z</dcterms:created>
  <dcterms:modified xsi:type="dcterms:W3CDTF">2018-10-25T18:22:27Z</dcterms:modified>
</cp:coreProperties>
</file>