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77" r:id="rId3"/>
    <p:sldId id="378" r:id="rId4"/>
    <p:sldId id="379" r:id="rId5"/>
    <p:sldId id="381" r:id="rId6"/>
    <p:sldId id="382" r:id="rId7"/>
    <p:sldId id="383" r:id="rId8"/>
    <p:sldId id="368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/>
            </a:r>
            <a:br>
              <a:rPr lang="da-DK" sz="9600" smtClean="0"/>
            </a:br>
            <a:r>
              <a:rPr lang="da-DK" sz="9600" smtClean="0"/>
              <a:t>Persistency</a:t>
            </a:r>
            <a:r>
              <a:rPr lang="da-DK" sz="9600"/>
              <a:t/>
            </a:r>
            <a:br>
              <a:rPr lang="da-DK" sz="9600"/>
            </a:br>
            <a:r>
              <a:rPr lang="da-DK" sz="4800" smtClean="0"/>
              <a:t>Files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9420729" y="2658974"/>
            <a:ext cx="2268706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  <a:p>
            <a:pPr algn="ctr"/>
            <a:r>
              <a:rPr lang="da-DK" sz="2400" smtClean="0"/>
              <a:t>(text)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108157" y="2658974"/>
            <a:ext cx="2268706" cy="13956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string</a:t>
            </a:r>
          </a:p>
          <a:p>
            <a:pPr algn="ctr"/>
            <a:r>
              <a:rPr lang="da-DK" sz="2400" smtClean="0"/>
              <a:t>(JSON format)</a:t>
            </a:r>
          </a:p>
        </p:txBody>
      </p:sp>
      <p:sp>
        <p:nvSpPr>
          <p:cNvPr id="6" name="Opad-nedadgående pil 5"/>
          <p:cNvSpPr/>
          <p:nvPr/>
        </p:nvSpPr>
        <p:spPr>
          <a:xfrm rot="5400000">
            <a:off x="8031833" y="2605584"/>
            <a:ext cx="733926" cy="150244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75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IStringPersistence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400" b="1" smtClean="0">
                <a:latin typeface="Consolas" panose="020B0609020204030204" pitchFamily="49" charset="0"/>
              </a:rPr>
              <a:t> SaveAsync(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source,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data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LoadAsync(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 source);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FileStringPersistence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: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StringPersistence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async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400" b="1">
                <a:latin typeface="Consolas" panose="020B0609020204030204" pitchFamily="49" charset="0"/>
              </a:rPr>
              <a:t> SaveAsync(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source,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data</a:t>
            </a:r>
            <a:r>
              <a:rPr lang="da-DK" sz="2400" b="1" smtClean="0">
                <a:latin typeface="Consolas" panose="020B0609020204030204" pitchFamily="49" charset="0"/>
              </a:rPr>
              <a:t>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async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LoadAsync(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source</a:t>
            </a:r>
            <a:r>
              <a:rPr lang="da-DK" sz="24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…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598572" y="2658978"/>
            <a:ext cx="2465720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List&lt;…&gt;</a:t>
            </a:r>
          </a:p>
          <a:p>
            <a:pPr algn="ctr"/>
            <a:r>
              <a:rPr lang="da-DK" sz="2400" smtClean="0"/>
              <a:t>(domain objects)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9420729" y="2658974"/>
            <a:ext cx="2268706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  <a:p>
            <a:pPr algn="ctr"/>
            <a:r>
              <a:rPr lang="da-DK" sz="2400" smtClean="0"/>
              <a:t>(text)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108157" y="2658974"/>
            <a:ext cx="2268706" cy="13956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string</a:t>
            </a:r>
          </a:p>
          <a:p>
            <a:pPr algn="ctr"/>
            <a:r>
              <a:rPr lang="da-DK" sz="2400" smtClean="0"/>
              <a:t>(JSON format)</a:t>
            </a:r>
          </a:p>
        </p:txBody>
      </p:sp>
      <p:sp>
        <p:nvSpPr>
          <p:cNvPr id="6" name="Opad-nedadgående pil 5"/>
          <p:cNvSpPr/>
          <p:nvPr/>
        </p:nvSpPr>
        <p:spPr>
          <a:xfrm rot="5400000">
            <a:off x="8031833" y="2605584"/>
            <a:ext cx="733926" cy="150244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pad-nedadgående pil 7"/>
          <p:cNvSpPr/>
          <p:nvPr/>
        </p:nvSpPr>
        <p:spPr>
          <a:xfrm rot="5400000">
            <a:off x="3719261" y="2605584"/>
            <a:ext cx="733926" cy="150244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49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574094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FileSource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IStringPersistence</a:t>
            </a:r>
            <a:r>
              <a:rPr lang="da-DK" sz="1600" b="1" smtClean="0">
                <a:latin typeface="Consolas" panose="020B0609020204030204" pitchFamily="49" charset="0"/>
              </a:rPr>
              <a:t> _strPers;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IStringConverter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_strConv;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 smtClean="0">
                <a:latin typeface="Consolas" panose="020B0609020204030204" pitchFamily="49" charset="0"/>
              </a:rPr>
              <a:t>FileSource(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IStringPersistence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strPers,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IStringConverter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strConv)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   _strPers = strPers;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_strConv </a:t>
            </a:r>
            <a:r>
              <a:rPr lang="da-DK" sz="1600" b="1">
                <a:latin typeface="Consolas" panose="020B0609020204030204" pitchFamily="49" charset="0"/>
              </a:rPr>
              <a:t>= </a:t>
            </a:r>
            <a:r>
              <a:rPr lang="da-DK" sz="1600" b="1" smtClean="0">
                <a:latin typeface="Consolas" panose="020B0609020204030204" pitchFamily="49" charset="0"/>
              </a:rPr>
              <a:t>strConv;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}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async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latin typeface="Consolas" panose="020B0609020204030204" pitchFamily="49" charset="0"/>
              </a:rPr>
              <a:t>&gt; Load()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 smtClean="0">
                <a:latin typeface="Consolas" panose="020B0609020204030204" pitchFamily="49" charset="0"/>
              </a:rPr>
              <a:t> data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da-DK" sz="1600" b="1" smtClean="0">
                <a:latin typeface="Consolas" panose="020B0609020204030204" pitchFamily="49" charset="0"/>
              </a:rPr>
              <a:t> _strPers.LoadAsync(_source);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_strConv.ConvertFromString(data);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async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Save(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600" b="1" smtClean="0">
                <a:latin typeface="Consolas" panose="020B0609020204030204" pitchFamily="49" charset="0"/>
              </a:rPr>
              <a:t>&gt; </a:t>
            </a:r>
            <a:r>
              <a:rPr lang="da-DK" sz="1600" b="1" smtClean="0">
                <a:latin typeface="Consolas" panose="020B0609020204030204" pitchFamily="49" charset="0"/>
              </a:rPr>
              <a:t>objects)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data </a:t>
            </a:r>
            <a:r>
              <a:rPr lang="da-DK" sz="1600" b="1" smtClean="0">
                <a:latin typeface="Consolas" panose="020B0609020204030204" pitchFamily="49" charset="0"/>
              </a:rPr>
              <a:t>= _strConv.ConvertToString(</a:t>
            </a:r>
            <a:r>
              <a:rPr lang="da-DK" sz="1600" b="1">
                <a:latin typeface="Consolas" panose="020B0609020204030204" pitchFamily="49" charset="0"/>
              </a:rPr>
              <a:t>objects</a:t>
            </a:r>
            <a:r>
              <a:rPr lang="da-DK" sz="1600" b="1" smtClean="0">
                <a:latin typeface="Consolas" panose="020B0609020204030204" pitchFamily="49" charset="0"/>
              </a:rPr>
              <a:t>);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await </a:t>
            </a:r>
            <a:r>
              <a:rPr lang="da-DK" sz="1600" b="1" smtClean="0">
                <a:latin typeface="Consolas" panose="020B0609020204030204" pitchFamily="49" charset="0"/>
              </a:rPr>
              <a:t>_strPers.SaveAsync(</a:t>
            </a:r>
            <a:r>
              <a:rPr lang="da-DK" sz="1600" b="1">
                <a:latin typeface="Consolas" panose="020B0609020204030204" pitchFamily="49" charset="0"/>
              </a:rPr>
              <a:t>_</a:t>
            </a:r>
            <a:r>
              <a:rPr lang="da-DK" sz="1600" b="1" smtClean="0">
                <a:latin typeface="Consolas" panose="020B0609020204030204" pitchFamily="49" charset="0"/>
              </a:rPr>
              <a:t>source, data);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562676" y="4940819"/>
            <a:ext cx="3473521" cy="625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JSONConverter&lt;T&gt;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1562676" y="3208084"/>
            <a:ext cx="3473521" cy="6256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IStringConverter&lt;T&gt;</a:t>
            </a:r>
          </a:p>
        </p:txBody>
      </p:sp>
      <p:cxnSp>
        <p:nvCxnSpPr>
          <p:cNvPr id="6" name="Lige pilforbindelse 5"/>
          <p:cNvCxnSpPr>
            <a:stCxn id="10" idx="0"/>
            <a:endCxn id="12" idx="2"/>
          </p:cNvCxnSpPr>
          <p:nvPr/>
        </p:nvCxnSpPr>
        <p:spPr>
          <a:xfrm flipV="1">
            <a:off x="3299437" y="3833726"/>
            <a:ext cx="0" cy="11070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6840529" y="3208084"/>
            <a:ext cx="3473521" cy="6256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IStringPersistence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6840529" y="4940819"/>
            <a:ext cx="3473521" cy="625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FileStringPersistence</a:t>
            </a:r>
          </a:p>
        </p:txBody>
      </p:sp>
      <p:cxnSp>
        <p:nvCxnSpPr>
          <p:cNvPr id="20" name="Lige pilforbindelse 19"/>
          <p:cNvCxnSpPr>
            <a:stCxn id="19" idx="0"/>
            <a:endCxn id="16" idx="2"/>
          </p:cNvCxnSpPr>
          <p:nvPr/>
        </p:nvCxnSpPr>
        <p:spPr>
          <a:xfrm flipV="1">
            <a:off x="8577290" y="3833726"/>
            <a:ext cx="0" cy="11070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4112835" y="1218873"/>
            <a:ext cx="3473521" cy="625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FileSource&lt;T&gt;</a:t>
            </a:r>
          </a:p>
        </p:txBody>
      </p:sp>
      <p:cxnSp>
        <p:nvCxnSpPr>
          <p:cNvPr id="23" name="Lige pilforbindelse 22"/>
          <p:cNvCxnSpPr>
            <a:stCxn id="22" idx="2"/>
            <a:endCxn id="16" idx="0"/>
          </p:cNvCxnSpPr>
          <p:nvPr/>
        </p:nvCxnSpPr>
        <p:spPr>
          <a:xfrm>
            <a:off x="5849596" y="1844515"/>
            <a:ext cx="2727694" cy="1363569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2" idx="2"/>
            <a:endCxn id="12" idx="0"/>
          </p:cNvCxnSpPr>
          <p:nvPr/>
        </p:nvCxnSpPr>
        <p:spPr>
          <a:xfrm flipH="1">
            <a:off x="3299437" y="1844515"/>
            <a:ext cx="2550159" cy="1363569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8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IDataSource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Task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&gt;&gt; Load</a:t>
            </a:r>
            <a:r>
              <a:rPr lang="en-US" sz="32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Task </a:t>
            </a:r>
            <a:r>
              <a:rPr lang="en-US" sz="3200" b="1" smtClean="0">
                <a:latin typeface="Consolas" panose="020B0609020204030204" pitchFamily="49" charset="0"/>
              </a:rPr>
              <a:t>Save(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 objects);</a:t>
            </a:r>
            <a:endParaRPr lang="en-US" sz="3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5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39"/>
            <a:ext cx="10515600" cy="572891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IDataSource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&gt;</a:t>
            </a:r>
            <a:r>
              <a:rPr lang="en-US" sz="3200" b="1" smtClean="0">
                <a:latin typeface="Consolas" panose="020B0609020204030204" pitchFamily="49" charset="0"/>
              </a:rPr>
              <a:t> _source;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   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3200" b="1" smtClean="0">
                <a:latin typeface="Consolas" panose="020B0609020204030204" pitchFamily="49" charset="0"/>
              </a:rPr>
              <a:t>(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IDataSource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 source, …)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   _source = source;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9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2737185" y="3489160"/>
            <a:ext cx="4572000" cy="22739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Local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3" name="Afrundet rektangel 2"/>
          <p:cNvSpPr/>
          <p:nvPr/>
        </p:nvSpPr>
        <p:spPr>
          <a:xfrm>
            <a:off x="4752473" y="950494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4" name="Afrundet rektangel 13"/>
          <p:cNvSpPr/>
          <p:nvPr/>
        </p:nvSpPr>
        <p:spPr>
          <a:xfrm>
            <a:off x="4752473" y="3954378"/>
            <a:ext cx="204536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</p:txBody>
      </p:sp>
      <p:sp>
        <p:nvSpPr>
          <p:cNvPr id="4" name="Opad-nedadgående pil 3"/>
          <p:cNvSpPr/>
          <p:nvPr/>
        </p:nvSpPr>
        <p:spPr>
          <a:xfrm>
            <a:off x="5408194" y="2093496"/>
            <a:ext cx="733926" cy="2100846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246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2737185" y="3489160"/>
            <a:ext cx="4572000" cy="22739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Local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3" name="Afrundet rektangel 2"/>
          <p:cNvSpPr/>
          <p:nvPr/>
        </p:nvSpPr>
        <p:spPr>
          <a:xfrm>
            <a:off x="4752473" y="950494"/>
            <a:ext cx="2045368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List of C#</a:t>
            </a:r>
          </a:p>
          <a:p>
            <a:pPr algn="ctr"/>
            <a:r>
              <a:rPr lang="da-DK" sz="3200" smtClean="0"/>
              <a:t>objects</a:t>
            </a:r>
            <a:endParaRPr lang="da-DK" sz="3200"/>
          </a:p>
        </p:txBody>
      </p:sp>
      <p:sp>
        <p:nvSpPr>
          <p:cNvPr id="14" name="Afrundet rektangel 13"/>
          <p:cNvSpPr/>
          <p:nvPr/>
        </p:nvSpPr>
        <p:spPr>
          <a:xfrm>
            <a:off x="4752473" y="3954378"/>
            <a:ext cx="204536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</p:txBody>
      </p:sp>
      <p:sp>
        <p:nvSpPr>
          <p:cNvPr id="4" name="Opad-nedadgående pil 3"/>
          <p:cNvSpPr/>
          <p:nvPr/>
        </p:nvSpPr>
        <p:spPr>
          <a:xfrm>
            <a:off x="5408194" y="2093496"/>
            <a:ext cx="733926" cy="2100846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16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598572" y="2658978"/>
            <a:ext cx="2045368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List of C#</a:t>
            </a:r>
          </a:p>
          <a:p>
            <a:pPr algn="ctr"/>
            <a:r>
              <a:rPr lang="da-DK" sz="3200" smtClean="0"/>
              <a:t>objects</a:t>
            </a:r>
            <a:endParaRPr lang="da-DK" sz="3200"/>
          </a:p>
        </p:txBody>
      </p:sp>
      <p:sp>
        <p:nvSpPr>
          <p:cNvPr id="14" name="Afrundet rektangel 13"/>
          <p:cNvSpPr/>
          <p:nvPr/>
        </p:nvSpPr>
        <p:spPr>
          <a:xfrm>
            <a:off x="9420726" y="2658977"/>
            <a:ext cx="204536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</p:txBody>
      </p:sp>
      <p:sp>
        <p:nvSpPr>
          <p:cNvPr id="4" name="Opad-nedadgående pil 3"/>
          <p:cNvSpPr/>
          <p:nvPr/>
        </p:nvSpPr>
        <p:spPr>
          <a:xfrm rot="5400000">
            <a:off x="5740232" y="235782"/>
            <a:ext cx="733926" cy="624205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311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598572" y="2658978"/>
            <a:ext cx="2045368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List of C#</a:t>
            </a:r>
          </a:p>
          <a:p>
            <a:pPr algn="ctr"/>
            <a:r>
              <a:rPr lang="da-DK" sz="3200" smtClean="0"/>
              <a:t>objects</a:t>
            </a:r>
            <a:endParaRPr lang="da-DK" sz="3200"/>
          </a:p>
        </p:txBody>
      </p:sp>
      <p:sp>
        <p:nvSpPr>
          <p:cNvPr id="14" name="Afrundet rektangel 13"/>
          <p:cNvSpPr/>
          <p:nvPr/>
        </p:nvSpPr>
        <p:spPr>
          <a:xfrm>
            <a:off x="9420726" y="2658977"/>
            <a:ext cx="204536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</p:txBody>
      </p:sp>
      <p:sp>
        <p:nvSpPr>
          <p:cNvPr id="4" name="Opad-nedadgående pil 3"/>
          <p:cNvSpPr/>
          <p:nvPr/>
        </p:nvSpPr>
        <p:spPr>
          <a:xfrm rot="5400000">
            <a:off x="3483142" y="2376234"/>
            <a:ext cx="733926" cy="1961147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5009649" y="2658976"/>
            <a:ext cx="2045368" cy="13956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string</a:t>
            </a:r>
          </a:p>
        </p:txBody>
      </p:sp>
      <p:sp>
        <p:nvSpPr>
          <p:cNvPr id="6" name="Opad-nedadgående pil 5"/>
          <p:cNvSpPr/>
          <p:nvPr/>
        </p:nvSpPr>
        <p:spPr>
          <a:xfrm rot="5400000">
            <a:off x="7870910" y="2376233"/>
            <a:ext cx="733926" cy="1961147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457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598572" y="2658978"/>
            <a:ext cx="2465720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List&lt;…&gt;</a:t>
            </a:r>
          </a:p>
          <a:p>
            <a:pPr algn="ctr"/>
            <a:r>
              <a:rPr lang="da-DK" sz="2400" smtClean="0"/>
              <a:t>(domain objects)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9420729" y="2658974"/>
            <a:ext cx="2268706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  <a:p>
            <a:pPr algn="ctr"/>
            <a:r>
              <a:rPr lang="da-DK" sz="2400" smtClean="0"/>
              <a:t>(text)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108157" y="2658974"/>
            <a:ext cx="2268706" cy="13956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string</a:t>
            </a:r>
          </a:p>
          <a:p>
            <a:pPr algn="ctr"/>
            <a:r>
              <a:rPr lang="da-DK" sz="2400" smtClean="0"/>
              <a:t>(JSON format)</a:t>
            </a:r>
          </a:p>
        </p:txBody>
      </p:sp>
      <p:sp>
        <p:nvSpPr>
          <p:cNvPr id="6" name="Opad-nedadgående pil 5"/>
          <p:cNvSpPr/>
          <p:nvPr/>
        </p:nvSpPr>
        <p:spPr>
          <a:xfrm rot="5400000">
            <a:off x="8031833" y="2605584"/>
            <a:ext cx="733926" cy="150244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pad-nedadgående pil 7"/>
          <p:cNvSpPr/>
          <p:nvPr/>
        </p:nvSpPr>
        <p:spPr>
          <a:xfrm rot="5400000">
            <a:off x="3719261" y="2605584"/>
            <a:ext cx="733926" cy="150244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8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598572" y="2658978"/>
            <a:ext cx="2465720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List&lt;…&gt;</a:t>
            </a:r>
          </a:p>
          <a:p>
            <a:pPr algn="ctr"/>
            <a:r>
              <a:rPr lang="da-DK" sz="2400" smtClean="0"/>
              <a:t>(domain objects)</a:t>
            </a:r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5108157" y="2658974"/>
            <a:ext cx="2268706" cy="13956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string</a:t>
            </a:r>
          </a:p>
          <a:p>
            <a:pPr algn="ctr"/>
            <a:r>
              <a:rPr lang="da-DK" sz="2400" smtClean="0"/>
              <a:t>(JSON format)</a:t>
            </a:r>
          </a:p>
        </p:txBody>
      </p:sp>
      <p:sp>
        <p:nvSpPr>
          <p:cNvPr id="8" name="Opad-nedadgående pil 7"/>
          <p:cNvSpPr/>
          <p:nvPr/>
        </p:nvSpPr>
        <p:spPr>
          <a:xfrm rot="5400000">
            <a:off x="3719261" y="2605584"/>
            <a:ext cx="733926" cy="150244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45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IStringConverter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 ConvertToString(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&gt; </a:t>
            </a:r>
            <a:r>
              <a:rPr lang="da-DK" sz="2400" b="1">
                <a:latin typeface="Consolas" panose="020B0609020204030204" pitchFamily="49" charset="0"/>
              </a:rPr>
              <a:t>objects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&gt; </a:t>
            </a:r>
            <a:r>
              <a:rPr lang="da-DK" sz="2400" b="1">
                <a:latin typeface="Consolas" panose="020B0609020204030204" pitchFamily="49" charset="0"/>
              </a:rPr>
              <a:t>ConvertFromString(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JSONConverter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&gt; :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IStringConverter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</a:t>
            </a:r>
            <a:r>
              <a:rPr lang="da-DK" sz="2400" b="1" smtClean="0">
                <a:latin typeface="Consolas" panose="020B0609020204030204" pitchFamily="49" charset="0"/>
              </a:rPr>
              <a:t> ConvertToString(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&gt; </a:t>
            </a:r>
            <a:r>
              <a:rPr lang="da-DK" sz="2400" b="1">
                <a:latin typeface="Consolas" panose="020B0609020204030204" pitchFamily="49" charset="0"/>
              </a:rPr>
              <a:t>objects</a:t>
            </a:r>
            <a:r>
              <a:rPr lang="da-DK" sz="24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&gt; </a:t>
            </a:r>
            <a:r>
              <a:rPr lang="da-DK" sz="2400" b="1">
                <a:latin typeface="Consolas" panose="020B0609020204030204" pitchFamily="49" charset="0"/>
              </a:rPr>
              <a:t>ConvertFromString(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data</a:t>
            </a:r>
            <a:r>
              <a:rPr lang="da-DK" sz="24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…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340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Office-tema</vt:lpstr>
      <vt:lpstr> Persistency Files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96</cp:revision>
  <dcterms:created xsi:type="dcterms:W3CDTF">2017-09-05T14:00:27Z</dcterms:created>
  <dcterms:modified xsi:type="dcterms:W3CDTF">2018-02-27T11:54:52Z</dcterms:modified>
</cp:coreProperties>
</file>