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307" r:id="rId4"/>
    <p:sldId id="308" r:id="rId5"/>
    <p:sldId id="309" r:id="rId6"/>
    <p:sldId id="310" r:id="rId7"/>
    <p:sldId id="311" r:id="rId8"/>
    <p:sldId id="312" r:id="rId9"/>
    <p:sldId id="257" r:id="rId10"/>
    <p:sldId id="299" r:id="rId11"/>
    <p:sldId id="300" r:id="rId12"/>
    <p:sldId id="301" r:id="rId13"/>
    <p:sldId id="313" r:id="rId14"/>
    <p:sldId id="298" r:id="rId15"/>
    <p:sldId id="302" r:id="rId16"/>
    <p:sldId id="303" r:id="rId17"/>
    <p:sldId id="304" r:id="rId18"/>
    <p:sldId id="314" r:id="rId19"/>
    <p:sldId id="305" r:id="rId20"/>
    <p:sldId id="306" r:id="rId21"/>
    <p:sldId id="315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/>
              <a:t>L</a:t>
            </a:r>
            <a:r>
              <a:rPr lang="da-DK" sz="9600" smtClean="0"/>
              <a:t>ogic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/>
              <a:t>&amp;&amp;</a:t>
            </a:r>
            <a:r>
              <a:rPr lang="da-DK" sz="7200" smtClean="0">
                <a:solidFill>
                  <a:srgbClr val="FF0000"/>
                </a:solidFill>
              </a:rPr>
              <a:t> B</a:t>
            </a:r>
            <a:endParaRPr lang="da-DK" sz="7200">
              <a:solidFill>
                <a:srgbClr val="FF0000"/>
              </a:solidFill>
            </a:endParaRP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8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A </a:t>
            </a:r>
            <a:r>
              <a:rPr lang="da-DK" sz="7200" smtClean="0"/>
              <a:t>&amp;&amp;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da-DK" sz="7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2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/>
              <a:t>&amp;&amp;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da-DK" sz="7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0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832184" y="1515979"/>
            <a:ext cx="97770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000" smtClean="0">
                <a:latin typeface="Consolas" panose="020B0609020204030204" pitchFamily="49" charset="0"/>
              </a:rPr>
              <a:t> age = 14;</a:t>
            </a:r>
          </a:p>
          <a:p>
            <a:r>
              <a:rPr lang="da-DK" sz="4000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000" smtClean="0">
                <a:latin typeface="Consolas" panose="020B0609020204030204" pitchFamily="49" charset="0"/>
              </a:rPr>
              <a:t> below13 = (age &lt; 13);</a:t>
            </a:r>
          </a:p>
          <a:p>
            <a:r>
              <a:rPr lang="da-DK" sz="40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000">
                <a:latin typeface="Consolas" panose="020B0609020204030204" pitchFamily="49" charset="0"/>
              </a:rPr>
              <a:t> </a:t>
            </a:r>
            <a:r>
              <a:rPr lang="da-DK" sz="4000" smtClean="0">
                <a:latin typeface="Consolas" panose="020B0609020204030204" pitchFamily="49" charset="0"/>
              </a:rPr>
              <a:t>above19 </a:t>
            </a:r>
            <a:r>
              <a:rPr lang="da-DK" sz="4000">
                <a:latin typeface="Consolas" panose="020B0609020204030204" pitchFamily="49" charset="0"/>
              </a:rPr>
              <a:t>= (age &gt;</a:t>
            </a:r>
            <a:r>
              <a:rPr lang="da-DK" sz="4000" smtClean="0">
                <a:latin typeface="Consolas" panose="020B0609020204030204" pitchFamily="49" charset="0"/>
              </a:rPr>
              <a:t> 19);</a:t>
            </a:r>
          </a:p>
          <a:p>
            <a:r>
              <a:rPr lang="da-DK" sz="40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000">
                <a:latin typeface="Consolas" panose="020B0609020204030204" pitchFamily="49" charset="0"/>
              </a:rPr>
              <a:t> </a:t>
            </a:r>
            <a:r>
              <a:rPr lang="da-DK" sz="4000" smtClean="0">
                <a:latin typeface="Consolas" panose="020B0609020204030204" pitchFamily="49" charset="0"/>
              </a:rPr>
              <a:t>notTeen </a:t>
            </a:r>
            <a:r>
              <a:rPr lang="da-DK" sz="4000">
                <a:latin typeface="Consolas" panose="020B0609020204030204" pitchFamily="49" charset="0"/>
              </a:rPr>
              <a:t>= </a:t>
            </a:r>
            <a:r>
              <a:rPr lang="da-DK" sz="4000" smtClean="0">
                <a:latin typeface="Consolas" panose="020B0609020204030204" pitchFamily="49" charset="0"/>
              </a:rPr>
              <a:t>below13 || above19;</a:t>
            </a:r>
          </a:p>
        </p:txBody>
      </p:sp>
    </p:spTree>
    <p:extLst>
      <p:ext uri="{BB962C8B-B14F-4D97-AF65-F5344CB8AC3E}">
        <p14:creationId xmlns:p14="http://schemas.microsoft.com/office/powerpoint/2010/main" val="29469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A </a:t>
            </a:r>
            <a:r>
              <a:rPr lang="da-DK" sz="7200" smtClean="0"/>
              <a:t>||</a:t>
            </a:r>
            <a:r>
              <a:rPr lang="da-DK" sz="7200" smtClean="0">
                <a:solidFill>
                  <a:srgbClr val="FF0000"/>
                </a:solidFill>
              </a:rPr>
              <a:t> B</a:t>
            </a:r>
            <a:endParaRPr lang="da-DK" sz="7200">
              <a:solidFill>
                <a:srgbClr val="FF0000"/>
              </a:solidFill>
            </a:endParaRP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kstfelt 17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/>
              <a:t>||</a:t>
            </a:r>
            <a:r>
              <a:rPr lang="da-DK" sz="7200" smtClean="0">
                <a:solidFill>
                  <a:srgbClr val="FF0000"/>
                </a:solidFill>
              </a:rPr>
              <a:t> B</a:t>
            </a:r>
            <a:endParaRPr lang="da-DK" sz="7200">
              <a:solidFill>
                <a:srgbClr val="FF0000"/>
              </a:solidFill>
            </a:endParaRP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8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A </a:t>
            </a:r>
            <a:r>
              <a:rPr lang="da-DK" sz="7200" smtClean="0"/>
              <a:t>||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da-DK" sz="72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8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/>
              <a:t>||</a:t>
            </a:r>
            <a:r>
              <a:rPr lang="da-DK" sz="7200" smtClean="0">
                <a:solidFill>
                  <a:srgbClr val="FF0000"/>
                </a:solidFill>
              </a:rPr>
              <a:t> </a:t>
            </a:r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da-DK" sz="72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27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832184" y="1515979"/>
            <a:ext cx="106699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smtClean="0">
                <a:latin typeface="Consolas" panose="020B0609020204030204" pitchFamily="49" charset="0"/>
              </a:rPr>
              <a:t> age = 14;</a:t>
            </a:r>
          </a:p>
          <a:p>
            <a:r>
              <a:rPr lang="da-DK" sz="4800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 smtClean="0">
                <a:latin typeface="Consolas" panose="020B0609020204030204" pitchFamily="49" charset="0"/>
              </a:rPr>
              <a:t> above12 = (age &gt; 12);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</a:t>
            </a:r>
            <a:r>
              <a:rPr lang="da-DK" sz="4800" smtClean="0">
                <a:latin typeface="Consolas" panose="020B0609020204030204" pitchFamily="49" charset="0"/>
              </a:rPr>
              <a:t>below20 </a:t>
            </a:r>
            <a:r>
              <a:rPr lang="da-DK" sz="4800">
                <a:latin typeface="Consolas" panose="020B0609020204030204" pitchFamily="49" charset="0"/>
              </a:rPr>
              <a:t>= (age </a:t>
            </a:r>
            <a:r>
              <a:rPr lang="da-DK" sz="4800" smtClean="0">
                <a:latin typeface="Consolas" panose="020B0609020204030204" pitchFamily="49" charset="0"/>
              </a:rPr>
              <a:t>&lt; 20);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</a:t>
            </a:r>
            <a:r>
              <a:rPr lang="da-DK" sz="4800" smtClean="0">
                <a:latin typeface="Consolas" panose="020B0609020204030204" pitchFamily="49" charset="0"/>
              </a:rPr>
              <a:t>teen </a:t>
            </a:r>
            <a:r>
              <a:rPr lang="da-DK" sz="4800">
                <a:latin typeface="Consolas" panose="020B0609020204030204" pitchFamily="49" charset="0"/>
              </a:rPr>
              <a:t>= </a:t>
            </a:r>
            <a:r>
              <a:rPr lang="da-DK" sz="4800" smtClean="0">
                <a:latin typeface="Consolas" panose="020B0609020204030204" pitchFamily="49" charset="0"/>
              </a:rPr>
              <a:t>above12 &amp;&amp; below20;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</a:t>
            </a:r>
            <a:r>
              <a:rPr lang="da-DK" sz="4800" smtClean="0">
                <a:latin typeface="Consolas" panose="020B0609020204030204" pitchFamily="49" charset="0"/>
              </a:rPr>
              <a:t>notTeen = !teen;</a:t>
            </a:r>
          </a:p>
        </p:txBody>
      </p:sp>
    </p:spTree>
    <p:extLst>
      <p:ext uri="{BB962C8B-B14F-4D97-AF65-F5344CB8AC3E}">
        <p14:creationId xmlns:p14="http://schemas.microsoft.com/office/powerpoint/2010/main" val="26365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5636798" y="2003256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5108831" y="820978"/>
            <a:ext cx="1019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!</a:t>
            </a:r>
            <a:r>
              <a:rPr lang="da-DK" sz="7200" smtClean="0">
                <a:solidFill>
                  <a:srgbClr val="FF0000"/>
                </a:solidFill>
              </a:rPr>
              <a:t>A</a:t>
            </a:r>
            <a:endParaRPr lang="da-DK" sz="7200">
              <a:solidFill>
                <a:srgbClr val="FF0000"/>
              </a:solidFill>
            </a:endParaRP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82729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5636798" y="2003256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5108831" y="820978"/>
            <a:ext cx="1019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!</a:t>
            </a:r>
            <a:r>
              <a:rPr lang="da-DK" sz="720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da-DK" sz="7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kstfelt 7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16266"/>
              </p:ext>
            </p:extLst>
          </p:nvPr>
        </p:nvGraphicFramePr>
        <p:xfrm>
          <a:off x="2272632" y="2349944"/>
          <a:ext cx="8128000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177862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114766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735577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261012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1286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A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B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A &amp;&amp; B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A || B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!A</a:t>
                      </a:r>
                      <a:endParaRPr lang="da-DK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63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933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461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6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3636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82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709852" y="875212"/>
            <a:ext cx="404950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</a:p>
          <a:p>
            <a:r>
              <a:rPr lang="da-DK" sz="16000" smtClean="0">
                <a:solidFill>
                  <a:srgbClr val="FF0000"/>
                </a:solidFill>
              </a:rPr>
              <a:t>false</a:t>
            </a:r>
            <a:endParaRPr lang="da-DK" sz="16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2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9331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7200" smtClean="0">
                <a:latin typeface="Consolas" panose="020B0609020204030204" pitchFamily="49" charset="0"/>
              </a:rPr>
              <a:t> alive = </a:t>
            </a:r>
            <a:r>
              <a:rPr lang="da-DK" sz="720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da-DK" sz="7200" smtClean="0">
                <a:latin typeface="Consolas" panose="020B0609020204030204" pitchFamily="49" charset="0"/>
              </a:rPr>
              <a:t>;</a:t>
            </a:r>
            <a:endParaRPr lang="da-DK" sz="7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09700" y="1209174"/>
            <a:ext cx="90717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6000" smtClean="0">
                <a:latin typeface="Consolas" panose="020B0609020204030204" pitchFamily="49" charset="0"/>
              </a:rPr>
              <a:t> a = 12;</a:t>
            </a:r>
          </a:p>
          <a:p>
            <a:r>
              <a:rPr lang="da-DK" sz="60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6000">
                <a:latin typeface="Consolas" panose="020B0609020204030204" pitchFamily="49" charset="0"/>
              </a:rPr>
              <a:t> </a:t>
            </a:r>
            <a:r>
              <a:rPr lang="da-DK" sz="6000" smtClean="0">
                <a:latin typeface="Consolas" panose="020B0609020204030204" pitchFamily="49" charset="0"/>
              </a:rPr>
              <a:t>b </a:t>
            </a:r>
            <a:r>
              <a:rPr lang="da-DK" sz="6000">
                <a:latin typeface="Consolas" panose="020B0609020204030204" pitchFamily="49" charset="0"/>
              </a:rPr>
              <a:t>= </a:t>
            </a:r>
            <a:r>
              <a:rPr lang="da-DK" sz="6000" smtClean="0">
                <a:latin typeface="Consolas" panose="020B0609020204030204" pitchFamily="49" charset="0"/>
              </a:rPr>
              <a:t>10;</a:t>
            </a:r>
            <a:endParaRPr lang="da-DK" sz="60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6000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6000" smtClean="0">
                <a:latin typeface="Consolas" panose="020B0609020204030204" pitchFamily="49" charset="0"/>
              </a:rPr>
              <a:t> same = (a == b);</a:t>
            </a:r>
            <a:endParaRPr lang="da-DK" sz="6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1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09700" y="1209174"/>
            <a:ext cx="99181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6000" smtClean="0">
                <a:latin typeface="Consolas" panose="020B0609020204030204" pitchFamily="49" charset="0"/>
              </a:rPr>
              <a:t> a = 12;</a:t>
            </a:r>
          </a:p>
          <a:p>
            <a:r>
              <a:rPr lang="da-DK" sz="60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6000">
                <a:latin typeface="Consolas" panose="020B0609020204030204" pitchFamily="49" charset="0"/>
              </a:rPr>
              <a:t> </a:t>
            </a:r>
            <a:r>
              <a:rPr lang="da-DK" sz="6000" smtClean="0">
                <a:latin typeface="Consolas" panose="020B0609020204030204" pitchFamily="49" charset="0"/>
              </a:rPr>
              <a:t>b </a:t>
            </a:r>
            <a:r>
              <a:rPr lang="da-DK" sz="6000">
                <a:latin typeface="Consolas" panose="020B0609020204030204" pitchFamily="49" charset="0"/>
              </a:rPr>
              <a:t>= </a:t>
            </a:r>
            <a:r>
              <a:rPr lang="da-DK" sz="6000" smtClean="0">
                <a:latin typeface="Consolas" panose="020B0609020204030204" pitchFamily="49" charset="0"/>
              </a:rPr>
              <a:t>10;</a:t>
            </a:r>
            <a:endParaRPr lang="da-DK" sz="60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6000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6000" smtClean="0">
                <a:latin typeface="Consolas" panose="020B0609020204030204" pitchFamily="49" charset="0"/>
              </a:rPr>
              <a:t> greater = (a &gt; b);</a:t>
            </a:r>
            <a:endParaRPr lang="da-DK" sz="6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9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833833"/>
              </p:ext>
            </p:extLst>
          </p:nvPr>
        </p:nvGraphicFramePr>
        <p:xfrm>
          <a:off x="1344796" y="867469"/>
          <a:ext cx="9447529" cy="463697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34301">
                  <a:extLst>
                    <a:ext uri="{9D8B030D-6E8A-4147-A177-3AD203B41FA5}">
                      <a16:colId xmlns:a16="http://schemas.microsoft.com/office/drawing/2014/main" val="3226110471"/>
                    </a:ext>
                  </a:extLst>
                </a:gridCol>
                <a:gridCol w="6513228">
                  <a:extLst>
                    <a:ext uri="{9D8B030D-6E8A-4147-A177-3AD203B41FA5}">
                      <a16:colId xmlns:a16="http://schemas.microsoft.com/office/drawing/2014/main" val="904143746"/>
                    </a:ext>
                  </a:extLst>
                </a:gridCol>
              </a:tblGrid>
              <a:tr h="7548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</a:rPr>
                        <a:t>Operator</a:t>
                      </a:r>
                      <a:endParaRPr lang="da-DK" sz="3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</a:rPr>
                        <a:t>Meaning</a:t>
                      </a:r>
                      <a:endParaRPr lang="da-DK" sz="3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181945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a </a:t>
                      </a:r>
                      <a:r>
                        <a:rPr lang="en-US" sz="3200">
                          <a:solidFill>
                            <a:srgbClr val="FF0000"/>
                          </a:solidFill>
                          <a:effectLst/>
                        </a:rPr>
                        <a:t>==</a:t>
                      </a:r>
                      <a:r>
                        <a:rPr lang="en-US" sz="3200">
                          <a:effectLst/>
                        </a:rPr>
                        <a:t> b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a is </a:t>
                      </a:r>
                      <a:r>
                        <a:rPr lang="en-US" sz="3200">
                          <a:solidFill>
                            <a:srgbClr val="FF0000"/>
                          </a:solidFill>
                          <a:effectLst/>
                        </a:rPr>
                        <a:t>equal</a:t>
                      </a:r>
                      <a:r>
                        <a:rPr lang="en-US" sz="3200">
                          <a:effectLst/>
                        </a:rPr>
                        <a:t> to b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9392126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a </a:t>
                      </a:r>
                      <a:r>
                        <a:rPr lang="en-US" sz="3200">
                          <a:solidFill>
                            <a:srgbClr val="FF0000"/>
                          </a:solidFill>
                          <a:effectLst/>
                        </a:rPr>
                        <a:t>!=</a:t>
                      </a:r>
                      <a:r>
                        <a:rPr lang="en-US" sz="3200">
                          <a:effectLst/>
                        </a:rPr>
                        <a:t> b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a is </a:t>
                      </a:r>
                      <a:r>
                        <a:rPr lang="en-US" sz="3200">
                          <a:solidFill>
                            <a:srgbClr val="FF0000"/>
                          </a:solidFill>
                          <a:effectLst/>
                        </a:rPr>
                        <a:t>not equal</a:t>
                      </a:r>
                      <a:r>
                        <a:rPr lang="en-US" sz="3200">
                          <a:effectLst/>
                        </a:rPr>
                        <a:t> to b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9426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a </a:t>
                      </a:r>
                      <a:r>
                        <a:rPr lang="en-US" sz="3200">
                          <a:solidFill>
                            <a:srgbClr val="FF0000"/>
                          </a:solidFill>
                          <a:effectLst/>
                        </a:rPr>
                        <a:t>&gt; </a:t>
                      </a:r>
                      <a:r>
                        <a:rPr lang="en-US" sz="3200">
                          <a:effectLst/>
                        </a:rPr>
                        <a:t>b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a is </a:t>
                      </a:r>
                      <a:r>
                        <a:rPr lang="en-US" sz="3200">
                          <a:solidFill>
                            <a:srgbClr val="FF0000"/>
                          </a:solidFill>
                          <a:effectLst/>
                        </a:rPr>
                        <a:t>strictly greater</a:t>
                      </a:r>
                      <a:r>
                        <a:rPr lang="en-US" sz="3200">
                          <a:effectLst/>
                        </a:rPr>
                        <a:t> than b 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3746762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a </a:t>
                      </a:r>
                      <a:r>
                        <a:rPr lang="en-US" sz="3200">
                          <a:solidFill>
                            <a:srgbClr val="FF0000"/>
                          </a:solidFill>
                          <a:effectLst/>
                        </a:rPr>
                        <a:t>&gt;=</a:t>
                      </a:r>
                      <a:r>
                        <a:rPr lang="en-US" sz="3200">
                          <a:effectLst/>
                        </a:rPr>
                        <a:t> b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a is </a:t>
                      </a:r>
                      <a:r>
                        <a:rPr lang="en-US" sz="3200">
                          <a:solidFill>
                            <a:srgbClr val="FF0000"/>
                          </a:solidFill>
                          <a:effectLst/>
                        </a:rPr>
                        <a:t>greater than or equal</a:t>
                      </a:r>
                      <a:r>
                        <a:rPr lang="en-US" sz="3200">
                          <a:effectLst/>
                        </a:rPr>
                        <a:t> to b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439399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a </a:t>
                      </a:r>
                      <a:r>
                        <a:rPr lang="en-US" sz="3200">
                          <a:solidFill>
                            <a:srgbClr val="FF0000"/>
                          </a:solidFill>
                          <a:effectLst/>
                        </a:rPr>
                        <a:t>&lt;</a:t>
                      </a:r>
                      <a:r>
                        <a:rPr lang="en-US" sz="3200">
                          <a:effectLst/>
                        </a:rPr>
                        <a:t> b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a is </a:t>
                      </a:r>
                      <a:r>
                        <a:rPr lang="en-US" sz="3200">
                          <a:solidFill>
                            <a:srgbClr val="FF0000"/>
                          </a:solidFill>
                          <a:effectLst/>
                        </a:rPr>
                        <a:t>strictly smaller</a:t>
                      </a:r>
                      <a:r>
                        <a:rPr lang="en-US" sz="3200">
                          <a:effectLst/>
                        </a:rPr>
                        <a:t> than b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5869641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a </a:t>
                      </a:r>
                      <a:r>
                        <a:rPr lang="en-US" sz="3200">
                          <a:solidFill>
                            <a:srgbClr val="FF0000"/>
                          </a:solidFill>
                          <a:effectLst/>
                        </a:rPr>
                        <a:t>&lt;=</a:t>
                      </a:r>
                      <a:r>
                        <a:rPr lang="en-US" sz="3200">
                          <a:effectLst/>
                        </a:rPr>
                        <a:t> b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a is </a:t>
                      </a:r>
                      <a:r>
                        <a:rPr lang="en-US" sz="3200">
                          <a:solidFill>
                            <a:srgbClr val="FF0000"/>
                          </a:solidFill>
                          <a:effectLst/>
                        </a:rPr>
                        <a:t>smaller than or equal</a:t>
                      </a:r>
                      <a:r>
                        <a:rPr lang="en-US" sz="3200">
                          <a:effectLst/>
                        </a:rPr>
                        <a:t> to b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5780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93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832184" y="1515979"/>
            <a:ext cx="106699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smtClean="0">
                <a:latin typeface="Consolas" panose="020B0609020204030204" pitchFamily="49" charset="0"/>
              </a:rPr>
              <a:t> age = 14;</a:t>
            </a:r>
          </a:p>
          <a:p>
            <a:r>
              <a:rPr lang="da-DK" sz="4800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 smtClean="0">
                <a:latin typeface="Consolas" panose="020B0609020204030204" pitchFamily="49" charset="0"/>
              </a:rPr>
              <a:t> above12 = (age &gt; 12);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</a:t>
            </a:r>
            <a:r>
              <a:rPr lang="da-DK" sz="4800" smtClean="0">
                <a:latin typeface="Consolas" panose="020B0609020204030204" pitchFamily="49" charset="0"/>
              </a:rPr>
              <a:t>below20 </a:t>
            </a:r>
            <a:r>
              <a:rPr lang="da-DK" sz="4800">
                <a:latin typeface="Consolas" panose="020B0609020204030204" pitchFamily="49" charset="0"/>
              </a:rPr>
              <a:t>= (age </a:t>
            </a:r>
            <a:r>
              <a:rPr lang="da-DK" sz="4800" smtClean="0">
                <a:latin typeface="Consolas" panose="020B0609020204030204" pitchFamily="49" charset="0"/>
              </a:rPr>
              <a:t>&lt; 20);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</a:t>
            </a:r>
            <a:r>
              <a:rPr lang="da-DK" sz="4800" smtClean="0">
                <a:latin typeface="Consolas" panose="020B0609020204030204" pitchFamily="49" charset="0"/>
              </a:rPr>
              <a:t>teen </a:t>
            </a:r>
            <a:r>
              <a:rPr lang="da-DK" sz="4800">
                <a:latin typeface="Consolas" panose="020B0609020204030204" pitchFamily="49" charset="0"/>
              </a:rPr>
              <a:t>= </a:t>
            </a:r>
            <a:r>
              <a:rPr lang="da-DK" sz="4800" smtClean="0">
                <a:latin typeface="Consolas" panose="020B0609020204030204" pitchFamily="49" charset="0"/>
              </a:rPr>
              <a:t>above12 &amp;&amp; below20;</a:t>
            </a:r>
          </a:p>
        </p:txBody>
      </p:sp>
    </p:spTree>
    <p:extLst>
      <p:ext uri="{BB962C8B-B14F-4D97-AF65-F5344CB8AC3E}">
        <p14:creationId xmlns:p14="http://schemas.microsoft.com/office/powerpoint/2010/main" val="391482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endParaRPr lang="da-DK" sz="9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A </a:t>
            </a:r>
            <a:r>
              <a:rPr lang="da-DK" sz="7200" smtClean="0"/>
              <a:t>&amp;&amp;</a:t>
            </a:r>
            <a:r>
              <a:rPr lang="da-DK" sz="7200" smtClean="0">
                <a:solidFill>
                  <a:srgbClr val="FF0000"/>
                </a:solidFill>
              </a:rPr>
              <a:t> B</a:t>
            </a:r>
            <a:endParaRPr lang="da-DK" sz="7200">
              <a:solidFill>
                <a:srgbClr val="FF0000"/>
              </a:solidFill>
            </a:endParaRP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41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325</Words>
  <Application>Microsoft Office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Times New Roman</vt:lpstr>
      <vt:lpstr>Office-tema</vt:lpstr>
      <vt:lpstr>Logic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30</cp:revision>
  <dcterms:created xsi:type="dcterms:W3CDTF">2017-09-05T14:00:27Z</dcterms:created>
  <dcterms:modified xsi:type="dcterms:W3CDTF">2018-02-01T19:59:27Z</dcterms:modified>
</cp:coreProperties>
</file>