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77" r:id="rId5"/>
    <p:sldId id="278" r:id="rId6"/>
    <p:sldId id="256" r:id="rId7"/>
    <p:sldId id="286" r:id="rId8"/>
    <p:sldId id="287" r:id="rId9"/>
    <p:sldId id="288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T</a:t>
            </a:r>
            <a:r>
              <a:rPr lang="da-DK" smtClean="0"/>
              <a:t>ypes and Variables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age = 24;</a:t>
            </a:r>
            <a:endParaRPr lang="da-DK" sz="96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ktangulær billedforklaring 1"/>
          <p:cNvSpPr/>
          <p:nvPr/>
        </p:nvSpPr>
        <p:spPr>
          <a:xfrm>
            <a:off x="1413710" y="631658"/>
            <a:ext cx="5119437" cy="1076826"/>
          </a:xfrm>
          <a:prstGeom prst="wedgeRectCallout">
            <a:avLst>
              <a:gd name="adj1" fmla="val -27649"/>
              <a:gd name="adj2" fmla="val 13568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Keyword</a:t>
            </a:r>
            <a:r>
              <a:rPr lang="da-DK" sz="2400" smtClean="0">
                <a:solidFill>
                  <a:schemeClr val="tx1"/>
                </a:solidFill>
              </a:rPr>
              <a:t> (part of C# language)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Defines the </a:t>
            </a:r>
            <a:r>
              <a:rPr lang="da-DK" sz="2400" b="1" smtClean="0">
                <a:solidFill>
                  <a:schemeClr val="tx1"/>
                </a:solidFill>
              </a:rPr>
              <a:t>type </a:t>
            </a:r>
            <a:r>
              <a:rPr lang="da-DK" sz="2400" smtClean="0">
                <a:solidFill>
                  <a:schemeClr val="tx1"/>
                </a:solidFill>
              </a:rPr>
              <a:t>of the variable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6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age </a:t>
            </a:r>
            <a:r>
              <a:rPr lang="da-DK" sz="96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24;</a:t>
            </a:r>
            <a:endParaRPr lang="da-DK" sz="96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3693695" y="469232"/>
            <a:ext cx="5648826" cy="1738563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tx1"/>
                </a:solidFill>
              </a:rPr>
              <a:t>The </a:t>
            </a:r>
            <a:r>
              <a:rPr lang="da-DK" sz="2400" b="1" smtClean="0">
                <a:solidFill>
                  <a:schemeClr val="tx1"/>
                </a:solidFill>
              </a:rPr>
              <a:t>name </a:t>
            </a:r>
            <a:r>
              <a:rPr lang="da-DK" sz="2400" smtClean="0">
                <a:solidFill>
                  <a:schemeClr val="tx1"/>
                </a:solidFill>
              </a:rPr>
              <a:t>of the variable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Chosen by </a:t>
            </a:r>
            <a:r>
              <a:rPr lang="da-DK" sz="2400" b="1" smtClean="0">
                <a:solidFill>
                  <a:schemeClr val="tx1"/>
                </a:solidFill>
              </a:rPr>
              <a:t>you </a:t>
            </a:r>
            <a:r>
              <a:rPr lang="da-DK" sz="2400" smtClean="0">
                <a:solidFill>
                  <a:schemeClr val="tx1"/>
                </a:solidFill>
              </a:rPr>
              <a:t>(must obey syntax)!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Try to choose </a:t>
            </a:r>
            <a:r>
              <a:rPr lang="da-DK" sz="2400" b="1" smtClean="0">
                <a:solidFill>
                  <a:schemeClr val="tx1"/>
                </a:solidFill>
              </a:rPr>
              <a:t>descriptive </a:t>
            </a:r>
            <a:r>
              <a:rPr lang="da-DK" sz="2400" smtClean="0">
                <a:solidFill>
                  <a:schemeClr val="tx1"/>
                </a:solidFill>
              </a:rPr>
              <a:t>names, but…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Name has </a:t>
            </a:r>
            <a:r>
              <a:rPr lang="da-DK" sz="2400" b="1" smtClean="0">
                <a:solidFill>
                  <a:schemeClr val="tx1"/>
                </a:solidFill>
              </a:rPr>
              <a:t>no functional significance</a:t>
            </a:r>
            <a:r>
              <a:rPr lang="da-DK" sz="2400" smtClean="0">
                <a:solidFill>
                  <a:schemeClr val="tx1"/>
                </a:solidFill>
              </a:rPr>
              <a:t>!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xyz </a:t>
            </a:r>
            <a:r>
              <a:rPr lang="da-DK" sz="96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24;</a:t>
            </a:r>
            <a:endParaRPr lang="da-DK" sz="96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smtClean="0">
                <a:latin typeface="Consolas" panose="020B0609020204030204" pitchFamily="49" charset="0"/>
              </a:rPr>
              <a:t> =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24;</a:t>
            </a:r>
            <a:endParaRPr lang="da-DK" sz="960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5594685" y="469232"/>
            <a:ext cx="5648826" cy="1738563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Assignment</a:t>
            </a:r>
            <a:r>
              <a:rPr lang="da-DK" sz="2400" smtClean="0">
                <a:solidFill>
                  <a:schemeClr val="tx1"/>
                </a:solidFill>
              </a:rPr>
              <a:t> of value to variable</a:t>
            </a:r>
            <a:endParaRPr lang="da-DK" sz="2400" b="1" smtClean="0">
              <a:solidFill>
                <a:schemeClr val="tx1"/>
              </a:solidFill>
            </a:endParaRPr>
          </a:p>
          <a:p>
            <a:r>
              <a:rPr lang="da-DK" sz="2400" smtClean="0">
                <a:solidFill>
                  <a:schemeClr val="tx1"/>
                </a:solidFill>
              </a:rPr>
              <a:t>Left side: a </a:t>
            </a:r>
            <a:r>
              <a:rPr lang="da-DK" sz="2400" b="1" smtClean="0">
                <a:solidFill>
                  <a:schemeClr val="tx1"/>
                </a:solidFill>
              </a:rPr>
              <a:t>variable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Right side: an </a:t>
            </a:r>
            <a:r>
              <a:rPr lang="da-DK" sz="2400" b="1" smtClean="0">
                <a:solidFill>
                  <a:schemeClr val="tx1"/>
                </a:solidFill>
              </a:rPr>
              <a:t>expression</a:t>
            </a:r>
          </a:p>
          <a:p>
            <a:r>
              <a:rPr lang="da-DK" sz="2400" b="1" smtClean="0">
                <a:solidFill>
                  <a:schemeClr val="tx1"/>
                </a:solidFill>
              </a:rPr>
              <a:t>Types</a:t>
            </a:r>
            <a:r>
              <a:rPr lang="da-DK" sz="2400" smtClean="0">
                <a:solidFill>
                  <a:schemeClr val="tx1"/>
                </a:solidFill>
              </a:rPr>
              <a:t> must match on both sides of =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smtClean="0">
                <a:latin typeface="Consolas" panose="020B0609020204030204" pitchFamily="49" charset="0"/>
              </a:rPr>
              <a:t> 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da-DK" sz="9600" smtClean="0">
                <a:latin typeface="Consolas" panose="020B0609020204030204" pitchFamily="49" charset="0"/>
              </a:rPr>
              <a:t> 24</a:t>
            </a:r>
            <a:r>
              <a:rPr lang="da-DK" sz="960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da-DK" sz="960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ktangulær billedforklaring 2"/>
          <p:cNvSpPr/>
          <p:nvPr/>
        </p:nvSpPr>
        <p:spPr>
          <a:xfrm>
            <a:off x="4866774" y="469232"/>
            <a:ext cx="6376737" cy="1738563"/>
          </a:xfrm>
          <a:prstGeom prst="wedgeRectCallout">
            <a:avLst>
              <a:gd name="adj1" fmla="val 15056"/>
              <a:gd name="adj2" fmla="val 6665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smtClean="0">
                <a:solidFill>
                  <a:schemeClr val="tx1"/>
                </a:solidFill>
              </a:rPr>
              <a:t>Expression </a:t>
            </a:r>
            <a:r>
              <a:rPr lang="da-DK" sz="2400" smtClean="0">
                <a:solidFill>
                  <a:schemeClr val="tx1"/>
                </a:solidFill>
              </a:rPr>
              <a:t>(value, variable, arithmetic)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Combination of above</a:t>
            </a:r>
          </a:p>
          <a:p>
            <a:r>
              <a:rPr lang="da-DK" sz="2400" smtClean="0">
                <a:solidFill>
                  <a:schemeClr val="tx1"/>
                </a:solidFill>
              </a:rPr>
              <a:t>Resulting value calculated </a:t>
            </a:r>
            <a:r>
              <a:rPr lang="da-DK" sz="2400" b="1" smtClean="0">
                <a:solidFill>
                  <a:schemeClr val="tx1"/>
                </a:solidFill>
              </a:rPr>
              <a:t>before</a:t>
            </a:r>
            <a:r>
              <a:rPr lang="da-DK" sz="2400" smtClean="0">
                <a:solidFill>
                  <a:schemeClr val="tx1"/>
                </a:solidFill>
              </a:rPr>
              <a:t> assignment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0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8272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1</a:t>
                      </a:r>
                      <a:endParaRPr lang="da-DK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/>
                        <a:t>0</a:t>
                      </a:r>
                      <a:endParaRPr lang="da-DK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86970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76448" y="2683042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>
                <a:solidFill>
                  <a:srgbClr val="C00000"/>
                </a:solidFill>
              </a:rPr>
              <a:t>2</a:t>
            </a:r>
            <a:r>
              <a:rPr lang="da-DK" sz="4000" b="1" baseline="30000" smtClean="0">
                <a:solidFill>
                  <a:srgbClr val="C00000"/>
                </a:solidFill>
              </a:rPr>
              <a:t>8</a:t>
            </a:r>
            <a:r>
              <a:rPr lang="da-DK" sz="4000" b="1" smtClean="0">
                <a:solidFill>
                  <a:srgbClr val="C00000"/>
                </a:solidFill>
              </a:rPr>
              <a:t> = 256</a:t>
            </a:r>
            <a:endParaRPr lang="da-DK" sz="4000" b="1">
              <a:solidFill>
                <a:srgbClr val="C000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4897390" y="260685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>
                <a:solidFill>
                  <a:srgbClr val="C00000"/>
                </a:solidFill>
              </a:rPr>
              <a:t>-128……127</a:t>
            </a:r>
            <a:endParaRPr lang="da-DK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3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4923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76448" y="2683042"/>
            <a:ext cx="1513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>
                <a:solidFill>
                  <a:srgbClr val="C00000"/>
                </a:solidFill>
              </a:rPr>
              <a:t>2</a:t>
            </a:r>
            <a:r>
              <a:rPr lang="da-DK" sz="4000" b="1" baseline="30000" smtClean="0">
                <a:solidFill>
                  <a:srgbClr val="C00000"/>
                </a:solidFill>
              </a:rPr>
              <a:t>32</a:t>
            </a:r>
            <a:r>
              <a:rPr lang="da-DK" sz="4000" b="1" smtClean="0">
                <a:solidFill>
                  <a:srgbClr val="C00000"/>
                </a:solidFill>
              </a:rPr>
              <a:t> = ?</a:t>
            </a:r>
            <a:endParaRPr lang="da-DK" sz="4000" b="1">
              <a:solidFill>
                <a:srgbClr val="C00000"/>
              </a:solidFill>
            </a:endParaRPr>
          </a:p>
        </p:txBody>
      </p:sp>
      <p:sp>
        <p:nvSpPr>
          <p:cNvPr id="5" name="Tekstfelt 4"/>
          <p:cNvSpPr txBox="1"/>
          <p:nvPr/>
        </p:nvSpPr>
        <p:spPr>
          <a:xfrm>
            <a:off x="3207023" y="344906"/>
            <a:ext cx="576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 smtClean="0">
                <a:solidFill>
                  <a:srgbClr val="C00000"/>
                </a:solidFill>
              </a:rPr>
              <a:t>-2147483648……</a:t>
            </a:r>
            <a:r>
              <a:rPr lang="da-DK" sz="3600" b="1">
                <a:solidFill>
                  <a:srgbClr val="C00000"/>
                </a:solidFill>
              </a:rPr>
              <a:t> </a:t>
            </a:r>
            <a:r>
              <a:rPr lang="da-DK" sz="3600" b="1" smtClean="0">
                <a:solidFill>
                  <a:srgbClr val="C00000"/>
                </a:solidFill>
              </a:rPr>
              <a:t>2147483647</a:t>
            </a:r>
            <a:endParaRPr lang="da-DK" sz="3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0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/>
                        <a:t>1</a:t>
                      </a:r>
                      <a:endParaRPr lang="da-DK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da-DK" sz="2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00248" y="2683040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0000248" y="118288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10000248" y="1640573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K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10000248" y="216180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55964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age;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50692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52181"/>
              </p:ext>
            </p:extLst>
          </p:nvPr>
        </p:nvGraphicFramePr>
        <p:xfrm>
          <a:off x="1443790" y="1182881"/>
          <a:ext cx="745959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59">
                  <a:extLst>
                    <a:ext uri="{9D8B030D-6E8A-4147-A177-3AD203B41FA5}">
                      <a16:colId xmlns:a16="http://schemas.microsoft.com/office/drawing/2014/main" val="3787829807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30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490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5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747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0412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7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306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622"/>
                  </a:ext>
                </a:extLst>
              </a:tr>
            </a:tbl>
          </a:graphicData>
        </a:graphic>
      </p:graphicFrame>
      <p:sp>
        <p:nvSpPr>
          <p:cNvPr id="9" name="Tekstfelt 8"/>
          <p:cNvSpPr txBox="1"/>
          <p:nvPr/>
        </p:nvSpPr>
        <p:spPr>
          <a:xfrm>
            <a:off x="324854" y="3146258"/>
            <a:ext cx="93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/>
              <a:t>age</a:t>
            </a:r>
            <a:endParaRPr lang="da-DK" sz="4000" b="1"/>
          </a:p>
        </p:txBody>
      </p:sp>
    </p:spTree>
    <p:extLst>
      <p:ext uri="{BB962C8B-B14F-4D97-AF65-F5344CB8AC3E}">
        <p14:creationId xmlns:p14="http://schemas.microsoft.com/office/powerpoint/2010/main" val="20044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smtClean="0">
                <a:latin typeface="Consolas" panose="020B0609020204030204" pitchFamily="49" charset="0"/>
              </a:rPr>
              <a:t> age = 24;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40486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2800" kern="120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da-DK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/>
        </p:nvGraphicFramePr>
        <p:xfrm>
          <a:off x="1443790" y="1182881"/>
          <a:ext cx="745959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59">
                  <a:extLst>
                    <a:ext uri="{9D8B030D-6E8A-4147-A177-3AD203B41FA5}">
                      <a16:colId xmlns:a16="http://schemas.microsoft.com/office/drawing/2014/main" val="3787829807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30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490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5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747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0412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7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306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da-DK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622"/>
                  </a:ext>
                </a:extLst>
              </a:tr>
            </a:tbl>
          </a:graphicData>
        </a:graphic>
      </p:graphicFrame>
      <p:sp>
        <p:nvSpPr>
          <p:cNvPr id="9" name="Tekstfelt 8"/>
          <p:cNvSpPr txBox="1"/>
          <p:nvPr/>
        </p:nvSpPr>
        <p:spPr>
          <a:xfrm>
            <a:off x="324854" y="3146258"/>
            <a:ext cx="93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smtClean="0"/>
              <a:t>age</a:t>
            </a:r>
            <a:endParaRPr lang="da-DK" sz="4000" b="1"/>
          </a:p>
        </p:txBody>
      </p:sp>
    </p:spTree>
    <p:extLst>
      <p:ext uri="{BB962C8B-B14F-4D97-AF65-F5344CB8AC3E}">
        <p14:creationId xmlns:p14="http://schemas.microsoft.com/office/powerpoint/2010/main" val="14023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536</Words>
  <Application>Microsoft Office PowerPoint</Application>
  <PresentationFormat>Widescreen</PresentationFormat>
  <Paragraphs>431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Office-tema</vt:lpstr>
      <vt:lpstr>Types and Variables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29</cp:revision>
  <dcterms:created xsi:type="dcterms:W3CDTF">2017-09-05T14:00:27Z</dcterms:created>
  <dcterms:modified xsi:type="dcterms:W3CDTF">2018-02-11T19:10:13Z</dcterms:modified>
</cp:coreProperties>
</file>