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9" r:id="rId3"/>
    <p:sldId id="340" r:id="rId4"/>
    <p:sldId id="341" r:id="rId5"/>
    <p:sldId id="342" r:id="rId6"/>
    <p:sldId id="273" r:id="rId7"/>
    <p:sldId id="319" r:id="rId8"/>
    <p:sldId id="320" r:id="rId9"/>
    <p:sldId id="318" r:id="rId10"/>
    <p:sldId id="325" r:id="rId11"/>
    <p:sldId id="310" r:id="rId12"/>
    <p:sldId id="322" r:id="rId13"/>
    <p:sldId id="326" r:id="rId14"/>
    <p:sldId id="315" r:id="rId15"/>
    <p:sldId id="311" r:id="rId16"/>
    <p:sldId id="312" r:id="rId17"/>
    <p:sldId id="323" r:id="rId18"/>
    <p:sldId id="316" r:id="rId19"/>
    <p:sldId id="313" r:id="rId20"/>
    <p:sldId id="314" r:id="rId21"/>
    <p:sldId id="324" r:id="rId22"/>
    <p:sldId id="317" r:id="rId23"/>
    <p:sldId id="308" r:id="rId24"/>
    <p:sldId id="327" r:id="rId25"/>
    <p:sldId id="329" r:id="rId26"/>
    <p:sldId id="343" r:id="rId27"/>
    <p:sldId id="337" r:id="rId28"/>
    <p:sldId id="328" r:id="rId29"/>
    <p:sldId id="330" r:id="rId30"/>
    <p:sldId id="332" r:id="rId31"/>
    <p:sldId id="331" r:id="rId32"/>
    <p:sldId id="333" r:id="rId33"/>
    <p:sldId id="334" r:id="rId34"/>
    <p:sldId id="335" r:id="rId35"/>
    <p:sldId id="338" r:id="rId36"/>
    <p:sldId id="336" r:id="rId37"/>
    <p:sldId id="321" r:id="rId38"/>
    <p:sldId id="344" r:id="rId39"/>
    <p:sldId id="355" r:id="rId40"/>
    <p:sldId id="345" r:id="rId41"/>
    <p:sldId id="356" r:id="rId42"/>
    <p:sldId id="346" r:id="rId43"/>
    <p:sldId id="347" r:id="rId44"/>
    <p:sldId id="348" r:id="rId45"/>
    <p:sldId id="357" r:id="rId46"/>
    <p:sldId id="350" r:id="rId47"/>
    <p:sldId id="358" r:id="rId48"/>
    <p:sldId id="351" r:id="rId49"/>
    <p:sldId id="352" r:id="rId50"/>
    <p:sldId id="349" r:id="rId51"/>
    <p:sldId id="353" r:id="rId52"/>
    <p:sldId id="354" r:id="rId5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583532"/>
            <a:ext cx="9144000" cy="4511842"/>
          </a:xfrm>
        </p:spPr>
        <p:txBody>
          <a:bodyPr>
            <a:normAutofit/>
          </a:bodyPr>
          <a:lstStyle/>
          <a:p>
            <a:r>
              <a:rPr lang="da-DK" sz="16000" dirty="0" smtClean="0"/>
              <a:t>LINQ</a:t>
            </a:r>
            <a:br>
              <a:rPr lang="da-DK" sz="16000" dirty="0" smtClean="0"/>
            </a:br>
            <a:r>
              <a:rPr lang="da-DK" sz="5300" dirty="0" smtClean="0"/>
              <a:t/>
            </a:r>
            <a:br>
              <a:rPr lang="da-DK" sz="5300" dirty="0" smtClean="0"/>
            </a:br>
            <a:r>
              <a:rPr lang="da-DK" sz="5300" b="1" dirty="0" smtClean="0">
                <a:solidFill>
                  <a:srgbClr val="FF0000"/>
                </a:solidFill>
              </a:rPr>
              <a:t>L</a:t>
            </a:r>
            <a:r>
              <a:rPr lang="da-DK" sz="5300" dirty="0" smtClean="0"/>
              <a:t>anguage </a:t>
            </a:r>
            <a:r>
              <a:rPr lang="da-DK" sz="5300" dirty="0" smtClean="0">
                <a:solidFill>
                  <a:srgbClr val="FF0000"/>
                </a:solidFill>
              </a:rPr>
              <a:t>I</a:t>
            </a:r>
            <a:r>
              <a:rPr lang="da-DK" sz="5300" dirty="0" smtClean="0"/>
              <a:t>n-</a:t>
            </a:r>
            <a:r>
              <a:rPr lang="da-DK" sz="5300" dirty="0" smtClean="0">
                <a:solidFill>
                  <a:srgbClr val="FF0000"/>
                </a:solidFill>
              </a:rPr>
              <a:t>L</a:t>
            </a:r>
            <a:r>
              <a:rPr lang="da-DK" sz="5300" dirty="0" smtClean="0"/>
              <a:t>ine </a:t>
            </a:r>
            <a:r>
              <a:rPr lang="da-DK" sz="5300" dirty="0" smtClean="0">
                <a:solidFill>
                  <a:srgbClr val="FF0000"/>
                </a:solidFill>
              </a:rPr>
              <a:t>Q</a:t>
            </a:r>
            <a:r>
              <a:rPr lang="da-DK" sz="5300" dirty="0" smtClean="0"/>
              <a:t>uery</a:t>
            </a:r>
            <a:endParaRPr lang="da-DK" sz="5300" dirty="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 Not a valid LINQ statement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673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2" name="Afrundet rektangulær billedforklaring 1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98036"/>
              <a:gd name="adj2" fmla="val -66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Selection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(Title, Year)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1037967" y="3525558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Type of return value:</a:t>
            </a:r>
          </a:p>
          <a:p>
            <a:r>
              <a:rPr lang="da-DK" sz="3200" b="1" smtClean="0"/>
              <a:t>IEnumerable&lt;string&gt;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5291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1013254" y="3488487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Type of return value:</a:t>
            </a:r>
          </a:p>
          <a:p>
            <a:r>
              <a:rPr lang="da-DK" sz="3200" b="1" smtClean="0"/>
              <a:t>IEnumerable&lt;???&gt;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30385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0124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60628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Filtering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(Year &lt; 1996)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2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4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33351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LINQ – Main features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51338"/>
          </a:xfrm>
        </p:spPr>
        <p:txBody>
          <a:bodyPr/>
          <a:lstStyle/>
          <a:p>
            <a:pPr lvl="0"/>
            <a:r>
              <a:rPr lang="da-DK" dirty="0" err="1" smtClean="0"/>
              <a:t>Use</a:t>
            </a:r>
            <a:r>
              <a:rPr lang="da-DK" smtClean="0"/>
              <a:t> declarative, SQL-like syntax for data selection</a:t>
            </a:r>
          </a:p>
          <a:p>
            <a:pPr lvl="0"/>
            <a:r>
              <a:rPr lang="da-DK" smtClean="0"/>
              <a:t>Independence from specific collection classes; a collection only needs to implement </a:t>
            </a:r>
            <a:r>
              <a:rPr lang="da-DK" b="1" smtClean="0"/>
              <a:t>IEnumerable&lt;T&gt;</a:t>
            </a:r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62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27850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Ordering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(by Title)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 smtClean="0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20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347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8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633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Studio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HQCity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NoOfEmployees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7171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30249"/>
              </p:ext>
            </p:extLst>
          </p:nvPr>
        </p:nvGraphicFramePr>
        <p:xfrm>
          <a:off x="830178" y="328638"/>
          <a:ext cx="10515600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922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361147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NoOfEmployees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69824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IEnumerable/IEnumerator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403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IEnumerator&lt;T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GetEnumerator();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MoveNext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Reset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2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97953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42954"/>
              </p:ext>
            </p:extLst>
          </p:nvPr>
        </p:nvGraphicFramePr>
        <p:xfrm>
          <a:off x="607594" y="382780"/>
          <a:ext cx="10804222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80285"/>
              </p:ext>
            </p:extLst>
          </p:nvPr>
        </p:nvGraphicFramePr>
        <p:xfrm>
          <a:off x="607594" y="382780"/>
          <a:ext cx="8524238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York"</a:t>
            </a:r>
            <a:endParaRPr lang="da-DK" sz="3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York“</a:t>
            </a:r>
          </a:p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…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63508"/>
              </p:ext>
            </p:extLst>
          </p:nvPr>
        </p:nvGraphicFramePr>
        <p:xfrm>
          <a:off x="607594" y="382780"/>
          <a:ext cx="8524238" cy="15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  <a:endParaRPr lang="da-DK" sz="2000" b="1" i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9578"/>
              </p:ext>
            </p:extLst>
          </p:nvPr>
        </p:nvGraphicFramePr>
        <p:xfrm>
          <a:off x="1259840" y="599616"/>
          <a:ext cx="10146453" cy="523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4465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824198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),…}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logical condition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queryResult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()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="1" baseline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 smtClean="0"/>
              <a:t>Also possible to write LINQ queries using traditional, Object-Oriented method calls.</a:t>
            </a:r>
          </a:p>
          <a:p>
            <a:pPr lvl="0"/>
            <a:r>
              <a:rPr lang="da-DK" smtClean="0"/>
              <a:t>.NET class library </a:t>
            </a:r>
            <a:r>
              <a:rPr lang="da-DK" b="1" smtClean="0"/>
              <a:t>System.Linq</a:t>
            </a:r>
            <a:r>
              <a:rPr lang="da-DK" smtClean="0"/>
              <a:t> contains methods corresponding to LINQ keywords (</a:t>
            </a:r>
            <a:r>
              <a:rPr lang="da-DK" b="1" smtClean="0"/>
              <a:t>select</a:t>
            </a:r>
            <a:r>
              <a:rPr lang="da-DK" smtClean="0"/>
              <a:t>, </a:t>
            </a:r>
            <a:r>
              <a:rPr lang="da-DK" b="1" smtClean="0"/>
              <a:t>where</a:t>
            </a:r>
            <a:r>
              <a:rPr lang="da-DK" smtClean="0"/>
              <a:t>, etc.)</a:t>
            </a: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04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 smtClean="0"/>
              <a:t>Also possible to write LINQ queries using traditional, Object-Oriented method calls.</a:t>
            </a:r>
          </a:p>
          <a:p>
            <a:pPr lvl="0"/>
            <a:r>
              <a:rPr lang="da-DK" smtClean="0"/>
              <a:t>.NET class library </a:t>
            </a:r>
            <a:r>
              <a:rPr lang="da-DK" b="1" smtClean="0"/>
              <a:t>System.Linq</a:t>
            </a:r>
            <a:r>
              <a:rPr lang="da-DK" smtClean="0"/>
              <a:t> contains methods corresponding to LINQ keywords (</a:t>
            </a:r>
            <a:r>
              <a:rPr lang="da-DK" b="1" smtClean="0"/>
              <a:t>select</a:t>
            </a:r>
            <a:r>
              <a:rPr lang="da-DK" smtClean="0"/>
              <a:t>, </a:t>
            </a:r>
            <a:r>
              <a:rPr lang="da-DK" b="1" smtClean="0"/>
              <a:t>where</a:t>
            </a:r>
            <a:r>
              <a:rPr lang="da-DK" smtClean="0"/>
              <a:t>, etc.)</a:t>
            </a:r>
          </a:p>
          <a:p>
            <a:pPr lvl="0"/>
            <a:r>
              <a:rPr lang="da-DK" smtClean="0"/>
              <a:t>Interesting questions:</a:t>
            </a:r>
          </a:p>
          <a:p>
            <a:pPr lvl="1"/>
            <a:r>
              <a:rPr lang="da-DK" smtClean="0"/>
              <a:t>What </a:t>
            </a:r>
            <a:r>
              <a:rPr lang="da-DK" b="1" smtClean="0"/>
              <a:t>class/interface</a:t>
            </a:r>
            <a:r>
              <a:rPr lang="da-DK" smtClean="0"/>
              <a:t> contains the LINQ methods…?</a:t>
            </a:r>
          </a:p>
          <a:p>
            <a:pPr lvl="1"/>
            <a:r>
              <a:rPr lang="da-DK" smtClean="0"/>
              <a:t>What are the </a:t>
            </a:r>
            <a:r>
              <a:rPr lang="da-DK" b="1" smtClean="0"/>
              <a:t>parameters</a:t>
            </a:r>
            <a:r>
              <a:rPr lang="da-DK" smtClean="0"/>
              <a:t> to these methods…?</a:t>
            </a:r>
          </a:p>
          <a:p>
            <a:pPr lvl="1"/>
            <a:r>
              <a:rPr lang="da-DK" smtClean="0"/>
              <a:t>What is the </a:t>
            </a:r>
            <a:r>
              <a:rPr lang="da-DK" b="1" smtClean="0"/>
              <a:t>return type </a:t>
            </a:r>
            <a:r>
              <a:rPr lang="da-DK" smtClean="0"/>
              <a:t>of these methods?</a:t>
            </a:r>
            <a:endParaRPr lang="da-DK" smtClean="0"/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0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IEnumerable/IEnumerator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398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collection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 something with the item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3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	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89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	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Also valid</a:t>
            </a:r>
            <a:endParaRPr lang="en-US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 =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numbers.Where(i =&gt; i &lt; 15);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21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577648" cy="4351338"/>
          </a:xfrm>
        </p:spPr>
        <p:txBody>
          <a:bodyPr/>
          <a:lstStyle/>
          <a:p>
            <a:pPr lvl="0"/>
            <a:r>
              <a:rPr lang="da-DK" smtClean="0"/>
              <a:t>We just called the method </a:t>
            </a:r>
            <a:r>
              <a:rPr lang="da-DK" b="1" smtClean="0"/>
              <a:t>Where</a:t>
            </a:r>
            <a:r>
              <a:rPr lang="da-DK" smtClean="0"/>
              <a:t> on a </a:t>
            </a:r>
            <a:r>
              <a:rPr lang="da-DK" b="1" smtClean="0"/>
              <a:t>List&lt;int&gt;</a:t>
            </a:r>
            <a:r>
              <a:rPr lang="da-DK" smtClean="0"/>
              <a:t>…but the </a:t>
            </a:r>
            <a:r>
              <a:rPr lang="da-DK" b="1" smtClean="0"/>
              <a:t>List</a:t>
            </a:r>
            <a:r>
              <a:rPr lang="da-DK" smtClean="0"/>
              <a:t> class does not contain a </a:t>
            </a:r>
            <a:r>
              <a:rPr lang="da-DK" b="1" smtClean="0"/>
              <a:t>Where</a:t>
            </a:r>
            <a:r>
              <a:rPr lang="da-DK" smtClean="0"/>
              <a:t> method!</a:t>
            </a:r>
          </a:p>
          <a:p>
            <a:pPr lvl="0"/>
            <a:r>
              <a:rPr lang="da-DK" smtClean="0"/>
              <a:t>We can actually call LINQ methods on variables of type </a:t>
            </a:r>
            <a:r>
              <a:rPr lang="da-DK" b="1" smtClean="0"/>
              <a:t>IEnumerable&lt;T&gt;</a:t>
            </a:r>
            <a:r>
              <a:rPr lang="da-DK" smtClean="0"/>
              <a:t>… but that interface only contains a single method!?</a:t>
            </a:r>
          </a:p>
          <a:p>
            <a:pPr lvl="0"/>
            <a:r>
              <a:rPr lang="da-DK" smtClean="0"/>
              <a:t>LINQ methods are implemented as so-called </a:t>
            </a:r>
            <a:r>
              <a:rPr lang="da-DK" b="1" smtClean="0"/>
              <a:t>extension methods</a:t>
            </a:r>
            <a:r>
              <a:rPr lang="da-DK" smtClean="0"/>
              <a:t>.</a:t>
            </a:r>
            <a:endParaRPr lang="da-DK" smtClean="0"/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9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Extension 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82231" cy="4351338"/>
          </a:xfrm>
        </p:spPr>
        <p:txBody>
          <a:bodyPr/>
          <a:lstStyle/>
          <a:p>
            <a:pPr lvl="0"/>
            <a:r>
              <a:rPr lang="da-DK" smtClean="0"/>
              <a:t>Makes it possible to dynamically add methods to an existing class/interface.</a:t>
            </a:r>
          </a:p>
          <a:p>
            <a:pPr lvl="0"/>
            <a:r>
              <a:rPr lang="da-DK" dirty="0" smtClean="0"/>
              <a:t>Extension </a:t>
            </a:r>
            <a:r>
              <a:rPr lang="da-DK" dirty="0" err="1" smtClean="0"/>
              <a:t>methods</a:t>
            </a:r>
            <a:r>
              <a:rPr lang="da-DK" dirty="0" smtClean="0"/>
              <a:t> have </a:t>
            </a:r>
            <a:r>
              <a:rPr lang="da-DK" dirty="0" err="1" smtClean="0"/>
              <a:t>certain</a:t>
            </a:r>
            <a:r>
              <a:rPr lang="da-DK" dirty="0" smtClean="0"/>
              <a:t> </a:t>
            </a:r>
            <a:r>
              <a:rPr lang="da-DK" dirty="0" err="1" smtClean="0"/>
              <a:t>characteristics</a:t>
            </a:r>
            <a:r>
              <a:rPr lang="da-DK" smtClean="0"/>
              <a:t>:</a:t>
            </a:r>
          </a:p>
          <a:p>
            <a:pPr lvl="1"/>
            <a:r>
              <a:rPr lang="da-DK" smtClean="0"/>
              <a:t>They are </a:t>
            </a:r>
            <a:r>
              <a:rPr lang="da-DK" b="1" smtClean="0"/>
              <a:t>static</a:t>
            </a:r>
            <a:r>
              <a:rPr lang="da-DK" smtClean="0"/>
              <a:t>, and can be defined in any class you like.</a:t>
            </a:r>
          </a:p>
          <a:p>
            <a:pPr lvl="1"/>
            <a:r>
              <a:rPr lang="en-US"/>
              <a:t>The </a:t>
            </a:r>
            <a:r>
              <a:rPr lang="en-US" u="sng"/>
              <a:t>first</a:t>
            </a:r>
            <a:r>
              <a:rPr lang="en-US"/>
              <a:t> parameter to the method has the type of </a:t>
            </a:r>
            <a:r>
              <a:rPr lang="en-US"/>
              <a:t>the </a:t>
            </a:r>
            <a:r>
              <a:rPr lang="en-US" smtClean="0"/>
              <a:t>class/interface </a:t>
            </a:r>
            <a:r>
              <a:rPr lang="en-US"/>
              <a:t>the method should be used on.</a:t>
            </a:r>
            <a:endParaRPr lang="da-DK"/>
          </a:p>
          <a:p>
            <a:pPr lvl="1"/>
            <a:r>
              <a:rPr lang="en-US"/>
              <a:t>This first parameter is preceeded by the keyword </a:t>
            </a:r>
            <a:r>
              <a:rPr lang="en-US" b="1"/>
              <a:t>this</a:t>
            </a:r>
            <a:r>
              <a:rPr lang="en-US" smtClean="0"/>
              <a:t>.</a:t>
            </a:r>
            <a:endParaRPr lang="da-DK" smtClean="0"/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3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MovieExtensions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DurationInHours(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aMovie)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aMovie.DurationInMins / 60.0;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83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MovieExtensions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DurationInHours(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aMovie)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aMovie.DurationInMins / 60.0;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</a:t>
            </a:r>
            <a:r>
              <a:rPr lang="en-US" sz="24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 now valid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 = 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(…);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hours = m.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DurationInHours();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7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This is a valid LINQ query: </a:t>
            </a:r>
            <a:r>
              <a:rPr lang="en-US" b="1"/>
              <a:t>numbers.Where(i =&gt; i &lt; 15</a:t>
            </a:r>
            <a:r>
              <a:rPr lang="en-US" b="1"/>
              <a:t>);</a:t>
            </a:r>
            <a:endParaRPr lang="da-DK" b="1"/>
          </a:p>
          <a:p>
            <a:pPr lvl="0"/>
            <a:r>
              <a:rPr lang="da-DK" smtClean="0"/>
              <a:t>What is the parameter to </a:t>
            </a:r>
            <a:r>
              <a:rPr lang="da-DK" b="1" smtClean="0"/>
              <a:t>Where</a:t>
            </a:r>
            <a:r>
              <a:rPr lang="da-DK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37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This is a valid LINQ query: </a:t>
            </a:r>
            <a:r>
              <a:rPr lang="en-US" b="1"/>
              <a:t>numbers.Where(i =&gt; i &lt; 15</a:t>
            </a:r>
            <a:r>
              <a:rPr lang="en-US" b="1"/>
              <a:t>);</a:t>
            </a:r>
            <a:endParaRPr lang="da-DK" b="1"/>
          </a:p>
          <a:p>
            <a:pPr lvl="0"/>
            <a:r>
              <a:rPr lang="da-DK" smtClean="0"/>
              <a:t>What is the parameter to </a:t>
            </a:r>
            <a:r>
              <a:rPr lang="da-DK" b="1" smtClean="0"/>
              <a:t>Where</a:t>
            </a:r>
            <a:r>
              <a:rPr lang="da-DK" smtClean="0"/>
              <a:t>?</a:t>
            </a:r>
          </a:p>
          <a:p>
            <a:pPr lvl="0"/>
            <a:r>
              <a:rPr lang="da-DK" smtClean="0"/>
              <a:t>The purpose of the </a:t>
            </a:r>
            <a:r>
              <a:rPr lang="da-DK" b="1" smtClean="0"/>
              <a:t>Where</a:t>
            </a:r>
            <a:r>
              <a:rPr lang="da-DK" smtClean="0"/>
              <a:t> method is to filter out those items in the list which meet a specific condition (here: must be smaller than 15)</a:t>
            </a:r>
          </a:p>
          <a:p>
            <a:pPr lvl="0"/>
            <a:r>
              <a:rPr lang="da-DK" smtClean="0"/>
              <a:t>The </a:t>
            </a:r>
            <a:r>
              <a:rPr lang="da-DK" b="1" smtClean="0"/>
              <a:t>Where</a:t>
            </a:r>
            <a:r>
              <a:rPr lang="da-DK" smtClean="0"/>
              <a:t> method applies the condition to each item in the list</a:t>
            </a:r>
          </a:p>
          <a:p>
            <a:pPr lvl="1"/>
            <a:r>
              <a:rPr lang="da-DK" smtClean="0"/>
              <a:t>Input to condition evaluation: an </a:t>
            </a:r>
            <a:r>
              <a:rPr lang="da-DK" b="1" smtClean="0"/>
              <a:t>int</a:t>
            </a:r>
            <a:r>
              <a:rPr lang="da-DK" smtClean="0"/>
              <a:t> (in this example)</a:t>
            </a:r>
          </a:p>
          <a:p>
            <a:pPr lvl="1"/>
            <a:r>
              <a:rPr lang="da-DK" smtClean="0"/>
              <a:t>Output from </a:t>
            </a:r>
            <a:r>
              <a:rPr lang="da-DK"/>
              <a:t>condition </a:t>
            </a:r>
            <a:r>
              <a:rPr lang="da-DK" smtClean="0"/>
              <a:t>evaluation: a </a:t>
            </a:r>
            <a:r>
              <a:rPr lang="da-DK" b="1" smtClean="0"/>
              <a:t>bool</a:t>
            </a:r>
          </a:p>
          <a:p>
            <a:pPr lvl="1"/>
            <a:r>
              <a:rPr lang="da-DK" smtClean="0"/>
              <a:t>Who supplies the condition? The </a:t>
            </a:r>
            <a:r>
              <a:rPr lang="da-DK" u="sng" smtClean="0"/>
              <a:t>caller</a:t>
            </a:r>
            <a:r>
              <a:rPr lang="da-DK" smtClean="0"/>
              <a:t> of </a:t>
            </a:r>
            <a:r>
              <a:rPr lang="da-DK" b="1" smtClean="0"/>
              <a:t>Where</a:t>
            </a:r>
            <a:r>
              <a:rPr lang="da-DK" smtClean="0"/>
              <a:t>!</a:t>
            </a:r>
            <a:endParaRPr lang="da-DK" smtClean="0"/>
          </a:p>
          <a:p>
            <a:pPr lvl="0"/>
            <a:r>
              <a:rPr lang="da-DK" smtClean="0"/>
              <a:t>Parameter to </a:t>
            </a:r>
            <a:r>
              <a:rPr lang="da-DK" b="1" smtClean="0"/>
              <a:t>Where</a:t>
            </a:r>
            <a:r>
              <a:rPr lang="da-DK" smtClean="0"/>
              <a:t> is a </a:t>
            </a:r>
            <a:r>
              <a:rPr lang="da-DK" u="sng" smtClean="0"/>
              <a:t>function</a:t>
            </a:r>
            <a:r>
              <a:rPr lang="da-DK" smtClean="0"/>
              <a:t>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13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In general: if </a:t>
            </a:r>
            <a:r>
              <a:rPr lang="da-DK" b="1" smtClean="0"/>
              <a:t>Where</a:t>
            </a:r>
            <a:r>
              <a:rPr lang="da-DK" smtClean="0"/>
              <a:t> is called on a variable of type </a:t>
            </a:r>
            <a:r>
              <a:rPr lang="da-DK" b="1" smtClean="0"/>
              <a:t>IEnumerable&lt;T&gt;</a:t>
            </a:r>
            <a:r>
              <a:rPr lang="da-DK" smtClean="0"/>
              <a:t>, the parameter must be of type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In the example, a function of type </a:t>
            </a:r>
            <a:r>
              <a:rPr lang="da-DK" b="1" smtClean="0"/>
              <a:t>Func&lt;int, bool&gt;</a:t>
            </a:r>
          </a:p>
          <a:p>
            <a:r>
              <a:rPr lang="da-DK" smtClean="0"/>
              <a:t>This can be a named function, but also an anonymous function:</a:t>
            </a:r>
          </a:p>
          <a:p>
            <a:r>
              <a:rPr lang="en-US" b="1"/>
              <a:t>numbers.Where(</a:t>
            </a:r>
            <a:r>
              <a:rPr lang="en-US" b="1">
                <a:solidFill>
                  <a:srgbClr val="FF0000"/>
                </a:solidFill>
              </a:rPr>
              <a:t>i =&gt; i &lt; </a:t>
            </a:r>
            <a:r>
              <a:rPr lang="en-US" b="1">
                <a:solidFill>
                  <a:srgbClr val="FF0000"/>
                </a:solidFill>
              </a:rPr>
              <a:t>15</a:t>
            </a:r>
            <a:r>
              <a:rPr lang="en-US" b="1" smtClean="0"/>
              <a:t>);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7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00967" cy="4351338"/>
          </a:xfrm>
        </p:spPr>
        <p:txBody>
          <a:bodyPr/>
          <a:lstStyle/>
          <a:p>
            <a:r>
              <a:rPr lang="da-DK"/>
              <a:t>Calling </a:t>
            </a:r>
            <a:r>
              <a:rPr lang="da-DK" b="1"/>
              <a:t>Where</a:t>
            </a:r>
            <a:r>
              <a:rPr lang="da-DK"/>
              <a:t> on a variable of </a:t>
            </a:r>
            <a:r>
              <a:rPr lang="da-DK"/>
              <a:t>type </a:t>
            </a:r>
            <a:r>
              <a:rPr lang="da-DK" b="1" smtClean="0"/>
              <a:t>IEnumerable&lt;T&gt;</a:t>
            </a:r>
            <a:r>
              <a:rPr lang="da-DK"/>
              <a:t> </a:t>
            </a:r>
            <a:r>
              <a:rPr lang="da-DK" smtClean="0"/>
              <a:t>returns a reference of type </a:t>
            </a:r>
            <a:r>
              <a:rPr lang="da-DK" b="1"/>
              <a:t>IEnumerable&lt;T&gt;</a:t>
            </a:r>
            <a:r>
              <a:rPr lang="da-DK" smtClean="0"/>
              <a:t>, i.e. of the same type!</a:t>
            </a:r>
          </a:p>
          <a:p>
            <a:r>
              <a:rPr lang="da-DK" smtClean="0"/>
              <a:t>On this reference, we can (again) call LINQ methods!</a:t>
            </a:r>
          </a:p>
          <a:p>
            <a:r>
              <a:rPr lang="da-DK" smtClean="0"/>
              <a:t>This enables ”chaining” of method calls, which is exactly what characterises the Fluent syntax.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94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DurationInMins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StudioName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7160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.Select(m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&gt;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1995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qr2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Select(m 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2010);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&gt; 1995);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488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</a:t>
            </a:r>
            <a:r>
              <a:rPr lang="da-DK" b="1" smtClean="0"/>
              <a:t>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Also note the parameter to the </a:t>
            </a:r>
            <a:r>
              <a:rPr lang="da-DK" b="1" smtClean="0"/>
              <a:t>Select</a:t>
            </a:r>
            <a:r>
              <a:rPr lang="da-DK" smtClean="0"/>
              <a:t> method: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new {m.Title, </a:t>
            </a:r>
            <a:r>
              <a:rPr lang="en-US" b="1">
                <a:solidFill>
                  <a:srgbClr val="FF0000"/>
                </a:solidFill>
              </a:rPr>
              <a:t>m.Year</a:t>
            </a:r>
            <a:r>
              <a:rPr lang="en-US" b="1" smtClean="0">
                <a:solidFill>
                  <a:srgbClr val="FF0000"/>
                </a:solidFill>
              </a:rPr>
              <a:t>}</a:t>
            </a:r>
            <a:r>
              <a:rPr lang="en-US" b="1" smtClean="0"/>
              <a:t>), or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</a:t>
            </a:r>
            <a:r>
              <a:rPr lang="en-US" b="1">
                <a:solidFill>
                  <a:srgbClr val="FF0000"/>
                </a:solidFill>
              </a:rPr>
              <a:t>=&gt; </a:t>
            </a:r>
            <a:r>
              <a:rPr lang="en-US" b="1" smtClean="0">
                <a:solidFill>
                  <a:srgbClr val="FF0000"/>
                </a:solidFill>
              </a:rPr>
              <a:t>m.Title</a:t>
            </a:r>
            <a:r>
              <a:rPr lang="en-US" b="1" smtClean="0"/>
              <a:t>), or</a:t>
            </a:r>
            <a:endParaRPr lang="en-US" b="1"/>
          </a:p>
          <a:p>
            <a:r>
              <a:rPr lang="da-DK" smtClean="0"/>
              <a:t>I.e. a method of type </a:t>
            </a:r>
            <a:r>
              <a:rPr lang="da-DK" b="1" smtClean="0"/>
              <a:t>Func&lt;T, V&gt;</a:t>
            </a:r>
            <a:r>
              <a:rPr lang="da-DK" smtClean="0"/>
              <a:t>, where</a:t>
            </a:r>
          </a:p>
          <a:p>
            <a:pPr lvl="1"/>
            <a:r>
              <a:rPr lang="da-DK" b="1" smtClean="0"/>
              <a:t>T</a:t>
            </a:r>
            <a:r>
              <a:rPr lang="da-DK" smtClean="0"/>
              <a:t> is the type of the item in the collection (here </a:t>
            </a:r>
            <a:r>
              <a:rPr lang="da-DK" b="1" smtClean="0"/>
              <a:t>Movie</a:t>
            </a:r>
            <a:r>
              <a:rPr lang="da-DK" smtClean="0"/>
              <a:t>)</a:t>
            </a:r>
          </a:p>
          <a:p>
            <a:pPr lvl="1"/>
            <a:r>
              <a:rPr lang="da-DK" b="1" smtClean="0"/>
              <a:t>V</a:t>
            </a:r>
            <a:r>
              <a:rPr lang="da-DK" smtClean="0"/>
              <a:t> is the type of the selected/transformed data (here an anonymous type in the first cse, and just </a:t>
            </a:r>
            <a:r>
              <a:rPr lang="da-DK" b="1" smtClean="0"/>
              <a:t>string</a:t>
            </a:r>
            <a:r>
              <a:rPr lang="da-DK" smtClean="0"/>
              <a:t> in the second case)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9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qrA = </a:t>
            </a:r>
            <a:r>
              <a:rPr lang="en-US" sz="3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sz="3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&gt; 1995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select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{m.Title,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36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36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qrB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.Select(m =&gt; </a:t>
            </a:r>
            <a:r>
              <a:rPr lang="en-US" sz="3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 sz="3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&gt;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1995</a:t>
            </a:r>
            <a:r>
              <a:rPr lang="en-US" sz="3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5770606" y="729050"/>
            <a:ext cx="1791729" cy="6919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3303373" y="3365159"/>
            <a:ext cx="1791729" cy="6919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4924168" y="1466980"/>
            <a:ext cx="3466070" cy="6919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5595552" y="4745639"/>
            <a:ext cx="3466070" cy="6919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156886" y="2204910"/>
            <a:ext cx="5655276" cy="69197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770606" y="3985700"/>
            <a:ext cx="5655276" cy="69197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720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3791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50678"/>
              </p:ext>
            </p:extLst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 smtClean="0">
                <a:latin typeface="Consolas" panose="020B0609020204030204" pitchFamily="49" charset="0"/>
              </a:rPr>
              <a:t>&gt;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4083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  <a:endParaRPr lang="en-US" sz="28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3759867" y="1979194"/>
            <a:ext cx="4301289" cy="1696453"/>
          </a:xfrm>
          <a:prstGeom prst="wedgeRoundRectCallout">
            <a:avLst>
              <a:gd name="adj1" fmla="val -49784"/>
              <a:gd name="adj2" fmla="val -16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Identification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movies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908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1653</Words>
  <Application>Microsoft Office PowerPoint</Application>
  <PresentationFormat>Widescreen</PresentationFormat>
  <Paragraphs>736</Paragraphs>
  <Slides>52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Times New Roman</vt:lpstr>
      <vt:lpstr>Office-tema</vt:lpstr>
      <vt:lpstr>LINQ  Language In-Line Query</vt:lpstr>
      <vt:lpstr>LINQ – Main features</vt:lpstr>
      <vt:lpstr>LINQ – IEnumerable/IEnumerator</vt:lpstr>
      <vt:lpstr>LINQ – IEnumerable/IEnumerator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LINQ – Fluent syntax</vt:lpstr>
      <vt:lpstr>LINQ – Fluent syntax</vt:lpstr>
      <vt:lpstr>PowerPoint-præsentation</vt:lpstr>
      <vt:lpstr>PowerPoint-præsentation</vt:lpstr>
      <vt:lpstr>LINQ – Fluent syntax</vt:lpstr>
      <vt:lpstr>Extension methods</vt:lpstr>
      <vt:lpstr>PowerPoint-præsentation</vt:lpstr>
      <vt:lpstr>PowerPoint-præsentation</vt:lpstr>
      <vt:lpstr>LINQ – Fluent syntax</vt:lpstr>
      <vt:lpstr>LINQ – Fluent syntax</vt:lpstr>
      <vt:lpstr>LINQ – Fluent syntax</vt:lpstr>
      <vt:lpstr>LINQ – Fluent syntax</vt:lpstr>
      <vt:lpstr>PowerPoint-præsentation</vt:lpstr>
      <vt:lpstr>LINQ – Fluent syntax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57</cp:revision>
  <dcterms:created xsi:type="dcterms:W3CDTF">2017-09-05T14:00:27Z</dcterms:created>
  <dcterms:modified xsi:type="dcterms:W3CDTF">2018-10-24T12:29:14Z</dcterms:modified>
</cp:coreProperties>
</file>