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4" r:id="rId3"/>
    <p:sldId id="331" r:id="rId4"/>
    <p:sldId id="332" r:id="rId5"/>
    <p:sldId id="335" r:id="rId6"/>
    <p:sldId id="336" r:id="rId7"/>
    <p:sldId id="328" r:id="rId8"/>
    <p:sldId id="337" r:id="rId9"/>
    <p:sldId id="342" r:id="rId10"/>
    <p:sldId id="343" r:id="rId11"/>
    <p:sldId id="344" r:id="rId12"/>
    <p:sldId id="345" r:id="rId13"/>
    <p:sldId id="349" r:id="rId14"/>
    <p:sldId id="346" r:id="rId15"/>
    <p:sldId id="347" r:id="rId16"/>
    <p:sldId id="348" r:id="rId17"/>
    <p:sldId id="350" r:id="rId18"/>
    <p:sldId id="351" r:id="rId19"/>
    <p:sldId id="339" r:id="rId20"/>
    <p:sldId id="365" r:id="rId21"/>
    <p:sldId id="341" r:id="rId22"/>
    <p:sldId id="340" r:id="rId23"/>
    <p:sldId id="352" r:id="rId24"/>
    <p:sldId id="353" r:id="rId25"/>
    <p:sldId id="354" r:id="rId26"/>
    <p:sldId id="355" r:id="rId27"/>
    <p:sldId id="356" r:id="rId28"/>
    <p:sldId id="359" r:id="rId29"/>
    <p:sldId id="358" r:id="rId30"/>
    <p:sldId id="357" r:id="rId31"/>
    <p:sldId id="360" r:id="rId32"/>
    <p:sldId id="361" r:id="rId33"/>
    <p:sldId id="362" r:id="rId34"/>
    <p:sldId id="364" r:id="rId35"/>
    <p:sldId id="363" r:id="rId3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Tasks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</p:spTree>
    <p:extLst>
      <p:ext uri="{BB962C8B-B14F-4D97-AF65-F5344CB8AC3E}">
        <p14:creationId xmlns:p14="http://schemas.microsoft.com/office/powerpoint/2010/main" val="29852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71314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Core</a:t>
            </a:r>
            <a:endParaRPr lang="da-DK" sz="5400"/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Thread</a:t>
            </a:r>
            <a:endParaRPr lang="da-DK" sz="2400"/>
          </a:p>
        </p:txBody>
      </p:sp>
      <p:sp>
        <p:nvSpPr>
          <p:cNvPr id="3" name="Afrundet rektangel 2"/>
          <p:cNvSpPr/>
          <p:nvPr/>
        </p:nvSpPr>
        <p:spPr>
          <a:xfrm>
            <a:off x="1964268" y="948489"/>
            <a:ext cx="1891854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Afrundet rektangel 18"/>
          <p:cNvSpPr/>
          <p:nvPr/>
        </p:nvSpPr>
        <p:spPr>
          <a:xfrm>
            <a:off x="7321972" y="1307252"/>
            <a:ext cx="1568361" cy="1919305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20" name="Afrundet rektangel 19"/>
          <p:cNvSpPr/>
          <p:nvPr/>
        </p:nvSpPr>
        <p:spPr>
          <a:xfrm>
            <a:off x="7321972" y="3729834"/>
            <a:ext cx="3175580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2230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37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6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12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30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76435" y="27033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CPU</a:t>
            </a:r>
            <a:endParaRPr lang="da-DK" sz="3600"/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Core</a:t>
            </a:r>
            <a:endParaRPr lang="da-DK" sz="3200"/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smtClean="0"/>
              <a:t>Thread</a:t>
            </a:r>
            <a:endParaRPr lang="da-DK" sz="2000"/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Hardware</a:t>
            </a:r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Operating system</a:t>
            </a:r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.NET runtime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9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89982" y="274937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tx1"/>
                </a:solidFill>
              </a:rPr>
              <a:t>Application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35" name="Afrundet rektangel 34"/>
          <p:cNvSpPr/>
          <p:nvPr/>
        </p:nvSpPr>
        <p:spPr>
          <a:xfrm>
            <a:off x="1304332" y="355439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7" name="Afrundet rektangel 36"/>
          <p:cNvSpPr/>
          <p:nvPr/>
        </p:nvSpPr>
        <p:spPr>
          <a:xfrm>
            <a:off x="4713668" y="355316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8" name="Afrundet rektangel 37"/>
          <p:cNvSpPr/>
          <p:nvPr/>
        </p:nvSpPr>
        <p:spPr>
          <a:xfrm>
            <a:off x="7219802" y="352361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Task</a:t>
            </a:r>
            <a:endParaRPr lang="da-DK" sz="3200"/>
          </a:p>
        </p:txBody>
      </p:sp>
      <p:sp>
        <p:nvSpPr>
          <p:cNvPr id="3" name="Smilende ansigt 2"/>
          <p:cNvSpPr/>
          <p:nvPr/>
        </p:nvSpPr>
        <p:spPr>
          <a:xfrm>
            <a:off x="4818941" y="460586"/>
            <a:ext cx="1950720" cy="2025226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9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4" name="Højrepil 3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5697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Task.WaitAll(taskA,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1824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 taskB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taskB.Start();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 smtClean="0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smtClean="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416217" y="4259178"/>
            <a:ext cx="2003258" cy="1004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</a:t>
            </a:r>
            <a:r>
              <a:rPr lang="da-DK" sz="2400" smtClean="0"/>
              <a:t>esult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</a:t>
            </a:r>
            <a:endParaRPr lang="da-DK" sz="2400"/>
          </a:p>
        </p:txBody>
      </p:sp>
      <p:sp>
        <p:nvSpPr>
          <p:cNvPr id="11" name="Højrepil 10"/>
          <p:cNvSpPr/>
          <p:nvPr/>
        </p:nvSpPr>
        <p:spPr>
          <a:xfrm rot="5400000">
            <a:off x="6498805" y="3875424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  <p:sp>
        <p:nvSpPr>
          <p:cNvPr id="12" name="Højrepil 11"/>
          <p:cNvSpPr/>
          <p:nvPr/>
        </p:nvSpPr>
        <p:spPr>
          <a:xfrm rot="5400000">
            <a:off x="5406189" y="3875423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0697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Division into independent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Dictated by the structure of the calculation</a:t>
            </a:r>
          </a:p>
          <a:p>
            <a:r>
              <a:rPr lang="da-DK" smtClean="0"/>
              <a:t>Ranging from very simple to impossible…</a:t>
            </a:r>
          </a:p>
          <a:p>
            <a:r>
              <a:rPr lang="da-DK" smtClean="0"/>
              <a:t>Each partial calculation is ”wrapped” into a </a:t>
            </a:r>
            <a:r>
              <a:rPr lang="da-DK" b="1" smtClean="0"/>
              <a:t>Task</a:t>
            </a:r>
            <a:r>
              <a:rPr lang="da-DK" smtClean="0"/>
              <a:t> object</a:t>
            </a:r>
          </a:p>
          <a:p>
            <a:r>
              <a:rPr lang="da-DK" smtClean="0"/>
              <a:t>Started with </a:t>
            </a:r>
            <a:r>
              <a:rPr lang="da-DK" b="1" smtClean="0"/>
              <a:t>taskA.Start() </a:t>
            </a:r>
            <a:r>
              <a:rPr lang="da-DK" smtClean="0"/>
              <a:t>or </a:t>
            </a:r>
            <a:r>
              <a:rPr lang="da-DK" b="1" smtClean="0"/>
              <a:t>Task.Run(…)</a:t>
            </a:r>
          </a:p>
        </p:txBody>
      </p:sp>
    </p:spTree>
    <p:extLst>
      <p:ext uri="{BB962C8B-B14F-4D97-AF65-F5344CB8AC3E}">
        <p14:creationId xmlns:p14="http://schemas.microsoft.com/office/powerpoint/2010/main" val="17023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Division into independent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result = 0;</a:t>
            </a: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result = calc(parameter);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becomes:</a:t>
            </a:r>
          </a:p>
          <a:p>
            <a:pPr marL="0" indent="0"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>
                <a:latin typeface="Consolas" panose="020B0609020204030204" pitchFamily="49" charset="0"/>
              </a:rPr>
              <a:t> taskA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 smtClean="0">
                <a:latin typeface="Consolas" panose="020B0609020204030204" pitchFamily="49" charset="0"/>
              </a:rPr>
              <a:t>(() </a:t>
            </a:r>
            <a:r>
              <a:rPr lang="da-DK" sz="2000" b="1">
                <a:latin typeface="Consolas" panose="020B0609020204030204" pitchFamily="49" charset="0"/>
              </a:rPr>
              <a:t>=&gt; </a:t>
            </a:r>
            <a:r>
              <a:rPr lang="da-DK" sz="2000" b="1" smtClean="0">
                <a:latin typeface="Consolas" panose="020B0609020204030204" pitchFamily="49" charset="0"/>
              </a:rPr>
              <a:t>{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result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= calc(parameter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  <a:r>
              <a:rPr lang="da-DK" sz="2000" b="1" smtClean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taskA.Start();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Synchronisation of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38837" cy="4351338"/>
          </a:xfrm>
        </p:spPr>
        <p:txBody>
          <a:bodyPr/>
          <a:lstStyle/>
          <a:p>
            <a:r>
              <a:rPr lang="da-DK" smtClean="0"/>
              <a:t>At some point, it might not make sense to continue until certain conditions for the tasks are true</a:t>
            </a:r>
          </a:p>
          <a:p>
            <a:pPr lvl="1"/>
            <a:r>
              <a:rPr lang="da-DK" b="1" smtClean="0"/>
              <a:t>taskA.Wait()</a:t>
            </a:r>
            <a:r>
              <a:rPr lang="da-DK" smtClean="0"/>
              <a:t>: Wait until </a:t>
            </a:r>
            <a:r>
              <a:rPr lang="da-DK" b="1" smtClean="0"/>
              <a:t>taskA</a:t>
            </a:r>
            <a:r>
              <a:rPr lang="da-DK" smtClean="0"/>
              <a:t> has completed</a:t>
            </a:r>
          </a:p>
          <a:p>
            <a:pPr lvl="1"/>
            <a:r>
              <a:rPr lang="da-DK" b="1" smtClean="0"/>
              <a:t>Task.WaitAll(taskA, taskB, taskC)</a:t>
            </a:r>
            <a:r>
              <a:rPr lang="da-DK" smtClean="0"/>
              <a:t>: Wait until </a:t>
            </a:r>
            <a:r>
              <a:rPr lang="da-DK" u="sng" smtClean="0"/>
              <a:t>all</a:t>
            </a:r>
            <a:r>
              <a:rPr lang="da-DK" smtClean="0"/>
              <a:t> the specified tasks are completed</a:t>
            </a:r>
          </a:p>
          <a:p>
            <a:pPr lvl="1"/>
            <a:r>
              <a:rPr lang="da-DK" b="1" smtClean="0"/>
              <a:t>Task.WaitAny(taskA</a:t>
            </a:r>
            <a:r>
              <a:rPr lang="da-DK" b="1"/>
              <a:t>, taskB, taskC)</a:t>
            </a:r>
            <a:r>
              <a:rPr lang="da-DK"/>
              <a:t>: Wait until </a:t>
            </a:r>
            <a:r>
              <a:rPr lang="da-DK" u="sng" smtClean="0"/>
              <a:t>at least one of</a:t>
            </a:r>
            <a:r>
              <a:rPr lang="da-DK" smtClean="0"/>
              <a:t> the </a:t>
            </a:r>
            <a:r>
              <a:rPr lang="da-DK"/>
              <a:t>specified tasks are completed</a:t>
            </a:r>
          </a:p>
        </p:txBody>
      </p:sp>
    </p:spTree>
    <p:extLst>
      <p:ext uri="{BB962C8B-B14F-4D97-AF65-F5344CB8AC3E}">
        <p14:creationId xmlns:p14="http://schemas.microsoft.com/office/powerpoint/2010/main" val="28831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27130" y="690880"/>
            <a:ext cx="9637297" cy="2262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WaitAll</a:t>
            </a:r>
            <a:endParaRPr lang="da-DK" sz="4800"/>
          </a:p>
        </p:txBody>
      </p:sp>
      <p:sp>
        <p:nvSpPr>
          <p:cNvPr id="3" name="Afrundet rektangel 2"/>
          <p:cNvSpPr/>
          <p:nvPr/>
        </p:nvSpPr>
        <p:spPr>
          <a:xfrm>
            <a:off x="1880536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4972563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996699" y="17396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055320" y="194958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7132229" y="1984538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&amp;&amp;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227130" y="3688080"/>
            <a:ext cx="9637297" cy="2262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WaitAny</a:t>
            </a:r>
            <a:endParaRPr lang="da-DK" sz="4800"/>
          </a:p>
        </p:txBody>
      </p:sp>
      <p:sp>
        <p:nvSpPr>
          <p:cNvPr id="9" name="Afrundet rektangel 8"/>
          <p:cNvSpPr/>
          <p:nvPr/>
        </p:nvSpPr>
        <p:spPr>
          <a:xfrm>
            <a:off x="1880536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taskA.Wait()</a:t>
            </a:r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4972563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taskB.Wait</a:t>
            </a:r>
            <a:r>
              <a:rPr lang="da-DK" sz="2400"/>
              <a:t>()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996699" y="47368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taskC.Wait</a:t>
            </a:r>
            <a:r>
              <a:rPr lang="da-DK" sz="2400"/>
              <a:t>()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055320" y="4946782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7132229" y="4981738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 smtClean="0">
                <a:solidFill>
                  <a:schemeClr val="bg1"/>
                </a:solidFill>
              </a:rPr>
              <a:t>||</a:t>
            </a:r>
            <a:endParaRPr lang="da-DK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Cancellation of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87063" cy="4351338"/>
          </a:xfrm>
        </p:spPr>
        <p:txBody>
          <a:bodyPr/>
          <a:lstStyle/>
          <a:p>
            <a:r>
              <a:rPr lang="da-DK" smtClean="0"/>
              <a:t>Creator of task cannot ”force” cancellation of a task</a:t>
            </a:r>
            <a:endParaRPr lang="da-DK" b="1" smtClean="0"/>
          </a:p>
          <a:p>
            <a:r>
              <a:rPr lang="da-DK"/>
              <a:t>Creator of </a:t>
            </a:r>
            <a:r>
              <a:rPr lang="da-DK" smtClean="0"/>
              <a:t>task can </a:t>
            </a:r>
            <a:r>
              <a:rPr lang="da-DK" u="sng" smtClean="0"/>
              <a:t>request</a:t>
            </a:r>
            <a:r>
              <a:rPr lang="da-DK" smtClean="0"/>
              <a:t> </a:t>
            </a:r>
            <a:r>
              <a:rPr lang="da-DK"/>
              <a:t>cancellation of a task</a:t>
            </a:r>
            <a:endParaRPr lang="da-DK" smtClean="0"/>
          </a:p>
          <a:p>
            <a:r>
              <a:rPr lang="da-DK" smtClean="0"/>
              <a:t>The to-be-cancelled task can now perform any necessary final operations before shutting down</a:t>
            </a:r>
          </a:p>
          <a:p>
            <a:r>
              <a:rPr lang="da-DK" smtClean="0"/>
              <a:t>Cancellation coordinated via a </a:t>
            </a:r>
            <a:r>
              <a:rPr lang="da-DK" b="1" smtClean="0"/>
              <a:t>cancellation token</a:t>
            </a:r>
          </a:p>
        </p:txBody>
      </p:sp>
    </p:spTree>
    <p:extLst>
      <p:ext uri="{BB962C8B-B14F-4D97-AF65-F5344CB8AC3E}">
        <p14:creationId xmlns:p14="http://schemas.microsoft.com/office/powerpoint/2010/main" val="33796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</a:t>
            </a:r>
            <a:r>
              <a:rPr lang="en-US" sz="2000" b="1" smtClean="0">
                <a:latin typeface="Consolas" panose="020B0609020204030204" pitchFamily="49" charset="0"/>
              </a:rPr>
              <a:t>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Keep doing work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any operations needed 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9474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CalcA(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CancellationToken token</a:t>
            </a:r>
            <a:r>
              <a:rPr lang="en-US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!token.IsCancellationRequested &amp;&amp;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termination conditions */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// </a:t>
            </a:r>
            <a:r>
              <a:rPr lang="en-US" sz="2000" b="1">
                <a:latin typeface="Consolas" panose="020B0609020204030204" pitchFamily="49" charset="0"/>
              </a:rPr>
              <a:t>Keep doing work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if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(token.IsCancellationRequested)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// Do any operations needed before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cancelling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any operations needed before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finishing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mtClean="0"/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>
                <a:latin typeface="Consolas" panose="020B0609020204030204" pitchFamily="49" charset="0"/>
              </a:rPr>
              <a:t> tokenSource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2000" b="1">
                <a:latin typeface="Consolas" panose="020B0609020204030204" pitchFamily="49" charset="0"/>
              </a:rPr>
              <a:t> token = tokenSource.Token;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>
                <a:latin typeface="Consolas" panose="020B0609020204030204" pitchFamily="49" charset="0"/>
              </a:rPr>
              <a:t> taskCalcA =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 smtClean="0">
                <a:latin typeface="Consolas" panose="020B0609020204030204" pitchFamily="49" charset="0"/>
              </a:rPr>
              <a:t>.Run</a:t>
            </a:r>
            <a:r>
              <a:rPr lang="en-US" sz="2000" b="1">
                <a:latin typeface="Consolas" panose="020B0609020204030204" pitchFamily="49" charset="0"/>
              </a:rPr>
              <a:t>(() =&gt; CalcA(token), token</a:t>
            </a:r>
            <a:r>
              <a:rPr lang="en-US" sz="20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 work…</a:t>
            </a: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nsolas" panose="020B0609020204030204" pitchFamily="49" charset="0"/>
              </a:rPr>
              <a:t>tokenSource.Cancel();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Complications…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Task</a:t>
            </a:r>
            <a:r>
              <a:rPr lang="da-DK" smtClean="0"/>
              <a:t> object can at any time be in one of several </a:t>
            </a:r>
            <a:r>
              <a:rPr lang="da-DK" u="sng" smtClean="0"/>
              <a:t>states</a:t>
            </a:r>
            <a:r>
              <a:rPr lang="da-DK" smtClean="0"/>
              <a:t>:</a:t>
            </a:r>
          </a:p>
          <a:p>
            <a:pPr lvl="1"/>
            <a:r>
              <a:rPr lang="en-US" b="1"/>
              <a:t>Created</a:t>
            </a:r>
            <a:r>
              <a:rPr lang="en-US"/>
              <a:t>: Task </a:t>
            </a:r>
            <a:r>
              <a:rPr lang="en-US" smtClean="0"/>
              <a:t>is created, but not yet scheduled to run</a:t>
            </a:r>
            <a:endParaRPr lang="da-DK"/>
          </a:p>
          <a:p>
            <a:pPr lvl="1"/>
            <a:r>
              <a:rPr lang="en-US" b="1"/>
              <a:t>WaitingToRun</a:t>
            </a:r>
            <a:r>
              <a:rPr lang="en-US"/>
              <a:t>: Task is </a:t>
            </a:r>
            <a:r>
              <a:rPr lang="en-US" smtClean="0"/>
              <a:t>created and scheduled </a:t>
            </a:r>
            <a:r>
              <a:rPr lang="en-US"/>
              <a:t>to </a:t>
            </a:r>
            <a:r>
              <a:rPr lang="en-US" smtClean="0"/>
              <a:t>run, but is not running yet</a:t>
            </a:r>
            <a:endParaRPr lang="da-DK"/>
          </a:p>
          <a:p>
            <a:pPr lvl="1"/>
            <a:r>
              <a:rPr lang="en-US" b="1"/>
              <a:t>Running</a:t>
            </a:r>
            <a:r>
              <a:rPr lang="en-US"/>
              <a:t>: Task </a:t>
            </a:r>
            <a:r>
              <a:rPr lang="en-US" smtClean="0"/>
              <a:t>is running</a:t>
            </a:r>
            <a:endParaRPr lang="da-DK"/>
          </a:p>
          <a:p>
            <a:pPr lvl="1"/>
            <a:r>
              <a:rPr lang="en-US" b="1"/>
              <a:t>RanToCompletion</a:t>
            </a:r>
            <a:r>
              <a:rPr lang="en-US"/>
              <a:t>: Task </a:t>
            </a:r>
            <a:r>
              <a:rPr lang="en-US" smtClean="0"/>
              <a:t>completed normally</a:t>
            </a:r>
            <a:endParaRPr lang="da-DK"/>
          </a:p>
          <a:p>
            <a:pPr lvl="1"/>
            <a:r>
              <a:rPr lang="en-US" b="1"/>
              <a:t>Cancelled</a:t>
            </a:r>
            <a:r>
              <a:rPr lang="en-US"/>
              <a:t>: Task </a:t>
            </a:r>
            <a:r>
              <a:rPr lang="en-US" smtClean="0"/>
              <a:t>was cancelled</a:t>
            </a:r>
            <a:endParaRPr lang="da-DK"/>
          </a:p>
          <a:p>
            <a:pPr lvl="1"/>
            <a:r>
              <a:rPr lang="en-US" b="1"/>
              <a:t>Faulted</a:t>
            </a:r>
            <a:r>
              <a:rPr lang="en-US"/>
              <a:t>: Task </a:t>
            </a:r>
            <a:r>
              <a:rPr lang="en-US" smtClean="0"/>
              <a:t>threw an exception</a:t>
            </a:r>
            <a:endParaRPr lang="da-DK" b="1"/>
          </a:p>
          <a:p>
            <a:r>
              <a:rPr lang="da-DK" smtClean="0"/>
              <a:t>How to handle all possible combinations for several tasks…?</a:t>
            </a:r>
          </a:p>
          <a:p>
            <a:r>
              <a:rPr lang="da-DK" smtClean="0"/>
              <a:t>Several exceptions can be thrown concurrently…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Simplifications…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02742" cy="4351338"/>
          </a:xfrm>
        </p:spPr>
        <p:txBody>
          <a:bodyPr/>
          <a:lstStyle/>
          <a:p>
            <a:r>
              <a:rPr lang="da-DK" smtClean="0"/>
              <a:t>The same calculation is to be performed for a large number of values…</a:t>
            </a:r>
          </a:p>
          <a:p>
            <a:r>
              <a:rPr lang="da-DK" smtClean="0"/>
              <a:t>Calculations are independent…</a:t>
            </a:r>
          </a:p>
          <a:p>
            <a:r>
              <a:rPr lang="da-DK" smtClean="0"/>
              <a:t>…use </a:t>
            </a:r>
            <a:r>
              <a:rPr lang="da-DK" b="1" smtClean="0"/>
              <a:t>Parallel.For(…)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328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i = 0; i &lt; </a:t>
            </a:r>
            <a:r>
              <a:rPr lang="en-US" sz="2400" b="1" smtClean="0"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Calculate(i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in parallel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Parallel</a:t>
            </a:r>
            <a:r>
              <a:rPr lang="en-US" sz="2400" b="1">
                <a:latin typeface="Consolas" panose="020B0609020204030204" pitchFamily="49" charset="0"/>
              </a:rPr>
              <a:t>.For(0, 100, </a:t>
            </a:r>
            <a:r>
              <a:rPr lang="en-US" sz="2400" b="1" smtClean="0">
                <a:latin typeface="Consolas" panose="020B0609020204030204" pitchFamily="49" charset="0"/>
              </a:rPr>
              <a:t>Calculate);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Simplifications 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11716" cy="4351338"/>
          </a:xfrm>
        </p:spPr>
        <p:txBody>
          <a:bodyPr/>
          <a:lstStyle/>
          <a:p>
            <a:r>
              <a:rPr lang="da-DK" smtClean="0"/>
              <a:t>.NET Runtime creates an appropriate (?) number of  </a:t>
            </a:r>
            <a:r>
              <a:rPr lang="da-DK" b="1" smtClean="0"/>
              <a:t>Task </a:t>
            </a:r>
            <a:r>
              <a:rPr lang="da-DK" smtClean="0"/>
              <a:t>objects</a:t>
            </a:r>
          </a:p>
          <a:p>
            <a:r>
              <a:rPr lang="da-DK" smtClean="0"/>
              <a:t>No guarantees w.r.t. order of execution!</a:t>
            </a:r>
          </a:p>
          <a:p>
            <a:endParaRPr lang="da-DK"/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7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smtClean="0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6962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GUI</a:t>
            </a:r>
            <a:endParaRPr lang="da-DK" sz="7200"/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Task</a:t>
            </a:r>
            <a:endParaRPr lang="da-DK" sz="7200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en-US" sz="1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kinds of operations?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174" cy="4351338"/>
          </a:xfrm>
        </p:spPr>
        <p:txBody>
          <a:bodyPr/>
          <a:lstStyle/>
          <a:p>
            <a:r>
              <a:rPr lang="da-DK" b="1" smtClean="0"/>
              <a:t>CPU-bound</a:t>
            </a:r>
            <a:r>
              <a:rPr lang="da-DK" smtClean="0"/>
              <a:t>: Complex calculations</a:t>
            </a:r>
          </a:p>
          <a:p>
            <a:r>
              <a:rPr lang="da-DK" b="1"/>
              <a:t>I/O-bound</a:t>
            </a:r>
            <a:r>
              <a:rPr lang="da-DK" smtClean="0"/>
              <a:t>: Access data from an external source (database, web,…)</a:t>
            </a:r>
          </a:p>
          <a:p>
            <a:endParaRPr lang="da-DK" smtClean="0"/>
          </a:p>
          <a:p>
            <a:r>
              <a:rPr lang="da-DK" smtClean="0"/>
              <a:t>For both kinds</a:t>
            </a:r>
          </a:p>
          <a:p>
            <a:pPr lvl="1"/>
            <a:r>
              <a:rPr lang="da-DK" smtClean="0"/>
              <a:t>Minimise </a:t>
            </a:r>
            <a:r>
              <a:rPr lang="da-DK" i="1" smtClean="0"/>
              <a:t>wall clock</a:t>
            </a:r>
            <a:r>
              <a:rPr lang="da-DK"/>
              <a:t> </a:t>
            </a:r>
            <a:r>
              <a:rPr lang="da-DK" smtClean="0"/>
              <a:t>time</a:t>
            </a:r>
          </a:p>
          <a:p>
            <a:pPr lvl="1"/>
            <a:r>
              <a:rPr lang="da-DK" smtClean="0"/>
              <a:t>Keep application responsive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292" y="1332790"/>
            <a:ext cx="3667620" cy="38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CPU-bound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Usually some sort of calculation</a:t>
            </a:r>
          </a:p>
          <a:p>
            <a:r>
              <a:rPr lang="da-DK" smtClean="0"/>
              <a:t>Can we </a:t>
            </a:r>
            <a:r>
              <a:rPr lang="da-DK" u="sng" smtClean="0"/>
              <a:t>divide</a:t>
            </a:r>
            <a:r>
              <a:rPr lang="da-DK" smtClean="0"/>
              <a:t> the calculation into independent parts?</a:t>
            </a:r>
          </a:p>
          <a:p>
            <a:pPr lvl="1"/>
            <a:r>
              <a:rPr lang="da-DK" smtClean="0"/>
              <a:t>Each partial calculation produces a partial result</a:t>
            </a:r>
          </a:p>
          <a:p>
            <a:pPr lvl="1"/>
            <a:r>
              <a:rPr lang="da-DK" smtClean="0"/>
              <a:t>Partial results are combined into the final result</a:t>
            </a:r>
          </a:p>
          <a:p>
            <a:r>
              <a:rPr lang="da-DK" smtClean="0"/>
              <a:t>Can the partial calculations be executed </a:t>
            </a:r>
            <a:r>
              <a:rPr lang="da-DK" u="sng" smtClean="0"/>
              <a:t>concurrently</a:t>
            </a:r>
            <a:r>
              <a:rPr lang="da-DK" smtClean="0"/>
              <a:t>, on the available hardware platform?</a:t>
            </a:r>
          </a:p>
          <a:p>
            <a:pPr lvl="1"/>
            <a:r>
              <a:rPr lang="da-DK" smtClean="0"/>
              <a:t>If CPU is </a:t>
            </a:r>
            <a:r>
              <a:rPr lang="da-DK" i="1" smtClean="0"/>
              <a:t>multicore </a:t>
            </a:r>
            <a:r>
              <a:rPr lang="da-DK" smtClean="0"/>
              <a:t>(= all modern CPUs)</a:t>
            </a:r>
          </a:p>
          <a:p>
            <a:pPr lvl="1"/>
            <a:r>
              <a:rPr lang="da-DK" smtClean="0"/>
              <a:t>If CPU cores are not already allocated to other work</a:t>
            </a:r>
          </a:p>
          <a:p>
            <a:r>
              <a:rPr lang="da-DK" b="1" smtClean="0"/>
              <a:t>Example</a:t>
            </a:r>
            <a:r>
              <a:rPr lang="da-DK" smtClean="0"/>
              <a:t>: Average of a large set of </a:t>
            </a:r>
            <a:r>
              <a:rPr lang="da-DK" i="1" smtClean="0"/>
              <a:t>integers</a:t>
            </a:r>
            <a:endParaRPr lang="da-DK" i="1"/>
          </a:p>
        </p:txBody>
      </p:sp>
    </p:spTree>
    <p:extLst>
      <p:ext uri="{BB962C8B-B14F-4D97-AF65-F5344CB8AC3E}">
        <p14:creationId xmlns:p14="http://schemas.microsoft.com/office/powerpoint/2010/main" val="4087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CPU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282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869</Words>
  <Application>Microsoft Office PowerPoint</Application>
  <PresentationFormat>Widescreen</PresentationFormat>
  <Paragraphs>317</Paragraphs>
  <Slides>35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Office-tema</vt:lpstr>
      <vt:lpstr>Tasks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What kinds of operations?</vt:lpstr>
      <vt:lpstr>CPU-bound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Division into independent tasks</vt:lpstr>
      <vt:lpstr>Division into independent tasks</vt:lpstr>
      <vt:lpstr>Synchronisation of tasks</vt:lpstr>
      <vt:lpstr>PowerPoint-præsentation</vt:lpstr>
      <vt:lpstr>Cancellation of tasks</vt:lpstr>
      <vt:lpstr>PowerPoint-præsentation</vt:lpstr>
      <vt:lpstr>PowerPoint-præsentation</vt:lpstr>
      <vt:lpstr>PowerPoint-præsentation</vt:lpstr>
      <vt:lpstr>Complications…</vt:lpstr>
      <vt:lpstr>Simplifications…</vt:lpstr>
      <vt:lpstr>PowerPoint-præsentation</vt:lpstr>
      <vt:lpstr>PowerPoint-præsentation</vt:lpstr>
      <vt:lpstr>Simplifications …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72</cp:revision>
  <dcterms:created xsi:type="dcterms:W3CDTF">2017-09-05T14:00:27Z</dcterms:created>
  <dcterms:modified xsi:type="dcterms:W3CDTF">2018-03-06T20:05:51Z</dcterms:modified>
</cp:coreProperties>
</file>