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55" r:id="rId2"/>
    <p:sldId id="560" r:id="rId3"/>
    <p:sldId id="561" r:id="rId4"/>
    <p:sldId id="624" r:id="rId5"/>
    <p:sldId id="562" r:id="rId6"/>
    <p:sldId id="563" r:id="rId7"/>
    <p:sldId id="564" r:id="rId8"/>
    <p:sldId id="571" r:id="rId9"/>
    <p:sldId id="565" r:id="rId10"/>
    <p:sldId id="621" r:id="rId11"/>
    <p:sldId id="566" r:id="rId12"/>
    <p:sldId id="567" r:id="rId13"/>
    <p:sldId id="569" r:id="rId14"/>
    <p:sldId id="648" r:id="rId15"/>
    <p:sldId id="570" r:id="rId16"/>
    <p:sldId id="489" r:id="rId17"/>
    <p:sldId id="491" r:id="rId18"/>
    <p:sldId id="626" r:id="rId19"/>
    <p:sldId id="647" r:id="rId20"/>
    <p:sldId id="627" r:id="rId21"/>
    <p:sldId id="628" r:id="rId22"/>
    <p:sldId id="629" r:id="rId23"/>
    <p:sldId id="630" r:id="rId24"/>
    <p:sldId id="649" r:id="rId25"/>
    <p:sldId id="650" r:id="rId26"/>
    <p:sldId id="651" r:id="rId27"/>
    <p:sldId id="631" r:id="rId28"/>
    <p:sldId id="637" r:id="rId29"/>
    <p:sldId id="652" r:id="rId30"/>
    <p:sldId id="639" r:id="rId31"/>
    <p:sldId id="640" r:id="rId32"/>
    <p:sldId id="641" r:id="rId33"/>
    <p:sldId id="653" r:id="rId34"/>
    <p:sldId id="646" r:id="rId35"/>
    <p:sldId id="645" r:id="rId36"/>
    <p:sldId id="711" r:id="rId37"/>
    <p:sldId id="707" r:id="rId38"/>
    <p:sldId id="654" r:id="rId39"/>
    <p:sldId id="655" r:id="rId40"/>
    <p:sldId id="656" r:id="rId41"/>
    <p:sldId id="708" r:id="rId42"/>
    <p:sldId id="657" r:id="rId43"/>
    <p:sldId id="658" r:id="rId44"/>
    <p:sldId id="659" r:id="rId45"/>
    <p:sldId id="660" r:id="rId46"/>
    <p:sldId id="661" r:id="rId47"/>
    <p:sldId id="662" r:id="rId48"/>
    <p:sldId id="663" r:id="rId49"/>
    <p:sldId id="709" r:id="rId50"/>
    <p:sldId id="664" r:id="rId51"/>
    <p:sldId id="665" r:id="rId52"/>
    <p:sldId id="666" r:id="rId53"/>
    <p:sldId id="667" r:id="rId54"/>
    <p:sldId id="668" r:id="rId55"/>
    <p:sldId id="669" r:id="rId56"/>
    <p:sldId id="670" r:id="rId57"/>
    <p:sldId id="671" r:id="rId58"/>
    <p:sldId id="672" r:id="rId59"/>
    <p:sldId id="673" r:id="rId60"/>
    <p:sldId id="674" r:id="rId61"/>
    <p:sldId id="675" r:id="rId62"/>
    <p:sldId id="676" r:id="rId63"/>
    <p:sldId id="677" r:id="rId64"/>
    <p:sldId id="678" r:id="rId65"/>
    <p:sldId id="679" r:id="rId66"/>
    <p:sldId id="680" r:id="rId67"/>
    <p:sldId id="681" r:id="rId68"/>
    <p:sldId id="682" r:id="rId69"/>
    <p:sldId id="683" r:id="rId70"/>
    <p:sldId id="684" r:id="rId71"/>
    <p:sldId id="685" r:id="rId72"/>
    <p:sldId id="686" r:id="rId73"/>
    <p:sldId id="687" r:id="rId74"/>
    <p:sldId id="710" r:id="rId75"/>
    <p:sldId id="688" r:id="rId76"/>
    <p:sldId id="689" r:id="rId77"/>
    <p:sldId id="690" r:id="rId78"/>
    <p:sldId id="691" r:id="rId79"/>
    <p:sldId id="692" r:id="rId80"/>
    <p:sldId id="693" r:id="rId81"/>
    <p:sldId id="694" r:id="rId82"/>
    <p:sldId id="695" r:id="rId83"/>
    <p:sldId id="696" r:id="rId84"/>
    <p:sldId id="697" r:id="rId85"/>
    <p:sldId id="698" r:id="rId86"/>
    <p:sldId id="701" r:id="rId87"/>
    <p:sldId id="702" r:id="rId88"/>
    <p:sldId id="703" r:id="rId89"/>
    <p:sldId id="704" r:id="rId90"/>
    <p:sldId id="705" r:id="rId91"/>
    <p:sldId id="706" r:id="rId92"/>
    <p:sldId id="724" r:id="rId93"/>
    <p:sldId id="712" r:id="rId94"/>
    <p:sldId id="714" r:id="rId95"/>
    <p:sldId id="715" r:id="rId96"/>
    <p:sldId id="716" r:id="rId97"/>
    <p:sldId id="625" r:id="rId98"/>
    <p:sldId id="720" r:id="rId99"/>
    <p:sldId id="725" r:id="rId100"/>
    <p:sldId id="726" r:id="rId101"/>
    <p:sldId id="727" r:id="rId102"/>
    <p:sldId id="728" r:id="rId103"/>
    <p:sldId id="729" r:id="rId104"/>
    <p:sldId id="730" r:id="rId105"/>
    <p:sldId id="731" r:id="rId106"/>
    <p:sldId id="732" r:id="rId107"/>
    <p:sldId id="717" r:id="rId108"/>
    <p:sldId id="494" r:id="rId109"/>
    <p:sldId id="721" r:id="rId110"/>
    <p:sldId id="733" r:id="rId111"/>
    <p:sldId id="718" r:id="rId112"/>
    <p:sldId id="499" r:id="rId113"/>
    <p:sldId id="722" r:id="rId114"/>
    <p:sldId id="736" r:id="rId115"/>
    <p:sldId id="737" r:id="rId116"/>
    <p:sldId id="738" r:id="rId117"/>
    <p:sldId id="739" r:id="rId118"/>
    <p:sldId id="740" r:id="rId119"/>
    <p:sldId id="741" r:id="rId120"/>
    <p:sldId id="742" r:id="rId121"/>
    <p:sldId id="743" r:id="rId122"/>
    <p:sldId id="744" r:id="rId123"/>
    <p:sldId id="745" r:id="rId124"/>
    <p:sldId id="746" r:id="rId125"/>
    <p:sldId id="747" r:id="rId126"/>
    <p:sldId id="748" r:id="rId127"/>
    <p:sldId id="749" r:id="rId128"/>
    <p:sldId id="750" r:id="rId129"/>
    <p:sldId id="751" r:id="rId130"/>
    <p:sldId id="752" r:id="rId131"/>
    <p:sldId id="753" r:id="rId132"/>
    <p:sldId id="754" r:id="rId133"/>
    <p:sldId id="755" r:id="rId134"/>
    <p:sldId id="756" r:id="rId135"/>
    <p:sldId id="757" r:id="rId136"/>
    <p:sldId id="758" r:id="rId137"/>
    <p:sldId id="759" r:id="rId138"/>
    <p:sldId id="760" r:id="rId139"/>
    <p:sldId id="761" r:id="rId140"/>
    <p:sldId id="762" r:id="rId141"/>
    <p:sldId id="763" r:id="rId142"/>
    <p:sldId id="764" r:id="rId143"/>
    <p:sldId id="765" r:id="rId144"/>
    <p:sldId id="766" r:id="rId145"/>
    <p:sldId id="767" r:id="rId146"/>
    <p:sldId id="768" r:id="rId147"/>
    <p:sldId id="769" r:id="rId148"/>
    <p:sldId id="770" r:id="rId149"/>
    <p:sldId id="719" r:id="rId150"/>
    <p:sldId id="500" r:id="rId151"/>
    <p:sldId id="723" r:id="rId152"/>
    <p:sldId id="734" r:id="rId153"/>
    <p:sldId id="735" r:id="rId15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5CA2ED-ED0A-41E1-BF77-02C55B43883B}" type="doc">
      <dgm:prSet loTypeId="urn:microsoft.com/office/officeart/2008/layout/AlternatingHexagons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da-DK"/>
        </a:p>
      </dgm:t>
    </dgm:pt>
    <dgm:pt modelId="{00B0607C-280F-4E12-B0E4-5204117A6BFC}">
      <dgm:prSet phldrT="[Tekst]" custT="1"/>
      <dgm:spPr/>
      <dgm:t>
        <a:bodyPr/>
        <a:lstStyle/>
        <a:p>
          <a:r>
            <a:rPr lang="da-DK" sz="2800" smtClean="0">
              <a:solidFill>
                <a:srgbClr val="FFFF00"/>
              </a:solidFill>
            </a:rPr>
            <a:t>Zero Errors</a:t>
          </a:r>
          <a:endParaRPr lang="da-DK" sz="2800">
            <a:solidFill>
              <a:srgbClr val="FFFF00"/>
            </a:solidFill>
          </a:endParaRPr>
        </a:p>
      </dgm:t>
    </dgm:pt>
    <dgm:pt modelId="{884C3324-C1DC-44EE-B971-306DF80085D8}" type="parTrans" cxnId="{742B2E38-7916-4080-9BF6-D4EB0E02CA04}">
      <dgm:prSet/>
      <dgm:spPr/>
      <dgm:t>
        <a:bodyPr/>
        <a:lstStyle/>
        <a:p>
          <a:endParaRPr lang="da-DK"/>
        </a:p>
      </dgm:t>
    </dgm:pt>
    <dgm:pt modelId="{A9E75E77-8FB3-45DE-9123-969DE5B22126}" type="sibTrans" cxnId="{742B2E38-7916-4080-9BF6-D4EB0E02CA04}">
      <dgm:prSet/>
      <dgm:spPr/>
      <dgm:t>
        <a:bodyPr/>
        <a:lstStyle/>
        <a:p>
          <a:r>
            <a:rPr lang="da-DK" smtClean="0">
              <a:solidFill>
                <a:srgbClr val="FFFF00"/>
              </a:solidFill>
            </a:rPr>
            <a:t>Easy to reuse</a:t>
          </a:r>
          <a:endParaRPr lang="da-DK">
            <a:solidFill>
              <a:srgbClr val="FFFF00"/>
            </a:solidFill>
          </a:endParaRPr>
        </a:p>
      </dgm:t>
    </dgm:pt>
    <dgm:pt modelId="{50EF342E-9392-41DE-85EB-4CC44880E75E}">
      <dgm:prSet phldrT="[Tekst]" custT="1"/>
      <dgm:spPr/>
      <dgm:t>
        <a:bodyPr/>
        <a:lstStyle/>
        <a:p>
          <a:r>
            <a:rPr lang="da-DK" sz="2800" smtClean="0">
              <a:solidFill>
                <a:srgbClr val="FFFF00"/>
              </a:solidFill>
            </a:rPr>
            <a:t>Secure</a:t>
          </a:r>
          <a:endParaRPr lang="da-DK" sz="2800">
            <a:solidFill>
              <a:srgbClr val="FFFF00"/>
            </a:solidFill>
          </a:endParaRPr>
        </a:p>
      </dgm:t>
    </dgm:pt>
    <dgm:pt modelId="{FDA88CFE-F8C2-441B-BAB4-6B551A24AA24}" type="parTrans" cxnId="{CAB61154-F87C-4820-9572-DC364A6AD636}">
      <dgm:prSet/>
      <dgm:spPr/>
      <dgm:t>
        <a:bodyPr/>
        <a:lstStyle/>
        <a:p>
          <a:endParaRPr lang="da-DK"/>
        </a:p>
      </dgm:t>
    </dgm:pt>
    <dgm:pt modelId="{C9969D46-A184-41B5-B22D-7F20831E2703}" type="sibTrans" cxnId="{CAB61154-F87C-4820-9572-DC364A6AD636}">
      <dgm:prSet/>
      <dgm:spPr/>
      <dgm:t>
        <a:bodyPr/>
        <a:lstStyle/>
        <a:p>
          <a:r>
            <a:rPr lang="da-DK" smtClean="0">
              <a:solidFill>
                <a:srgbClr val="FFFF00"/>
              </a:solidFill>
            </a:rPr>
            <a:t>Easy to use</a:t>
          </a:r>
          <a:endParaRPr lang="da-DK">
            <a:solidFill>
              <a:srgbClr val="FFFF00"/>
            </a:solidFill>
          </a:endParaRPr>
        </a:p>
      </dgm:t>
    </dgm:pt>
    <dgm:pt modelId="{FCBDDB3D-C000-4789-B45E-46487E3A699D}">
      <dgm:prSet phldrT="[Tekst]"/>
      <dgm:spPr/>
      <dgm:t>
        <a:bodyPr/>
        <a:lstStyle/>
        <a:p>
          <a:r>
            <a:rPr lang="da-DK" smtClean="0">
              <a:solidFill>
                <a:srgbClr val="FFFF00"/>
              </a:solidFill>
            </a:rPr>
            <a:t>Fast</a:t>
          </a:r>
          <a:endParaRPr lang="da-DK"/>
        </a:p>
      </dgm:t>
    </dgm:pt>
    <dgm:pt modelId="{E689C637-B49F-4F94-AD0E-629311818C07}" type="parTrans" cxnId="{784D1B75-62A8-4294-A297-0DC5089E387A}">
      <dgm:prSet/>
      <dgm:spPr/>
      <dgm:t>
        <a:bodyPr/>
        <a:lstStyle/>
        <a:p>
          <a:endParaRPr lang="da-DK"/>
        </a:p>
      </dgm:t>
    </dgm:pt>
    <dgm:pt modelId="{CCE25166-4AFA-40E5-A5E4-88EFE2AB3C27}" type="sibTrans" cxnId="{784D1B75-62A8-4294-A297-0DC5089E387A}">
      <dgm:prSet/>
      <dgm:spPr/>
      <dgm:t>
        <a:bodyPr/>
        <a:lstStyle/>
        <a:p>
          <a:r>
            <a:rPr lang="da-DK" smtClean="0">
              <a:solidFill>
                <a:srgbClr val="FFFF00"/>
              </a:solidFill>
            </a:rPr>
            <a:t>Easy to extend</a:t>
          </a:r>
          <a:endParaRPr lang="da-DK">
            <a:solidFill>
              <a:srgbClr val="FFFF00"/>
            </a:solidFill>
          </a:endParaRPr>
        </a:p>
      </dgm:t>
    </dgm:pt>
    <dgm:pt modelId="{E334FE65-E42B-48D7-AD78-E96203C02AD7}" type="pres">
      <dgm:prSet presAssocID="{AC5CA2ED-ED0A-41E1-BF77-02C55B43883B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a-DK"/>
        </a:p>
      </dgm:t>
    </dgm:pt>
    <dgm:pt modelId="{E772E9F9-8903-4BDE-B9C3-710641C52FB7}" type="pres">
      <dgm:prSet presAssocID="{00B0607C-280F-4E12-B0E4-5204117A6BFC}" presName="composite" presStyleCnt="0"/>
      <dgm:spPr/>
    </dgm:pt>
    <dgm:pt modelId="{64A34219-B995-425E-9D3A-F650CD2083CB}" type="pres">
      <dgm:prSet presAssocID="{00B0607C-280F-4E12-B0E4-5204117A6BFC}" presName="Parent1" presStyleLbl="node1" presStyleIdx="0" presStyleCnt="6" custLinFactNeighborX="1721" custLinFactNeighborY="-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2DFFE3E4-13DF-4525-9C89-060FCB7531A0}" type="pres">
      <dgm:prSet presAssocID="{00B0607C-280F-4E12-B0E4-5204117A6BFC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F960DFC9-E576-47FA-A043-5CF29CC72EC2}" type="pres">
      <dgm:prSet presAssocID="{00B0607C-280F-4E12-B0E4-5204117A6BFC}" presName="BalanceSpacing" presStyleCnt="0"/>
      <dgm:spPr/>
    </dgm:pt>
    <dgm:pt modelId="{77E87E00-D629-4235-A6E7-5C20A64EBB37}" type="pres">
      <dgm:prSet presAssocID="{00B0607C-280F-4E12-B0E4-5204117A6BFC}" presName="BalanceSpacing1" presStyleCnt="0"/>
      <dgm:spPr/>
    </dgm:pt>
    <dgm:pt modelId="{8025F85F-B3E9-4175-9F4D-318D1500A2C0}" type="pres">
      <dgm:prSet presAssocID="{A9E75E77-8FB3-45DE-9123-969DE5B22126}" presName="Accent1Text" presStyleLbl="node1" presStyleIdx="1" presStyleCnt="6" custLinFactNeighborX="1033" custLinFactNeighborY="300"/>
      <dgm:spPr/>
      <dgm:t>
        <a:bodyPr/>
        <a:lstStyle/>
        <a:p>
          <a:endParaRPr lang="da-DK"/>
        </a:p>
      </dgm:t>
    </dgm:pt>
    <dgm:pt modelId="{2A7C7CB9-EDD8-4959-A2C2-97FB07E59EDA}" type="pres">
      <dgm:prSet presAssocID="{A9E75E77-8FB3-45DE-9123-969DE5B22126}" presName="spaceBetweenRectangles" presStyleCnt="0"/>
      <dgm:spPr/>
    </dgm:pt>
    <dgm:pt modelId="{AD8366C8-A9AD-4000-BE54-35848BD0B729}" type="pres">
      <dgm:prSet presAssocID="{50EF342E-9392-41DE-85EB-4CC44880E75E}" presName="composite" presStyleCnt="0"/>
      <dgm:spPr/>
    </dgm:pt>
    <dgm:pt modelId="{34060922-BF33-4C26-913C-0E73BFD9F3E9}" type="pres">
      <dgm:prSet presAssocID="{50EF342E-9392-41DE-85EB-4CC44880E75E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B419D0F7-E030-4149-B5A0-4BADF17E6C06}" type="pres">
      <dgm:prSet presAssocID="{50EF342E-9392-41DE-85EB-4CC44880E75E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654D1934-B4DD-4BE7-8FA8-C5643F165D14}" type="pres">
      <dgm:prSet presAssocID="{50EF342E-9392-41DE-85EB-4CC44880E75E}" presName="BalanceSpacing" presStyleCnt="0"/>
      <dgm:spPr/>
    </dgm:pt>
    <dgm:pt modelId="{096F0D44-BF4B-45E0-B073-04FE2FC6CD67}" type="pres">
      <dgm:prSet presAssocID="{50EF342E-9392-41DE-85EB-4CC44880E75E}" presName="BalanceSpacing1" presStyleCnt="0"/>
      <dgm:spPr/>
    </dgm:pt>
    <dgm:pt modelId="{884A26AF-5E43-4310-8316-D06C8EE71FC1}" type="pres">
      <dgm:prSet presAssocID="{C9969D46-A184-41B5-B22D-7F20831E2703}" presName="Accent1Text" presStyleLbl="node1" presStyleIdx="3" presStyleCnt="6" custLinFactNeighborX="1721" custLinFactNeighborY="898"/>
      <dgm:spPr/>
      <dgm:t>
        <a:bodyPr/>
        <a:lstStyle/>
        <a:p>
          <a:endParaRPr lang="da-DK"/>
        </a:p>
      </dgm:t>
    </dgm:pt>
    <dgm:pt modelId="{638D7EA2-61A5-44FC-90FD-0ADA106082E8}" type="pres">
      <dgm:prSet presAssocID="{C9969D46-A184-41B5-B22D-7F20831E2703}" presName="spaceBetweenRectangles" presStyleCnt="0"/>
      <dgm:spPr/>
    </dgm:pt>
    <dgm:pt modelId="{EE34D484-BA88-474E-AF2F-5BAE6A6EF7F8}" type="pres">
      <dgm:prSet presAssocID="{FCBDDB3D-C000-4789-B45E-46487E3A699D}" presName="composite" presStyleCnt="0"/>
      <dgm:spPr/>
    </dgm:pt>
    <dgm:pt modelId="{5C8C54F5-8829-44B5-91E1-6C9588FDB61B}" type="pres">
      <dgm:prSet presAssocID="{FCBDDB3D-C000-4789-B45E-46487E3A699D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AF176208-5F01-4057-BB2A-2A7FA9689313}" type="pres">
      <dgm:prSet presAssocID="{FCBDDB3D-C000-4789-B45E-46487E3A699D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F6F2494A-034F-4973-8109-F0D232D1A0F1}" type="pres">
      <dgm:prSet presAssocID="{FCBDDB3D-C000-4789-B45E-46487E3A699D}" presName="BalanceSpacing" presStyleCnt="0"/>
      <dgm:spPr/>
    </dgm:pt>
    <dgm:pt modelId="{1AA40EF1-711F-43B3-BC82-219AFB62DFBB}" type="pres">
      <dgm:prSet presAssocID="{FCBDDB3D-C000-4789-B45E-46487E3A699D}" presName="BalanceSpacing1" presStyleCnt="0"/>
      <dgm:spPr/>
    </dgm:pt>
    <dgm:pt modelId="{57930C3D-A80F-4D84-ADEF-A2881A023904}" type="pres">
      <dgm:prSet presAssocID="{CCE25166-4AFA-40E5-A5E4-88EFE2AB3C27}" presName="Accent1Text" presStyleLbl="node1" presStyleIdx="5" presStyleCnt="6"/>
      <dgm:spPr/>
      <dgm:t>
        <a:bodyPr/>
        <a:lstStyle/>
        <a:p>
          <a:endParaRPr lang="da-DK"/>
        </a:p>
      </dgm:t>
    </dgm:pt>
  </dgm:ptLst>
  <dgm:cxnLst>
    <dgm:cxn modelId="{0C9979FA-C22E-4D4E-99DA-51E9B1BC8D35}" type="presOf" srcId="{FCBDDB3D-C000-4789-B45E-46487E3A699D}" destId="{5C8C54F5-8829-44B5-91E1-6C9588FDB61B}" srcOrd="0" destOrd="0" presId="urn:microsoft.com/office/officeart/2008/layout/AlternatingHexagons"/>
    <dgm:cxn modelId="{D34D6788-708B-4B1A-BA25-A8B6FF562A59}" type="presOf" srcId="{A9E75E77-8FB3-45DE-9123-969DE5B22126}" destId="{8025F85F-B3E9-4175-9F4D-318D1500A2C0}" srcOrd="0" destOrd="0" presId="urn:microsoft.com/office/officeart/2008/layout/AlternatingHexagons"/>
    <dgm:cxn modelId="{784D1B75-62A8-4294-A297-0DC5089E387A}" srcId="{AC5CA2ED-ED0A-41E1-BF77-02C55B43883B}" destId="{FCBDDB3D-C000-4789-B45E-46487E3A699D}" srcOrd="2" destOrd="0" parTransId="{E689C637-B49F-4F94-AD0E-629311818C07}" sibTransId="{CCE25166-4AFA-40E5-A5E4-88EFE2AB3C27}"/>
    <dgm:cxn modelId="{C803C28C-2082-481D-92AE-FBCEBBBAEBA0}" type="presOf" srcId="{CCE25166-4AFA-40E5-A5E4-88EFE2AB3C27}" destId="{57930C3D-A80F-4D84-ADEF-A2881A023904}" srcOrd="0" destOrd="0" presId="urn:microsoft.com/office/officeart/2008/layout/AlternatingHexagons"/>
    <dgm:cxn modelId="{2A30F459-9D02-4323-82E0-E23ECE268D25}" type="presOf" srcId="{AC5CA2ED-ED0A-41E1-BF77-02C55B43883B}" destId="{E334FE65-E42B-48D7-AD78-E96203C02AD7}" srcOrd="0" destOrd="0" presId="urn:microsoft.com/office/officeart/2008/layout/AlternatingHexagons"/>
    <dgm:cxn modelId="{77A4AE94-AF35-45AF-9B03-9CD245E800F3}" type="presOf" srcId="{00B0607C-280F-4E12-B0E4-5204117A6BFC}" destId="{64A34219-B995-425E-9D3A-F650CD2083CB}" srcOrd="0" destOrd="0" presId="urn:microsoft.com/office/officeart/2008/layout/AlternatingHexagons"/>
    <dgm:cxn modelId="{CAB61154-F87C-4820-9572-DC364A6AD636}" srcId="{AC5CA2ED-ED0A-41E1-BF77-02C55B43883B}" destId="{50EF342E-9392-41DE-85EB-4CC44880E75E}" srcOrd="1" destOrd="0" parTransId="{FDA88CFE-F8C2-441B-BAB4-6B551A24AA24}" sibTransId="{C9969D46-A184-41B5-B22D-7F20831E2703}"/>
    <dgm:cxn modelId="{FD9D9A5D-20E9-4C45-B132-0BA7DA204C6C}" type="presOf" srcId="{50EF342E-9392-41DE-85EB-4CC44880E75E}" destId="{34060922-BF33-4C26-913C-0E73BFD9F3E9}" srcOrd="0" destOrd="0" presId="urn:microsoft.com/office/officeart/2008/layout/AlternatingHexagons"/>
    <dgm:cxn modelId="{742B2E38-7916-4080-9BF6-D4EB0E02CA04}" srcId="{AC5CA2ED-ED0A-41E1-BF77-02C55B43883B}" destId="{00B0607C-280F-4E12-B0E4-5204117A6BFC}" srcOrd="0" destOrd="0" parTransId="{884C3324-C1DC-44EE-B971-306DF80085D8}" sibTransId="{A9E75E77-8FB3-45DE-9123-969DE5B22126}"/>
    <dgm:cxn modelId="{48022CDA-03B5-4BA5-8B07-506CE87956E2}" type="presOf" srcId="{C9969D46-A184-41B5-B22D-7F20831E2703}" destId="{884A26AF-5E43-4310-8316-D06C8EE71FC1}" srcOrd="0" destOrd="0" presId="urn:microsoft.com/office/officeart/2008/layout/AlternatingHexagons"/>
    <dgm:cxn modelId="{07CA5600-4E92-42A5-A4D6-4B87502C31A8}" type="presParOf" srcId="{E334FE65-E42B-48D7-AD78-E96203C02AD7}" destId="{E772E9F9-8903-4BDE-B9C3-710641C52FB7}" srcOrd="0" destOrd="0" presId="urn:microsoft.com/office/officeart/2008/layout/AlternatingHexagons"/>
    <dgm:cxn modelId="{C0D3255F-2CC6-4BDF-BF73-CFCF085F2298}" type="presParOf" srcId="{E772E9F9-8903-4BDE-B9C3-710641C52FB7}" destId="{64A34219-B995-425E-9D3A-F650CD2083CB}" srcOrd="0" destOrd="0" presId="urn:microsoft.com/office/officeart/2008/layout/AlternatingHexagons"/>
    <dgm:cxn modelId="{52369D4B-3386-43AA-982E-C0B408ABFB15}" type="presParOf" srcId="{E772E9F9-8903-4BDE-B9C3-710641C52FB7}" destId="{2DFFE3E4-13DF-4525-9C89-060FCB7531A0}" srcOrd="1" destOrd="0" presId="urn:microsoft.com/office/officeart/2008/layout/AlternatingHexagons"/>
    <dgm:cxn modelId="{2894B2BF-4139-491F-A46B-1EFE46246F0E}" type="presParOf" srcId="{E772E9F9-8903-4BDE-B9C3-710641C52FB7}" destId="{F960DFC9-E576-47FA-A043-5CF29CC72EC2}" srcOrd="2" destOrd="0" presId="urn:microsoft.com/office/officeart/2008/layout/AlternatingHexagons"/>
    <dgm:cxn modelId="{6EC66813-4F82-4B4D-9ED6-AE4CF22B1BD9}" type="presParOf" srcId="{E772E9F9-8903-4BDE-B9C3-710641C52FB7}" destId="{77E87E00-D629-4235-A6E7-5C20A64EBB37}" srcOrd="3" destOrd="0" presId="urn:microsoft.com/office/officeart/2008/layout/AlternatingHexagons"/>
    <dgm:cxn modelId="{8AAC17D6-C929-4B37-BD60-CECB70C4D49F}" type="presParOf" srcId="{E772E9F9-8903-4BDE-B9C3-710641C52FB7}" destId="{8025F85F-B3E9-4175-9F4D-318D1500A2C0}" srcOrd="4" destOrd="0" presId="urn:microsoft.com/office/officeart/2008/layout/AlternatingHexagons"/>
    <dgm:cxn modelId="{4612BD16-63F7-4A75-8D00-78DDAEC34F0E}" type="presParOf" srcId="{E334FE65-E42B-48D7-AD78-E96203C02AD7}" destId="{2A7C7CB9-EDD8-4959-A2C2-97FB07E59EDA}" srcOrd="1" destOrd="0" presId="urn:microsoft.com/office/officeart/2008/layout/AlternatingHexagons"/>
    <dgm:cxn modelId="{F7D91230-2462-4AB8-B7D1-D5ED25EE434D}" type="presParOf" srcId="{E334FE65-E42B-48D7-AD78-E96203C02AD7}" destId="{AD8366C8-A9AD-4000-BE54-35848BD0B729}" srcOrd="2" destOrd="0" presId="urn:microsoft.com/office/officeart/2008/layout/AlternatingHexagons"/>
    <dgm:cxn modelId="{564B7F7F-4996-4C3C-BD3D-9EADCE86483B}" type="presParOf" srcId="{AD8366C8-A9AD-4000-BE54-35848BD0B729}" destId="{34060922-BF33-4C26-913C-0E73BFD9F3E9}" srcOrd="0" destOrd="0" presId="urn:microsoft.com/office/officeart/2008/layout/AlternatingHexagons"/>
    <dgm:cxn modelId="{011C1C3A-F159-40D5-AE33-789E106449E6}" type="presParOf" srcId="{AD8366C8-A9AD-4000-BE54-35848BD0B729}" destId="{B419D0F7-E030-4149-B5A0-4BADF17E6C06}" srcOrd="1" destOrd="0" presId="urn:microsoft.com/office/officeart/2008/layout/AlternatingHexagons"/>
    <dgm:cxn modelId="{601865B8-00F7-41D1-ADA8-DCE2AED2D550}" type="presParOf" srcId="{AD8366C8-A9AD-4000-BE54-35848BD0B729}" destId="{654D1934-B4DD-4BE7-8FA8-C5643F165D14}" srcOrd="2" destOrd="0" presId="urn:microsoft.com/office/officeart/2008/layout/AlternatingHexagons"/>
    <dgm:cxn modelId="{0BAE08B8-362F-4BC9-8F15-D7B0B7042457}" type="presParOf" srcId="{AD8366C8-A9AD-4000-BE54-35848BD0B729}" destId="{096F0D44-BF4B-45E0-B073-04FE2FC6CD67}" srcOrd="3" destOrd="0" presId="urn:microsoft.com/office/officeart/2008/layout/AlternatingHexagons"/>
    <dgm:cxn modelId="{049FE0B2-7381-4436-A294-79E9E87D1E27}" type="presParOf" srcId="{AD8366C8-A9AD-4000-BE54-35848BD0B729}" destId="{884A26AF-5E43-4310-8316-D06C8EE71FC1}" srcOrd="4" destOrd="0" presId="urn:microsoft.com/office/officeart/2008/layout/AlternatingHexagons"/>
    <dgm:cxn modelId="{191ABAC6-8086-4BCA-80EE-D5E9EB92C490}" type="presParOf" srcId="{E334FE65-E42B-48D7-AD78-E96203C02AD7}" destId="{638D7EA2-61A5-44FC-90FD-0ADA106082E8}" srcOrd="3" destOrd="0" presId="urn:microsoft.com/office/officeart/2008/layout/AlternatingHexagons"/>
    <dgm:cxn modelId="{78CBF8FD-9B5F-4B13-A8AE-3004F5161483}" type="presParOf" srcId="{E334FE65-E42B-48D7-AD78-E96203C02AD7}" destId="{EE34D484-BA88-474E-AF2F-5BAE6A6EF7F8}" srcOrd="4" destOrd="0" presId="urn:microsoft.com/office/officeart/2008/layout/AlternatingHexagons"/>
    <dgm:cxn modelId="{21FC46F8-8FD8-4AEF-9986-12DF6A8D115A}" type="presParOf" srcId="{EE34D484-BA88-474E-AF2F-5BAE6A6EF7F8}" destId="{5C8C54F5-8829-44B5-91E1-6C9588FDB61B}" srcOrd="0" destOrd="0" presId="urn:microsoft.com/office/officeart/2008/layout/AlternatingHexagons"/>
    <dgm:cxn modelId="{C5170E82-F12C-4466-B845-001336B24B99}" type="presParOf" srcId="{EE34D484-BA88-474E-AF2F-5BAE6A6EF7F8}" destId="{AF176208-5F01-4057-BB2A-2A7FA9689313}" srcOrd="1" destOrd="0" presId="urn:microsoft.com/office/officeart/2008/layout/AlternatingHexagons"/>
    <dgm:cxn modelId="{FEC1B437-E447-49EB-BEA9-BAB9E7828AC7}" type="presParOf" srcId="{EE34D484-BA88-474E-AF2F-5BAE6A6EF7F8}" destId="{F6F2494A-034F-4973-8109-F0D232D1A0F1}" srcOrd="2" destOrd="0" presId="urn:microsoft.com/office/officeart/2008/layout/AlternatingHexagons"/>
    <dgm:cxn modelId="{021077CF-5CFA-4DC1-BB5F-F011274F7DE8}" type="presParOf" srcId="{EE34D484-BA88-474E-AF2F-5BAE6A6EF7F8}" destId="{1AA40EF1-711F-43B3-BC82-219AFB62DFBB}" srcOrd="3" destOrd="0" presId="urn:microsoft.com/office/officeart/2008/layout/AlternatingHexagons"/>
    <dgm:cxn modelId="{B9338A00-805E-40B2-A0A6-6E3033706189}" type="presParOf" srcId="{EE34D484-BA88-474E-AF2F-5BAE6A6EF7F8}" destId="{57930C3D-A80F-4D84-ADEF-A2881A02390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5CA2ED-ED0A-41E1-BF77-02C55B43883B}" type="doc">
      <dgm:prSet loTypeId="urn:microsoft.com/office/officeart/2008/layout/AlternatingHexagons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da-DK"/>
        </a:p>
      </dgm:t>
    </dgm:pt>
    <dgm:pt modelId="{00B0607C-280F-4E12-B0E4-5204117A6BFC}">
      <dgm:prSet phldrT="[Tekst]" custT="1"/>
      <dgm:spPr/>
      <dgm:t>
        <a:bodyPr/>
        <a:lstStyle/>
        <a:p>
          <a:r>
            <a:rPr lang="da-DK" sz="2800" smtClean="0">
              <a:solidFill>
                <a:srgbClr val="FFFF00"/>
              </a:solidFill>
            </a:rPr>
            <a:t>Zero Errors</a:t>
          </a:r>
          <a:endParaRPr lang="da-DK" sz="2800">
            <a:solidFill>
              <a:srgbClr val="FFFF00"/>
            </a:solidFill>
          </a:endParaRPr>
        </a:p>
      </dgm:t>
    </dgm:pt>
    <dgm:pt modelId="{884C3324-C1DC-44EE-B971-306DF80085D8}" type="parTrans" cxnId="{742B2E38-7916-4080-9BF6-D4EB0E02CA04}">
      <dgm:prSet/>
      <dgm:spPr/>
      <dgm:t>
        <a:bodyPr/>
        <a:lstStyle/>
        <a:p>
          <a:endParaRPr lang="da-DK"/>
        </a:p>
      </dgm:t>
    </dgm:pt>
    <dgm:pt modelId="{A9E75E77-8FB3-45DE-9123-969DE5B22126}" type="sibTrans" cxnId="{742B2E38-7916-4080-9BF6-D4EB0E02CA04}">
      <dgm:prSet/>
      <dgm:spPr/>
      <dgm:t>
        <a:bodyPr/>
        <a:lstStyle/>
        <a:p>
          <a:r>
            <a:rPr lang="da-DK" smtClean="0">
              <a:solidFill>
                <a:srgbClr val="FFFF00"/>
              </a:solidFill>
            </a:rPr>
            <a:t>Easy to reuse</a:t>
          </a:r>
          <a:endParaRPr lang="da-DK">
            <a:solidFill>
              <a:srgbClr val="FFFF00"/>
            </a:solidFill>
          </a:endParaRPr>
        </a:p>
      </dgm:t>
    </dgm:pt>
    <dgm:pt modelId="{50EF342E-9392-41DE-85EB-4CC44880E75E}">
      <dgm:prSet phldrT="[Tekst]" custT="1"/>
      <dgm:spPr/>
      <dgm:t>
        <a:bodyPr/>
        <a:lstStyle/>
        <a:p>
          <a:r>
            <a:rPr lang="da-DK" sz="2800" smtClean="0">
              <a:solidFill>
                <a:srgbClr val="FFFF00"/>
              </a:solidFill>
            </a:rPr>
            <a:t>Secure</a:t>
          </a:r>
          <a:endParaRPr lang="da-DK" sz="2800">
            <a:solidFill>
              <a:srgbClr val="FFFF00"/>
            </a:solidFill>
          </a:endParaRPr>
        </a:p>
      </dgm:t>
    </dgm:pt>
    <dgm:pt modelId="{FDA88CFE-F8C2-441B-BAB4-6B551A24AA24}" type="parTrans" cxnId="{CAB61154-F87C-4820-9572-DC364A6AD636}">
      <dgm:prSet/>
      <dgm:spPr/>
      <dgm:t>
        <a:bodyPr/>
        <a:lstStyle/>
        <a:p>
          <a:endParaRPr lang="da-DK"/>
        </a:p>
      </dgm:t>
    </dgm:pt>
    <dgm:pt modelId="{C9969D46-A184-41B5-B22D-7F20831E2703}" type="sibTrans" cxnId="{CAB61154-F87C-4820-9572-DC364A6AD636}">
      <dgm:prSet/>
      <dgm:spPr/>
      <dgm:t>
        <a:bodyPr/>
        <a:lstStyle/>
        <a:p>
          <a:r>
            <a:rPr lang="da-DK" smtClean="0">
              <a:solidFill>
                <a:srgbClr val="FFFF00"/>
              </a:solidFill>
            </a:rPr>
            <a:t>Easy to use</a:t>
          </a:r>
          <a:endParaRPr lang="da-DK">
            <a:solidFill>
              <a:srgbClr val="FFFF00"/>
            </a:solidFill>
          </a:endParaRPr>
        </a:p>
      </dgm:t>
    </dgm:pt>
    <dgm:pt modelId="{FCBDDB3D-C000-4789-B45E-46487E3A699D}">
      <dgm:prSet phldrT="[Tekst]"/>
      <dgm:spPr/>
      <dgm:t>
        <a:bodyPr/>
        <a:lstStyle/>
        <a:p>
          <a:r>
            <a:rPr lang="da-DK" smtClean="0">
              <a:solidFill>
                <a:srgbClr val="FFFF00"/>
              </a:solidFill>
            </a:rPr>
            <a:t>Fast</a:t>
          </a:r>
          <a:endParaRPr lang="da-DK"/>
        </a:p>
      </dgm:t>
    </dgm:pt>
    <dgm:pt modelId="{E689C637-B49F-4F94-AD0E-629311818C07}" type="parTrans" cxnId="{784D1B75-62A8-4294-A297-0DC5089E387A}">
      <dgm:prSet/>
      <dgm:spPr/>
      <dgm:t>
        <a:bodyPr/>
        <a:lstStyle/>
        <a:p>
          <a:endParaRPr lang="da-DK"/>
        </a:p>
      </dgm:t>
    </dgm:pt>
    <dgm:pt modelId="{CCE25166-4AFA-40E5-A5E4-88EFE2AB3C27}" type="sibTrans" cxnId="{784D1B75-62A8-4294-A297-0DC5089E387A}">
      <dgm:prSet/>
      <dgm:spPr/>
      <dgm:t>
        <a:bodyPr/>
        <a:lstStyle/>
        <a:p>
          <a:r>
            <a:rPr lang="da-DK" smtClean="0">
              <a:solidFill>
                <a:srgbClr val="FFFF00"/>
              </a:solidFill>
            </a:rPr>
            <a:t>Easy to extend</a:t>
          </a:r>
          <a:endParaRPr lang="da-DK">
            <a:solidFill>
              <a:srgbClr val="FFFF00"/>
            </a:solidFill>
          </a:endParaRPr>
        </a:p>
      </dgm:t>
    </dgm:pt>
    <dgm:pt modelId="{E334FE65-E42B-48D7-AD78-E96203C02AD7}" type="pres">
      <dgm:prSet presAssocID="{AC5CA2ED-ED0A-41E1-BF77-02C55B43883B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a-DK"/>
        </a:p>
      </dgm:t>
    </dgm:pt>
    <dgm:pt modelId="{E772E9F9-8903-4BDE-B9C3-710641C52FB7}" type="pres">
      <dgm:prSet presAssocID="{00B0607C-280F-4E12-B0E4-5204117A6BFC}" presName="composite" presStyleCnt="0"/>
      <dgm:spPr/>
    </dgm:pt>
    <dgm:pt modelId="{64A34219-B995-425E-9D3A-F650CD2083CB}" type="pres">
      <dgm:prSet presAssocID="{00B0607C-280F-4E12-B0E4-5204117A6BFC}" presName="Parent1" presStyleLbl="node1" presStyleIdx="0" presStyleCnt="6" custLinFactNeighborX="1721" custLinFactNeighborY="-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2DFFE3E4-13DF-4525-9C89-060FCB7531A0}" type="pres">
      <dgm:prSet presAssocID="{00B0607C-280F-4E12-B0E4-5204117A6BFC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F960DFC9-E576-47FA-A043-5CF29CC72EC2}" type="pres">
      <dgm:prSet presAssocID="{00B0607C-280F-4E12-B0E4-5204117A6BFC}" presName="BalanceSpacing" presStyleCnt="0"/>
      <dgm:spPr/>
    </dgm:pt>
    <dgm:pt modelId="{77E87E00-D629-4235-A6E7-5C20A64EBB37}" type="pres">
      <dgm:prSet presAssocID="{00B0607C-280F-4E12-B0E4-5204117A6BFC}" presName="BalanceSpacing1" presStyleCnt="0"/>
      <dgm:spPr/>
    </dgm:pt>
    <dgm:pt modelId="{8025F85F-B3E9-4175-9F4D-318D1500A2C0}" type="pres">
      <dgm:prSet presAssocID="{A9E75E77-8FB3-45DE-9123-969DE5B22126}" presName="Accent1Text" presStyleLbl="node1" presStyleIdx="1" presStyleCnt="6" custLinFactNeighborX="1033" custLinFactNeighborY="300"/>
      <dgm:spPr/>
      <dgm:t>
        <a:bodyPr/>
        <a:lstStyle/>
        <a:p>
          <a:endParaRPr lang="da-DK"/>
        </a:p>
      </dgm:t>
    </dgm:pt>
    <dgm:pt modelId="{2A7C7CB9-EDD8-4959-A2C2-97FB07E59EDA}" type="pres">
      <dgm:prSet presAssocID="{A9E75E77-8FB3-45DE-9123-969DE5B22126}" presName="spaceBetweenRectangles" presStyleCnt="0"/>
      <dgm:spPr/>
    </dgm:pt>
    <dgm:pt modelId="{AD8366C8-A9AD-4000-BE54-35848BD0B729}" type="pres">
      <dgm:prSet presAssocID="{50EF342E-9392-41DE-85EB-4CC44880E75E}" presName="composite" presStyleCnt="0"/>
      <dgm:spPr/>
    </dgm:pt>
    <dgm:pt modelId="{34060922-BF33-4C26-913C-0E73BFD9F3E9}" type="pres">
      <dgm:prSet presAssocID="{50EF342E-9392-41DE-85EB-4CC44880E75E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B419D0F7-E030-4149-B5A0-4BADF17E6C06}" type="pres">
      <dgm:prSet presAssocID="{50EF342E-9392-41DE-85EB-4CC44880E75E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654D1934-B4DD-4BE7-8FA8-C5643F165D14}" type="pres">
      <dgm:prSet presAssocID="{50EF342E-9392-41DE-85EB-4CC44880E75E}" presName="BalanceSpacing" presStyleCnt="0"/>
      <dgm:spPr/>
    </dgm:pt>
    <dgm:pt modelId="{096F0D44-BF4B-45E0-B073-04FE2FC6CD67}" type="pres">
      <dgm:prSet presAssocID="{50EF342E-9392-41DE-85EB-4CC44880E75E}" presName="BalanceSpacing1" presStyleCnt="0"/>
      <dgm:spPr/>
    </dgm:pt>
    <dgm:pt modelId="{884A26AF-5E43-4310-8316-D06C8EE71FC1}" type="pres">
      <dgm:prSet presAssocID="{C9969D46-A184-41B5-B22D-7F20831E2703}" presName="Accent1Text" presStyleLbl="node1" presStyleIdx="3" presStyleCnt="6" custLinFactNeighborX="1721" custLinFactNeighborY="898"/>
      <dgm:spPr/>
      <dgm:t>
        <a:bodyPr/>
        <a:lstStyle/>
        <a:p>
          <a:endParaRPr lang="da-DK"/>
        </a:p>
      </dgm:t>
    </dgm:pt>
    <dgm:pt modelId="{638D7EA2-61A5-44FC-90FD-0ADA106082E8}" type="pres">
      <dgm:prSet presAssocID="{C9969D46-A184-41B5-B22D-7F20831E2703}" presName="spaceBetweenRectangles" presStyleCnt="0"/>
      <dgm:spPr/>
    </dgm:pt>
    <dgm:pt modelId="{EE34D484-BA88-474E-AF2F-5BAE6A6EF7F8}" type="pres">
      <dgm:prSet presAssocID="{FCBDDB3D-C000-4789-B45E-46487E3A699D}" presName="composite" presStyleCnt="0"/>
      <dgm:spPr/>
    </dgm:pt>
    <dgm:pt modelId="{5C8C54F5-8829-44B5-91E1-6C9588FDB61B}" type="pres">
      <dgm:prSet presAssocID="{FCBDDB3D-C000-4789-B45E-46487E3A699D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AF176208-5F01-4057-BB2A-2A7FA9689313}" type="pres">
      <dgm:prSet presAssocID="{FCBDDB3D-C000-4789-B45E-46487E3A699D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F6F2494A-034F-4973-8109-F0D232D1A0F1}" type="pres">
      <dgm:prSet presAssocID="{FCBDDB3D-C000-4789-B45E-46487E3A699D}" presName="BalanceSpacing" presStyleCnt="0"/>
      <dgm:spPr/>
    </dgm:pt>
    <dgm:pt modelId="{1AA40EF1-711F-43B3-BC82-219AFB62DFBB}" type="pres">
      <dgm:prSet presAssocID="{FCBDDB3D-C000-4789-B45E-46487E3A699D}" presName="BalanceSpacing1" presStyleCnt="0"/>
      <dgm:spPr/>
    </dgm:pt>
    <dgm:pt modelId="{57930C3D-A80F-4D84-ADEF-A2881A023904}" type="pres">
      <dgm:prSet presAssocID="{CCE25166-4AFA-40E5-A5E4-88EFE2AB3C27}" presName="Accent1Text" presStyleLbl="node1" presStyleIdx="5" presStyleCnt="6"/>
      <dgm:spPr/>
      <dgm:t>
        <a:bodyPr/>
        <a:lstStyle/>
        <a:p>
          <a:endParaRPr lang="da-DK"/>
        </a:p>
      </dgm:t>
    </dgm:pt>
  </dgm:ptLst>
  <dgm:cxnLst>
    <dgm:cxn modelId="{0C9979FA-C22E-4D4E-99DA-51E9B1BC8D35}" type="presOf" srcId="{FCBDDB3D-C000-4789-B45E-46487E3A699D}" destId="{5C8C54F5-8829-44B5-91E1-6C9588FDB61B}" srcOrd="0" destOrd="0" presId="urn:microsoft.com/office/officeart/2008/layout/AlternatingHexagons"/>
    <dgm:cxn modelId="{D34D6788-708B-4B1A-BA25-A8B6FF562A59}" type="presOf" srcId="{A9E75E77-8FB3-45DE-9123-969DE5B22126}" destId="{8025F85F-B3E9-4175-9F4D-318D1500A2C0}" srcOrd="0" destOrd="0" presId="urn:microsoft.com/office/officeart/2008/layout/AlternatingHexagons"/>
    <dgm:cxn modelId="{784D1B75-62A8-4294-A297-0DC5089E387A}" srcId="{AC5CA2ED-ED0A-41E1-BF77-02C55B43883B}" destId="{FCBDDB3D-C000-4789-B45E-46487E3A699D}" srcOrd="2" destOrd="0" parTransId="{E689C637-B49F-4F94-AD0E-629311818C07}" sibTransId="{CCE25166-4AFA-40E5-A5E4-88EFE2AB3C27}"/>
    <dgm:cxn modelId="{C803C28C-2082-481D-92AE-FBCEBBBAEBA0}" type="presOf" srcId="{CCE25166-4AFA-40E5-A5E4-88EFE2AB3C27}" destId="{57930C3D-A80F-4D84-ADEF-A2881A023904}" srcOrd="0" destOrd="0" presId="urn:microsoft.com/office/officeart/2008/layout/AlternatingHexagons"/>
    <dgm:cxn modelId="{2A30F459-9D02-4323-82E0-E23ECE268D25}" type="presOf" srcId="{AC5CA2ED-ED0A-41E1-BF77-02C55B43883B}" destId="{E334FE65-E42B-48D7-AD78-E96203C02AD7}" srcOrd="0" destOrd="0" presId="urn:microsoft.com/office/officeart/2008/layout/AlternatingHexagons"/>
    <dgm:cxn modelId="{77A4AE94-AF35-45AF-9B03-9CD245E800F3}" type="presOf" srcId="{00B0607C-280F-4E12-B0E4-5204117A6BFC}" destId="{64A34219-B995-425E-9D3A-F650CD2083CB}" srcOrd="0" destOrd="0" presId="urn:microsoft.com/office/officeart/2008/layout/AlternatingHexagons"/>
    <dgm:cxn modelId="{CAB61154-F87C-4820-9572-DC364A6AD636}" srcId="{AC5CA2ED-ED0A-41E1-BF77-02C55B43883B}" destId="{50EF342E-9392-41DE-85EB-4CC44880E75E}" srcOrd="1" destOrd="0" parTransId="{FDA88CFE-F8C2-441B-BAB4-6B551A24AA24}" sibTransId="{C9969D46-A184-41B5-B22D-7F20831E2703}"/>
    <dgm:cxn modelId="{FD9D9A5D-20E9-4C45-B132-0BA7DA204C6C}" type="presOf" srcId="{50EF342E-9392-41DE-85EB-4CC44880E75E}" destId="{34060922-BF33-4C26-913C-0E73BFD9F3E9}" srcOrd="0" destOrd="0" presId="urn:microsoft.com/office/officeart/2008/layout/AlternatingHexagons"/>
    <dgm:cxn modelId="{742B2E38-7916-4080-9BF6-D4EB0E02CA04}" srcId="{AC5CA2ED-ED0A-41E1-BF77-02C55B43883B}" destId="{00B0607C-280F-4E12-B0E4-5204117A6BFC}" srcOrd="0" destOrd="0" parTransId="{884C3324-C1DC-44EE-B971-306DF80085D8}" sibTransId="{A9E75E77-8FB3-45DE-9123-969DE5B22126}"/>
    <dgm:cxn modelId="{48022CDA-03B5-4BA5-8B07-506CE87956E2}" type="presOf" srcId="{C9969D46-A184-41B5-B22D-7F20831E2703}" destId="{884A26AF-5E43-4310-8316-D06C8EE71FC1}" srcOrd="0" destOrd="0" presId="urn:microsoft.com/office/officeart/2008/layout/AlternatingHexagons"/>
    <dgm:cxn modelId="{07CA5600-4E92-42A5-A4D6-4B87502C31A8}" type="presParOf" srcId="{E334FE65-E42B-48D7-AD78-E96203C02AD7}" destId="{E772E9F9-8903-4BDE-B9C3-710641C52FB7}" srcOrd="0" destOrd="0" presId="urn:microsoft.com/office/officeart/2008/layout/AlternatingHexagons"/>
    <dgm:cxn modelId="{C0D3255F-2CC6-4BDF-BF73-CFCF085F2298}" type="presParOf" srcId="{E772E9F9-8903-4BDE-B9C3-710641C52FB7}" destId="{64A34219-B995-425E-9D3A-F650CD2083CB}" srcOrd="0" destOrd="0" presId="urn:microsoft.com/office/officeart/2008/layout/AlternatingHexagons"/>
    <dgm:cxn modelId="{52369D4B-3386-43AA-982E-C0B408ABFB15}" type="presParOf" srcId="{E772E9F9-8903-4BDE-B9C3-710641C52FB7}" destId="{2DFFE3E4-13DF-4525-9C89-060FCB7531A0}" srcOrd="1" destOrd="0" presId="urn:microsoft.com/office/officeart/2008/layout/AlternatingHexagons"/>
    <dgm:cxn modelId="{2894B2BF-4139-491F-A46B-1EFE46246F0E}" type="presParOf" srcId="{E772E9F9-8903-4BDE-B9C3-710641C52FB7}" destId="{F960DFC9-E576-47FA-A043-5CF29CC72EC2}" srcOrd="2" destOrd="0" presId="urn:microsoft.com/office/officeart/2008/layout/AlternatingHexagons"/>
    <dgm:cxn modelId="{6EC66813-4F82-4B4D-9ED6-AE4CF22B1BD9}" type="presParOf" srcId="{E772E9F9-8903-4BDE-B9C3-710641C52FB7}" destId="{77E87E00-D629-4235-A6E7-5C20A64EBB37}" srcOrd="3" destOrd="0" presId="urn:microsoft.com/office/officeart/2008/layout/AlternatingHexagons"/>
    <dgm:cxn modelId="{8AAC17D6-C929-4B37-BD60-CECB70C4D49F}" type="presParOf" srcId="{E772E9F9-8903-4BDE-B9C3-710641C52FB7}" destId="{8025F85F-B3E9-4175-9F4D-318D1500A2C0}" srcOrd="4" destOrd="0" presId="urn:microsoft.com/office/officeart/2008/layout/AlternatingHexagons"/>
    <dgm:cxn modelId="{4612BD16-63F7-4A75-8D00-78DDAEC34F0E}" type="presParOf" srcId="{E334FE65-E42B-48D7-AD78-E96203C02AD7}" destId="{2A7C7CB9-EDD8-4959-A2C2-97FB07E59EDA}" srcOrd="1" destOrd="0" presId="urn:microsoft.com/office/officeart/2008/layout/AlternatingHexagons"/>
    <dgm:cxn modelId="{F7D91230-2462-4AB8-B7D1-D5ED25EE434D}" type="presParOf" srcId="{E334FE65-E42B-48D7-AD78-E96203C02AD7}" destId="{AD8366C8-A9AD-4000-BE54-35848BD0B729}" srcOrd="2" destOrd="0" presId="urn:microsoft.com/office/officeart/2008/layout/AlternatingHexagons"/>
    <dgm:cxn modelId="{564B7F7F-4996-4C3C-BD3D-9EADCE86483B}" type="presParOf" srcId="{AD8366C8-A9AD-4000-BE54-35848BD0B729}" destId="{34060922-BF33-4C26-913C-0E73BFD9F3E9}" srcOrd="0" destOrd="0" presId="urn:microsoft.com/office/officeart/2008/layout/AlternatingHexagons"/>
    <dgm:cxn modelId="{011C1C3A-F159-40D5-AE33-789E106449E6}" type="presParOf" srcId="{AD8366C8-A9AD-4000-BE54-35848BD0B729}" destId="{B419D0F7-E030-4149-B5A0-4BADF17E6C06}" srcOrd="1" destOrd="0" presId="urn:microsoft.com/office/officeart/2008/layout/AlternatingHexagons"/>
    <dgm:cxn modelId="{601865B8-00F7-41D1-ADA8-DCE2AED2D550}" type="presParOf" srcId="{AD8366C8-A9AD-4000-BE54-35848BD0B729}" destId="{654D1934-B4DD-4BE7-8FA8-C5643F165D14}" srcOrd="2" destOrd="0" presId="urn:microsoft.com/office/officeart/2008/layout/AlternatingHexagons"/>
    <dgm:cxn modelId="{0BAE08B8-362F-4BC9-8F15-D7B0B7042457}" type="presParOf" srcId="{AD8366C8-A9AD-4000-BE54-35848BD0B729}" destId="{096F0D44-BF4B-45E0-B073-04FE2FC6CD67}" srcOrd="3" destOrd="0" presId="urn:microsoft.com/office/officeart/2008/layout/AlternatingHexagons"/>
    <dgm:cxn modelId="{049FE0B2-7381-4436-A294-79E9E87D1E27}" type="presParOf" srcId="{AD8366C8-A9AD-4000-BE54-35848BD0B729}" destId="{884A26AF-5E43-4310-8316-D06C8EE71FC1}" srcOrd="4" destOrd="0" presId="urn:microsoft.com/office/officeart/2008/layout/AlternatingHexagons"/>
    <dgm:cxn modelId="{191ABAC6-8086-4BCA-80EE-D5E9EB92C490}" type="presParOf" srcId="{E334FE65-E42B-48D7-AD78-E96203C02AD7}" destId="{638D7EA2-61A5-44FC-90FD-0ADA106082E8}" srcOrd="3" destOrd="0" presId="urn:microsoft.com/office/officeart/2008/layout/AlternatingHexagons"/>
    <dgm:cxn modelId="{78CBF8FD-9B5F-4B13-A8AE-3004F5161483}" type="presParOf" srcId="{E334FE65-E42B-48D7-AD78-E96203C02AD7}" destId="{EE34D484-BA88-474E-AF2F-5BAE6A6EF7F8}" srcOrd="4" destOrd="0" presId="urn:microsoft.com/office/officeart/2008/layout/AlternatingHexagons"/>
    <dgm:cxn modelId="{21FC46F8-8FD8-4AEF-9986-12DF6A8D115A}" type="presParOf" srcId="{EE34D484-BA88-474E-AF2F-5BAE6A6EF7F8}" destId="{5C8C54F5-8829-44B5-91E1-6C9588FDB61B}" srcOrd="0" destOrd="0" presId="urn:microsoft.com/office/officeart/2008/layout/AlternatingHexagons"/>
    <dgm:cxn modelId="{C5170E82-F12C-4466-B845-001336B24B99}" type="presParOf" srcId="{EE34D484-BA88-474E-AF2F-5BAE6A6EF7F8}" destId="{AF176208-5F01-4057-BB2A-2A7FA9689313}" srcOrd="1" destOrd="0" presId="urn:microsoft.com/office/officeart/2008/layout/AlternatingHexagons"/>
    <dgm:cxn modelId="{FEC1B437-E447-49EB-BEA9-BAB9E7828AC7}" type="presParOf" srcId="{EE34D484-BA88-474E-AF2F-5BAE6A6EF7F8}" destId="{F6F2494A-034F-4973-8109-F0D232D1A0F1}" srcOrd="2" destOrd="0" presId="urn:microsoft.com/office/officeart/2008/layout/AlternatingHexagons"/>
    <dgm:cxn modelId="{021077CF-5CFA-4DC1-BB5F-F011274F7DE8}" type="presParOf" srcId="{EE34D484-BA88-474E-AF2F-5BAE6A6EF7F8}" destId="{1AA40EF1-711F-43B3-BC82-219AFB62DFBB}" srcOrd="3" destOrd="0" presId="urn:microsoft.com/office/officeart/2008/layout/AlternatingHexagons"/>
    <dgm:cxn modelId="{B9338A00-805E-40B2-A0A6-6E3033706189}" type="presParOf" srcId="{EE34D484-BA88-474E-AF2F-5BAE6A6EF7F8}" destId="{57930C3D-A80F-4D84-ADEF-A2881A02390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34219-B995-425E-9D3A-F650CD2083CB}">
      <dsp:nvSpPr>
        <dsp:cNvPr id="0" name=""/>
        <dsp:cNvSpPr/>
      </dsp:nvSpPr>
      <dsp:spPr>
        <a:xfrm rot="5400000">
          <a:off x="3536881" y="130560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800" kern="1200" smtClean="0">
              <a:solidFill>
                <a:srgbClr val="FFFF00"/>
              </a:solidFill>
            </a:rPr>
            <a:t>Zero Errors</a:t>
          </a:r>
          <a:endParaRPr lang="da-DK" sz="2800" kern="1200">
            <a:solidFill>
              <a:srgbClr val="FFFF00"/>
            </a:solidFill>
          </a:endParaRPr>
        </a:p>
      </dsp:txBody>
      <dsp:txXfrm rot="-5400000">
        <a:off x="3939762" y="313010"/>
        <a:ext cx="1202866" cy="1382606"/>
      </dsp:txXfrm>
    </dsp:sp>
    <dsp:sp modelId="{2DFFE3E4-13DF-4525-9C89-060FCB7531A0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25F85F-B3E9-4175-9F4D-318D1500A2C0}">
      <dsp:nvSpPr>
        <dsp:cNvPr id="0" name=""/>
        <dsp:cNvSpPr/>
      </dsp:nvSpPr>
      <dsp:spPr>
        <a:xfrm rot="5400000">
          <a:off x="1637550" y="136682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1470669"/>
                <a:satOff val="-2046"/>
                <a:lumOff val="-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470669"/>
                <a:satOff val="-2046"/>
                <a:lumOff val="-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470669"/>
                <a:satOff val="-2046"/>
                <a:lumOff val="-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300" kern="1200" smtClean="0">
              <a:solidFill>
                <a:srgbClr val="FFFF00"/>
              </a:solidFill>
            </a:rPr>
            <a:t>Easy to reuse</a:t>
          </a:r>
          <a:endParaRPr lang="da-DK" sz="3300" kern="1200">
            <a:solidFill>
              <a:srgbClr val="FFFF00"/>
            </a:solidFill>
          </a:endParaRPr>
        </a:p>
      </dsp:txBody>
      <dsp:txXfrm rot="-5400000">
        <a:off x="2040431" y="319132"/>
        <a:ext cx="1202866" cy="1382606"/>
      </dsp:txXfrm>
    </dsp:sp>
    <dsp:sp modelId="{34060922-BF33-4C26-913C-0E73BFD9F3E9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2941338"/>
                <a:satOff val="-4091"/>
                <a:lumOff val="-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941338"/>
                <a:satOff val="-4091"/>
                <a:lumOff val="-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941338"/>
                <a:satOff val="-4091"/>
                <a:lumOff val="-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800" kern="1200" smtClean="0">
              <a:solidFill>
                <a:srgbClr val="FFFF00"/>
              </a:solidFill>
            </a:rPr>
            <a:t>Secure</a:t>
          </a:r>
          <a:endParaRPr lang="da-DK" sz="2800" kern="1200">
            <a:solidFill>
              <a:srgbClr val="FFFF00"/>
            </a:solidFill>
          </a:endParaRPr>
        </a:p>
      </dsp:txBody>
      <dsp:txXfrm rot="-5400000">
        <a:off x="2962418" y="2018030"/>
        <a:ext cx="1202866" cy="1382606"/>
      </dsp:txXfrm>
    </dsp:sp>
    <dsp:sp modelId="{B419D0F7-E030-4149-B5A0-4BADF17E6C06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4A26AF-5E43-4310-8316-D06C8EE71FC1}">
      <dsp:nvSpPr>
        <dsp:cNvPr id="0" name=""/>
        <dsp:cNvSpPr/>
      </dsp:nvSpPr>
      <dsp:spPr>
        <a:xfrm rot="5400000">
          <a:off x="4476919" y="1853617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4412007"/>
                <a:satOff val="-6137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412007"/>
                <a:satOff val="-6137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412007"/>
                <a:satOff val="-6137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600" kern="1200" smtClean="0">
              <a:solidFill>
                <a:srgbClr val="FFFF00"/>
              </a:solidFill>
            </a:rPr>
            <a:t>Easy to use</a:t>
          </a:r>
          <a:endParaRPr lang="da-DK" sz="3600" kern="1200">
            <a:solidFill>
              <a:srgbClr val="FFFF00"/>
            </a:solidFill>
          </a:endParaRPr>
        </a:p>
      </dsp:txBody>
      <dsp:txXfrm rot="-5400000">
        <a:off x="4879800" y="2036067"/>
        <a:ext cx="1202866" cy="1382606"/>
      </dsp:txXfrm>
    </dsp:sp>
    <dsp:sp modelId="{5C8C54F5-8829-44B5-91E1-6C9588FDB61B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5882676"/>
                <a:satOff val="-8182"/>
                <a:lumOff val="-31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882676"/>
                <a:satOff val="-8182"/>
                <a:lumOff val="-31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882676"/>
                <a:satOff val="-8182"/>
                <a:lumOff val="-31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4200" kern="1200" smtClean="0">
              <a:solidFill>
                <a:srgbClr val="FFFF00"/>
              </a:solidFill>
            </a:rPr>
            <a:t>Fast</a:t>
          </a:r>
          <a:endParaRPr lang="da-DK" sz="4200" kern="1200"/>
        </a:p>
      </dsp:txBody>
      <dsp:txXfrm rot="-5400000">
        <a:off x="3909687" y="3722953"/>
        <a:ext cx="1202866" cy="1382606"/>
      </dsp:txXfrm>
    </dsp:sp>
    <dsp:sp modelId="{AF176208-5F01-4057-BB2A-2A7FA9689313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30C3D-A80F-4D84-ADEF-A2881A023904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300" kern="1200" smtClean="0">
              <a:solidFill>
                <a:srgbClr val="FFFF00"/>
              </a:solidFill>
            </a:rPr>
            <a:t>Easy to extend</a:t>
          </a:r>
          <a:endParaRPr lang="da-DK" sz="3300" kern="1200">
            <a:solidFill>
              <a:srgbClr val="FFFF00"/>
            </a:solidFill>
          </a:endParaRPr>
        </a:p>
      </dsp:txBody>
      <dsp:txXfrm rot="-5400000">
        <a:off x="2022380" y="3722953"/>
        <a:ext cx="1202866" cy="13826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34219-B995-425E-9D3A-F650CD2083CB}">
      <dsp:nvSpPr>
        <dsp:cNvPr id="0" name=""/>
        <dsp:cNvSpPr/>
      </dsp:nvSpPr>
      <dsp:spPr>
        <a:xfrm rot="5400000">
          <a:off x="3536881" y="130560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800" kern="1200" smtClean="0">
              <a:solidFill>
                <a:srgbClr val="FFFF00"/>
              </a:solidFill>
            </a:rPr>
            <a:t>Zero Errors</a:t>
          </a:r>
          <a:endParaRPr lang="da-DK" sz="2800" kern="1200">
            <a:solidFill>
              <a:srgbClr val="FFFF00"/>
            </a:solidFill>
          </a:endParaRPr>
        </a:p>
      </dsp:txBody>
      <dsp:txXfrm rot="-5400000">
        <a:off x="3939762" y="313010"/>
        <a:ext cx="1202866" cy="1382606"/>
      </dsp:txXfrm>
    </dsp:sp>
    <dsp:sp modelId="{2DFFE3E4-13DF-4525-9C89-060FCB7531A0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25F85F-B3E9-4175-9F4D-318D1500A2C0}">
      <dsp:nvSpPr>
        <dsp:cNvPr id="0" name=""/>
        <dsp:cNvSpPr/>
      </dsp:nvSpPr>
      <dsp:spPr>
        <a:xfrm rot="5400000">
          <a:off x="1637550" y="136682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1470669"/>
                <a:satOff val="-2046"/>
                <a:lumOff val="-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470669"/>
                <a:satOff val="-2046"/>
                <a:lumOff val="-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470669"/>
                <a:satOff val="-2046"/>
                <a:lumOff val="-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300" kern="1200" smtClean="0">
              <a:solidFill>
                <a:srgbClr val="FFFF00"/>
              </a:solidFill>
            </a:rPr>
            <a:t>Easy to reuse</a:t>
          </a:r>
          <a:endParaRPr lang="da-DK" sz="3300" kern="1200">
            <a:solidFill>
              <a:srgbClr val="FFFF00"/>
            </a:solidFill>
          </a:endParaRPr>
        </a:p>
      </dsp:txBody>
      <dsp:txXfrm rot="-5400000">
        <a:off x="2040431" y="319132"/>
        <a:ext cx="1202866" cy="1382606"/>
      </dsp:txXfrm>
    </dsp:sp>
    <dsp:sp modelId="{34060922-BF33-4C26-913C-0E73BFD9F3E9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2941338"/>
                <a:satOff val="-4091"/>
                <a:lumOff val="-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941338"/>
                <a:satOff val="-4091"/>
                <a:lumOff val="-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941338"/>
                <a:satOff val="-4091"/>
                <a:lumOff val="-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800" kern="1200" smtClean="0">
              <a:solidFill>
                <a:srgbClr val="FFFF00"/>
              </a:solidFill>
            </a:rPr>
            <a:t>Secure</a:t>
          </a:r>
          <a:endParaRPr lang="da-DK" sz="2800" kern="1200">
            <a:solidFill>
              <a:srgbClr val="FFFF00"/>
            </a:solidFill>
          </a:endParaRPr>
        </a:p>
      </dsp:txBody>
      <dsp:txXfrm rot="-5400000">
        <a:off x="2962418" y="2018030"/>
        <a:ext cx="1202866" cy="1382606"/>
      </dsp:txXfrm>
    </dsp:sp>
    <dsp:sp modelId="{B419D0F7-E030-4149-B5A0-4BADF17E6C06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4A26AF-5E43-4310-8316-D06C8EE71FC1}">
      <dsp:nvSpPr>
        <dsp:cNvPr id="0" name=""/>
        <dsp:cNvSpPr/>
      </dsp:nvSpPr>
      <dsp:spPr>
        <a:xfrm rot="5400000">
          <a:off x="4476919" y="1853617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4412007"/>
                <a:satOff val="-6137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412007"/>
                <a:satOff val="-6137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412007"/>
                <a:satOff val="-6137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600" kern="1200" smtClean="0">
              <a:solidFill>
                <a:srgbClr val="FFFF00"/>
              </a:solidFill>
            </a:rPr>
            <a:t>Easy to use</a:t>
          </a:r>
          <a:endParaRPr lang="da-DK" sz="3600" kern="1200">
            <a:solidFill>
              <a:srgbClr val="FFFF00"/>
            </a:solidFill>
          </a:endParaRPr>
        </a:p>
      </dsp:txBody>
      <dsp:txXfrm rot="-5400000">
        <a:off x="4879800" y="2036067"/>
        <a:ext cx="1202866" cy="1382606"/>
      </dsp:txXfrm>
    </dsp:sp>
    <dsp:sp modelId="{5C8C54F5-8829-44B5-91E1-6C9588FDB61B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5882676"/>
                <a:satOff val="-8182"/>
                <a:lumOff val="-31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882676"/>
                <a:satOff val="-8182"/>
                <a:lumOff val="-31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882676"/>
                <a:satOff val="-8182"/>
                <a:lumOff val="-31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4200" kern="1200" smtClean="0">
              <a:solidFill>
                <a:srgbClr val="FFFF00"/>
              </a:solidFill>
            </a:rPr>
            <a:t>Fast</a:t>
          </a:r>
          <a:endParaRPr lang="da-DK" sz="4200" kern="1200"/>
        </a:p>
      </dsp:txBody>
      <dsp:txXfrm rot="-5400000">
        <a:off x="3909687" y="3722953"/>
        <a:ext cx="1202866" cy="1382606"/>
      </dsp:txXfrm>
    </dsp:sp>
    <dsp:sp modelId="{AF176208-5F01-4057-BB2A-2A7FA9689313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30C3D-A80F-4D84-ADEF-A2881A023904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300" kern="1200" smtClean="0">
              <a:solidFill>
                <a:srgbClr val="FFFF00"/>
              </a:solidFill>
            </a:rPr>
            <a:t>Easy to extend</a:t>
          </a:r>
          <a:endParaRPr lang="da-DK" sz="3300" kern="1200">
            <a:solidFill>
              <a:srgbClr val="FFFF00"/>
            </a:solidFill>
          </a:endParaRPr>
        </a:p>
      </dsp:txBody>
      <dsp:txXfrm rot="-5400000">
        <a:off x="2022380" y="3722953"/>
        <a:ext cx="1202866" cy="1382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1.png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415089"/>
            <a:ext cx="9144000" cy="3094874"/>
          </a:xfrm>
        </p:spPr>
        <p:txBody>
          <a:bodyPr>
            <a:normAutofit/>
          </a:bodyPr>
          <a:lstStyle/>
          <a:p>
            <a:r>
              <a:rPr lang="da-DK" sz="19200" smtClean="0">
                <a:solidFill>
                  <a:srgbClr val="FF0000"/>
                </a:solidFill>
              </a:rPr>
              <a:t>SOLID</a:t>
            </a:r>
            <a:endParaRPr lang="da-DK" sz="19200">
              <a:solidFill>
                <a:srgbClr val="FF0000"/>
              </a:solidFill>
            </a:endParaRP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144878"/>
            <a:ext cx="9144000" cy="1112921"/>
          </a:xfrm>
        </p:spPr>
        <p:txBody>
          <a:bodyPr>
            <a:normAutofit/>
          </a:bodyPr>
          <a:lstStyle/>
          <a:p>
            <a:r>
              <a:rPr lang="da-DK" sz="6000" smtClean="0"/>
              <a:t>Design Principles</a:t>
            </a:r>
            <a:endParaRPr lang="da-DK" sz="6000"/>
          </a:p>
        </p:txBody>
      </p:sp>
    </p:spTree>
    <p:extLst>
      <p:ext uri="{BB962C8B-B14F-4D97-AF65-F5344CB8AC3E}">
        <p14:creationId xmlns:p14="http://schemas.microsoft.com/office/powerpoint/2010/main" val="124785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1184" y="1136985"/>
            <a:ext cx="11534274" cy="4042610"/>
          </a:xfrm>
        </p:spPr>
        <p:txBody>
          <a:bodyPr anchor="t">
            <a:normAutofit/>
          </a:bodyPr>
          <a:lstStyle/>
          <a:p>
            <a:r>
              <a:rPr lang="en-US" sz="9600" b="1"/>
              <a:t>What </a:t>
            </a:r>
            <a:r>
              <a:rPr lang="en-US" sz="9600" b="1" smtClean="0"/>
              <a:t>is </a:t>
            </a:r>
            <a:r>
              <a:rPr lang="en-US" sz="9600" b="1" smtClean="0">
                <a:solidFill>
                  <a:srgbClr val="FF0000"/>
                </a:solidFill>
              </a:rPr>
              <a:t>Quality</a:t>
            </a:r>
            <a:r>
              <a:rPr lang="en-US" sz="9600" b="1" smtClean="0"/>
              <a:t>?</a:t>
            </a:r>
            <a:endParaRPr lang="da-DK" sz="9600" i="1"/>
          </a:p>
        </p:txBody>
      </p:sp>
    </p:spTree>
    <p:extLst>
      <p:ext uri="{BB962C8B-B14F-4D97-AF65-F5344CB8AC3E}">
        <p14:creationId xmlns:p14="http://schemas.microsoft.com/office/powerpoint/2010/main" val="263894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S</a:t>
            </a:r>
            <a:r>
              <a:rPr lang="da-DK" b="1" smtClean="0"/>
              <a:t>ingle Responsibility</a:t>
            </a:r>
            <a:endParaRPr lang="da-DK" b="1"/>
          </a:p>
        </p:txBody>
      </p:sp>
      <p:sp>
        <p:nvSpPr>
          <p:cNvPr id="8" name="Afrundet rektangel 7"/>
          <p:cNvSpPr/>
          <p:nvPr/>
        </p:nvSpPr>
        <p:spPr>
          <a:xfrm>
            <a:off x="957943" y="1857829"/>
            <a:ext cx="7268849" cy="386079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Animal</a:t>
            </a:r>
          </a:p>
          <a:p>
            <a:r>
              <a:rPr lang="da-DK" sz="3600" smtClean="0">
                <a:solidFill>
                  <a:srgbClr val="FFFF00"/>
                </a:solidFill>
              </a:rPr>
              <a:t>ctor(</a:t>
            </a:r>
            <a:r>
              <a:rPr lang="da-DK" sz="3600" smtClean="0">
                <a:solidFill>
                  <a:schemeClr val="bg1"/>
                </a:solidFill>
              </a:rPr>
              <a:t>IWorld</a:t>
            </a:r>
            <a:r>
              <a:rPr lang="da-DK" sz="3600" smtClean="0">
                <a:solidFill>
                  <a:srgbClr val="FFFF00"/>
                </a:solidFill>
              </a:rPr>
              <a:t> iw)</a:t>
            </a:r>
          </a:p>
          <a:p>
            <a:r>
              <a:rPr lang="da-DK" sz="3600" smtClean="0">
                <a:solidFill>
                  <a:srgbClr val="FFFF00"/>
                </a:solidFill>
              </a:rPr>
              <a:t>Act()</a:t>
            </a:r>
          </a:p>
          <a:p>
            <a:r>
              <a:rPr lang="da-DK" sz="3600" smtClean="0">
                <a:solidFill>
                  <a:srgbClr val="FFFF00"/>
                </a:solidFill>
              </a:rPr>
              <a:t>FoodAround(…)</a:t>
            </a:r>
          </a:p>
          <a:p>
            <a:r>
              <a:rPr lang="da-DK" sz="3600" smtClean="0">
                <a:solidFill>
                  <a:srgbClr val="FFFF00"/>
                </a:solidFill>
              </a:rPr>
              <a:t>Sleep(…);</a:t>
            </a:r>
          </a:p>
          <a:p>
            <a:endParaRPr lang="da-DK" sz="360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88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S</a:t>
            </a:r>
            <a:r>
              <a:rPr lang="da-DK" b="1" smtClean="0"/>
              <a:t>ingle Responsibility</a:t>
            </a:r>
            <a:endParaRPr lang="da-DK" b="1"/>
          </a:p>
        </p:txBody>
      </p:sp>
      <p:sp>
        <p:nvSpPr>
          <p:cNvPr id="8" name="Afrundet rektangel 7"/>
          <p:cNvSpPr/>
          <p:nvPr/>
        </p:nvSpPr>
        <p:spPr>
          <a:xfrm>
            <a:off x="957943" y="1857829"/>
            <a:ext cx="7268849" cy="386079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Animal</a:t>
            </a:r>
          </a:p>
          <a:p>
            <a:r>
              <a:rPr lang="da-DK" sz="3600" smtClean="0">
                <a:solidFill>
                  <a:srgbClr val="FFFF00"/>
                </a:solidFill>
              </a:rPr>
              <a:t>ctor(</a:t>
            </a:r>
            <a:r>
              <a:rPr lang="da-DK" sz="3600" smtClean="0">
                <a:solidFill>
                  <a:schemeClr val="bg1"/>
                </a:solidFill>
              </a:rPr>
              <a:t>IWorld</a:t>
            </a:r>
            <a:r>
              <a:rPr lang="da-DK" sz="3600" smtClean="0">
                <a:solidFill>
                  <a:srgbClr val="FFFF00"/>
                </a:solidFill>
              </a:rPr>
              <a:t> iw)</a:t>
            </a:r>
          </a:p>
          <a:p>
            <a:r>
              <a:rPr lang="da-DK" sz="3600" smtClean="0">
                <a:solidFill>
                  <a:srgbClr val="FFFF00"/>
                </a:solidFill>
              </a:rPr>
              <a:t>Act()</a:t>
            </a:r>
          </a:p>
          <a:p>
            <a:r>
              <a:rPr lang="da-DK" sz="3600" smtClean="0">
                <a:solidFill>
                  <a:srgbClr val="FFFF00"/>
                </a:solidFill>
              </a:rPr>
              <a:t>FoodAround(…)</a:t>
            </a:r>
          </a:p>
          <a:p>
            <a:r>
              <a:rPr lang="da-DK" sz="3600" smtClean="0">
                <a:solidFill>
                  <a:srgbClr val="FFFF00"/>
                </a:solidFill>
              </a:rPr>
              <a:t>Sleep(…);</a:t>
            </a:r>
          </a:p>
          <a:p>
            <a:endParaRPr lang="da-DK" sz="3600" smtClean="0">
              <a:solidFill>
                <a:srgbClr val="FFFF00"/>
              </a:solidFill>
            </a:endParaRPr>
          </a:p>
        </p:txBody>
      </p:sp>
      <p:cxnSp>
        <p:nvCxnSpPr>
          <p:cNvPr id="4" name="Lige forbindelse 3"/>
          <p:cNvCxnSpPr/>
          <p:nvPr/>
        </p:nvCxnSpPr>
        <p:spPr>
          <a:xfrm flipV="1">
            <a:off x="566057" y="3944983"/>
            <a:ext cx="10787743" cy="1161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8618678" y="2099005"/>
            <a:ext cx="3257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smtClean="0"/>
              <a:t>Models general</a:t>
            </a:r>
          </a:p>
          <a:p>
            <a:r>
              <a:rPr lang="da-DK" sz="2800" smtClean="0"/>
              <a:t>animal behavior</a:t>
            </a:r>
            <a:endParaRPr lang="da-DK" sz="2800"/>
          </a:p>
        </p:txBody>
      </p:sp>
      <p:sp>
        <p:nvSpPr>
          <p:cNvPr id="9" name="Tekstfelt 8"/>
          <p:cNvSpPr txBox="1"/>
          <p:nvPr/>
        </p:nvSpPr>
        <p:spPr>
          <a:xfrm>
            <a:off x="8618678" y="4530148"/>
            <a:ext cx="3257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smtClean="0"/>
              <a:t>Library-like</a:t>
            </a:r>
          </a:p>
          <a:p>
            <a:r>
              <a:rPr lang="da-DK" sz="2800"/>
              <a:t>m</a:t>
            </a:r>
            <a:r>
              <a:rPr lang="da-DK" sz="2800" smtClean="0"/>
              <a:t>ethods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3060557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S</a:t>
            </a:r>
            <a:r>
              <a:rPr lang="da-DK" b="1" smtClean="0"/>
              <a:t>ingle Responsibility</a:t>
            </a:r>
            <a:endParaRPr lang="da-DK" b="1"/>
          </a:p>
        </p:txBody>
      </p:sp>
      <p:sp>
        <p:nvSpPr>
          <p:cNvPr id="8" name="Afrundet rektangel 7"/>
          <p:cNvSpPr/>
          <p:nvPr/>
        </p:nvSpPr>
        <p:spPr>
          <a:xfrm>
            <a:off x="957944" y="1857829"/>
            <a:ext cx="4972593" cy="386079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AnimalBehavior</a:t>
            </a:r>
          </a:p>
          <a:p>
            <a:r>
              <a:rPr lang="da-DK" sz="3600" smtClean="0">
                <a:solidFill>
                  <a:srgbClr val="FFFF00"/>
                </a:solidFill>
              </a:rPr>
              <a:t>ctor(</a:t>
            </a:r>
            <a:r>
              <a:rPr lang="da-DK" sz="3600" smtClean="0">
                <a:solidFill>
                  <a:schemeClr val="bg1"/>
                </a:solidFill>
              </a:rPr>
              <a:t>IAnimalLibrary</a:t>
            </a:r>
            <a:r>
              <a:rPr lang="da-DK" sz="3600" smtClean="0">
                <a:solidFill>
                  <a:srgbClr val="FFFF00"/>
                </a:solidFill>
              </a:rPr>
              <a:t> ial)</a:t>
            </a:r>
          </a:p>
          <a:p>
            <a:r>
              <a:rPr lang="da-DK" sz="3600" smtClean="0">
                <a:solidFill>
                  <a:srgbClr val="FFFF00"/>
                </a:solidFill>
              </a:rPr>
              <a:t>Act()</a:t>
            </a:r>
          </a:p>
          <a:p>
            <a:endParaRPr lang="da-DK" sz="3600" smtClean="0">
              <a:solidFill>
                <a:srgbClr val="FFFF00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6583681" y="1857828"/>
            <a:ext cx="4770119" cy="386079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AnimalLibrary</a:t>
            </a:r>
          </a:p>
          <a:p>
            <a:r>
              <a:rPr lang="da-DK" sz="3600" smtClean="0">
                <a:solidFill>
                  <a:srgbClr val="FFFF00"/>
                </a:solidFill>
              </a:rPr>
              <a:t>ctor(</a:t>
            </a:r>
            <a:r>
              <a:rPr lang="da-DK" sz="3600" smtClean="0">
                <a:solidFill>
                  <a:schemeClr val="bg1"/>
                </a:solidFill>
              </a:rPr>
              <a:t>IWorld</a:t>
            </a:r>
            <a:r>
              <a:rPr lang="da-DK" sz="3600" smtClean="0">
                <a:solidFill>
                  <a:srgbClr val="FFFF00"/>
                </a:solidFill>
              </a:rPr>
              <a:t> iw)</a:t>
            </a:r>
          </a:p>
          <a:p>
            <a:r>
              <a:rPr lang="da-DK" sz="3600" smtClean="0">
                <a:solidFill>
                  <a:srgbClr val="FFFF00"/>
                </a:solidFill>
              </a:rPr>
              <a:t>FoodAround(…)</a:t>
            </a:r>
          </a:p>
          <a:p>
            <a:r>
              <a:rPr lang="da-DK" sz="3600" smtClean="0">
                <a:solidFill>
                  <a:srgbClr val="FFFF00"/>
                </a:solidFill>
              </a:rPr>
              <a:t>Sleep(…);</a:t>
            </a:r>
          </a:p>
          <a:p>
            <a:endParaRPr lang="da-DK" sz="360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592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S</a:t>
            </a:r>
            <a:r>
              <a:rPr lang="da-DK" b="1" smtClean="0"/>
              <a:t>ingle Responsibility</a:t>
            </a:r>
            <a:endParaRPr lang="da-DK" b="1"/>
          </a:p>
        </p:txBody>
      </p:sp>
      <p:sp>
        <p:nvSpPr>
          <p:cNvPr id="5" name="Afrundet rektangel 4"/>
          <p:cNvSpPr/>
          <p:nvPr/>
        </p:nvSpPr>
        <p:spPr>
          <a:xfrm>
            <a:off x="838200" y="1854903"/>
            <a:ext cx="2628901" cy="1124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IWorld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838199" y="3605328"/>
            <a:ext cx="2628901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World…</a:t>
            </a:r>
            <a:endParaRPr lang="da-DK" sz="3600" smtClean="0"/>
          </a:p>
        </p:txBody>
      </p:sp>
      <p:sp>
        <p:nvSpPr>
          <p:cNvPr id="7" name="Afrundet rektangel 6"/>
          <p:cNvSpPr/>
          <p:nvPr/>
        </p:nvSpPr>
        <p:spPr>
          <a:xfrm>
            <a:off x="5597892" y="1854902"/>
            <a:ext cx="2628901" cy="1124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5597891" y="3605328"/>
            <a:ext cx="2628901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Animal</a:t>
            </a:r>
            <a:endParaRPr lang="da-DK" sz="3600" smtClean="0"/>
          </a:p>
        </p:txBody>
      </p:sp>
      <p:sp>
        <p:nvSpPr>
          <p:cNvPr id="9" name="Afrundet rektangel 8"/>
          <p:cNvSpPr/>
          <p:nvPr/>
        </p:nvSpPr>
        <p:spPr>
          <a:xfrm>
            <a:off x="5597891" y="5501285"/>
            <a:ext cx="2628901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Cat</a:t>
            </a:r>
            <a:endParaRPr lang="da-DK" sz="3600" smtClean="0"/>
          </a:p>
        </p:txBody>
      </p:sp>
      <p:cxnSp>
        <p:nvCxnSpPr>
          <p:cNvPr id="10" name="Vinklet forbindelse 2"/>
          <p:cNvCxnSpPr>
            <a:stCxn id="6" idx="0"/>
            <a:endCxn id="5" idx="2"/>
          </p:cNvCxnSpPr>
          <p:nvPr/>
        </p:nvCxnSpPr>
        <p:spPr>
          <a:xfrm flipV="1">
            <a:off x="2152650" y="2979854"/>
            <a:ext cx="1" cy="62547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inklet forbindelse 2"/>
          <p:cNvCxnSpPr>
            <a:stCxn id="8" idx="0"/>
            <a:endCxn id="7" idx="2"/>
          </p:cNvCxnSpPr>
          <p:nvPr/>
        </p:nvCxnSpPr>
        <p:spPr>
          <a:xfrm flipV="1">
            <a:off x="6912342" y="2979853"/>
            <a:ext cx="1" cy="625475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inklet forbindelse 2"/>
          <p:cNvCxnSpPr>
            <a:stCxn id="9" idx="0"/>
            <a:endCxn id="8" idx="2"/>
          </p:cNvCxnSpPr>
          <p:nvPr/>
        </p:nvCxnSpPr>
        <p:spPr>
          <a:xfrm flipV="1">
            <a:off x="6912342" y="4730279"/>
            <a:ext cx="0" cy="771006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81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S</a:t>
            </a:r>
            <a:r>
              <a:rPr lang="da-DK" b="1" smtClean="0"/>
              <a:t>ingle Responsibility</a:t>
            </a:r>
            <a:endParaRPr lang="da-DK" b="1"/>
          </a:p>
        </p:txBody>
      </p:sp>
      <p:sp>
        <p:nvSpPr>
          <p:cNvPr id="5" name="Afrundet rektangel 4"/>
          <p:cNvSpPr/>
          <p:nvPr/>
        </p:nvSpPr>
        <p:spPr>
          <a:xfrm>
            <a:off x="838200" y="1690689"/>
            <a:ext cx="2628901" cy="1289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IWorld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838199" y="3605328"/>
            <a:ext cx="2628901" cy="128916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World…</a:t>
            </a:r>
            <a:endParaRPr lang="da-DK" sz="3600" smtClean="0"/>
          </a:p>
        </p:txBody>
      </p:sp>
      <p:sp>
        <p:nvSpPr>
          <p:cNvPr id="7" name="Afrundet rektangel 6"/>
          <p:cNvSpPr/>
          <p:nvPr/>
        </p:nvSpPr>
        <p:spPr>
          <a:xfrm>
            <a:off x="5597892" y="1690688"/>
            <a:ext cx="2628901" cy="128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Library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5597891" y="3605328"/>
            <a:ext cx="2628901" cy="128916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Animal</a:t>
            </a:r>
          </a:p>
          <a:p>
            <a:pPr algn="ctr"/>
            <a:r>
              <a:rPr lang="da-DK" sz="3600" smtClean="0"/>
              <a:t>Library</a:t>
            </a:r>
            <a:endParaRPr lang="da-DK" sz="3600" smtClean="0"/>
          </a:p>
        </p:txBody>
      </p:sp>
      <p:cxnSp>
        <p:nvCxnSpPr>
          <p:cNvPr id="10" name="Vinklet forbindelse 2"/>
          <p:cNvCxnSpPr>
            <a:stCxn id="6" idx="0"/>
            <a:endCxn id="5" idx="2"/>
          </p:cNvCxnSpPr>
          <p:nvPr/>
        </p:nvCxnSpPr>
        <p:spPr>
          <a:xfrm flipV="1">
            <a:off x="2152650" y="2979854"/>
            <a:ext cx="1" cy="62547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inklet forbindelse 2"/>
          <p:cNvCxnSpPr>
            <a:stCxn id="8" idx="0"/>
            <a:endCxn id="7" idx="2"/>
          </p:cNvCxnSpPr>
          <p:nvPr/>
        </p:nvCxnSpPr>
        <p:spPr>
          <a:xfrm flipV="1">
            <a:off x="6912342" y="2979853"/>
            <a:ext cx="1" cy="625475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8724899" y="1690688"/>
            <a:ext cx="2628901" cy="128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Behavior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8724898" y="3605328"/>
            <a:ext cx="2628901" cy="128916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Animal</a:t>
            </a:r>
          </a:p>
          <a:p>
            <a:pPr algn="ctr"/>
            <a:r>
              <a:rPr lang="da-DK" sz="3600" smtClean="0"/>
              <a:t>Behavior</a:t>
            </a:r>
            <a:endParaRPr lang="da-DK" sz="3600" smtClean="0"/>
          </a:p>
        </p:txBody>
      </p:sp>
      <p:sp>
        <p:nvSpPr>
          <p:cNvPr id="14" name="Afrundet rektangel 13"/>
          <p:cNvSpPr/>
          <p:nvPr/>
        </p:nvSpPr>
        <p:spPr>
          <a:xfrm>
            <a:off x="8724898" y="5501285"/>
            <a:ext cx="2628901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Cat</a:t>
            </a:r>
            <a:endParaRPr lang="da-DK" sz="3600" smtClean="0"/>
          </a:p>
        </p:txBody>
      </p:sp>
      <p:cxnSp>
        <p:nvCxnSpPr>
          <p:cNvPr id="15" name="Vinklet forbindelse 2"/>
          <p:cNvCxnSpPr>
            <a:stCxn id="12" idx="0"/>
            <a:endCxn id="11" idx="2"/>
          </p:cNvCxnSpPr>
          <p:nvPr/>
        </p:nvCxnSpPr>
        <p:spPr>
          <a:xfrm flipV="1">
            <a:off x="10039349" y="2979853"/>
            <a:ext cx="1" cy="625475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2"/>
          <p:cNvCxnSpPr>
            <a:stCxn id="14" idx="0"/>
            <a:endCxn id="12" idx="2"/>
          </p:cNvCxnSpPr>
          <p:nvPr/>
        </p:nvCxnSpPr>
        <p:spPr>
          <a:xfrm flipV="1">
            <a:off x="10039349" y="4894493"/>
            <a:ext cx="0" cy="60679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inklet forbindelse 2"/>
          <p:cNvCxnSpPr>
            <a:stCxn id="14" idx="1"/>
            <a:endCxn id="8" idx="2"/>
          </p:cNvCxnSpPr>
          <p:nvPr/>
        </p:nvCxnSpPr>
        <p:spPr>
          <a:xfrm flipH="1" flipV="1">
            <a:off x="6912342" y="4894493"/>
            <a:ext cx="1812556" cy="1169268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690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S</a:t>
            </a:r>
            <a:r>
              <a:rPr lang="da-DK" b="1" smtClean="0"/>
              <a:t>ingle Responsibility</a:t>
            </a:r>
            <a:endParaRPr lang="da-DK" b="1"/>
          </a:p>
        </p:txBody>
      </p:sp>
      <p:sp>
        <p:nvSpPr>
          <p:cNvPr id="3" name="Sky 2"/>
          <p:cNvSpPr/>
          <p:nvPr/>
        </p:nvSpPr>
        <p:spPr>
          <a:xfrm>
            <a:off x="1476103" y="2403564"/>
            <a:ext cx="2965268" cy="178961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Cat (Animal)</a:t>
            </a:r>
            <a:endParaRPr lang="da-DK" sz="3200"/>
          </a:p>
        </p:txBody>
      </p:sp>
      <p:sp>
        <p:nvSpPr>
          <p:cNvPr id="12" name="Sky 11"/>
          <p:cNvSpPr/>
          <p:nvPr/>
        </p:nvSpPr>
        <p:spPr>
          <a:xfrm>
            <a:off x="5965371" y="3522615"/>
            <a:ext cx="2965268" cy="178961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World</a:t>
            </a:r>
            <a:endParaRPr lang="da-DK" sz="3200"/>
          </a:p>
        </p:txBody>
      </p:sp>
      <p:cxnSp>
        <p:nvCxnSpPr>
          <p:cNvPr id="14" name="Vinklet forbindelse 2"/>
          <p:cNvCxnSpPr>
            <a:stCxn id="3" idx="0"/>
            <a:endCxn id="12" idx="2"/>
          </p:cNvCxnSpPr>
          <p:nvPr/>
        </p:nvCxnSpPr>
        <p:spPr>
          <a:xfrm>
            <a:off x="4438900" y="3298370"/>
            <a:ext cx="1535669" cy="111905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712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S</a:t>
            </a:r>
            <a:r>
              <a:rPr lang="da-DK" b="1" smtClean="0"/>
              <a:t>ingle Responsibility</a:t>
            </a:r>
            <a:endParaRPr lang="da-DK" b="1"/>
          </a:p>
        </p:txBody>
      </p:sp>
      <p:sp>
        <p:nvSpPr>
          <p:cNvPr id="3" name="Sky 2"/>
          <p:cNvSpPr/>
          <p:nvPr/>
        </p:nvSpPr>
        <p:spPr>
          <a:xfrm>
            <a:off x="679269" y="1841861"/>
            <a:ext cx="2965268" cy="248194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Cat (Animal</a:t>
            </a:r>
          </a:p>
          <a:p>
            <a:pPr algn="ctr"/>
            <a:r>
              <a:rPr lang="da-DK" sz="3200" smtClean="0"/>
              <a:t>Behavior)</a:t>
            </a:r>
            <a:endParaRPr lang="da-DK" sz="3200"/>
          </a:p>
        </p:txBody>
      </p:sp>
      <p:sp>
        <p:nvSpPr>
          <p:cNvPr id="12" name="Sky 11"/>
          <p:cNvSpPr/>
          <p:nvPr/>
        </p:nvSpPr>
        <p:spPr>
          <a:xfrm>
            <a:off x="8826137" y="4162695"/>
            <a:ext cx="2965268" cy="178961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World</a:t>
            </a:r>
            <a:endParaRPr lang="da-DK" sz="3200"/>
          </a:p>
        </p:txBody>
      </p:sp>
      <p:cxnSp>
        <p:nvCxnSpPr>
          <p:cNvPr id="14" name="Vinklet forbindelse 2"/>
          <p:cNvCxnSpPr>
            <a:stCxn id="3" idx="0"/>
            <a:endCxn id="6" idx="2"/>
          </p:cNvCxnSpPr>
          <p:nvPr/>
        </p:nvCxnSpPr>
        <p:spPr>
          <a:xfrm>
            <a:off x="3642066" y="3082834"/>
            <a:ext cx="1119835" cy="93617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ky 5"/>
          <p:cNvSpPr/>
          <p:nvPr/>
        </p:nvSpPr>
        <p:spPr>
          <a:xfrm>
            <a:off x="4752703" y="2778033"/>
            <a:ext cx="2965268" cy="248194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Animal</a:t>
            </a:r>
          </a:p>
          <a:p>
            <a:pPr algn="ctr"/>
            <a:r>
              <a:rPr lang="da-DK" sz="3200" smtClean="0"/>
              <a:t>Library</a:t>
            </a:r>
            <a:endParaRPr lang="da-DK" sz="3200"/>
          </a:p>
        </p:txBody>
      </p:sp>
      <p:cxnSp>
        <p:nvCxnSpPr>
          <p:cNvPr id="9" name="Vinklet forbindelse 2"/>
          <p:cNvCxnSpPr>
            <a:stCxn id="6" idx="0"/>
            <a:endCxn id="12" idx="2"/>
          </p:cNvCxnSpPr>
          <p:nvPr/>
        </p:nvCxnSpPr>
        <p:spPr>
          <a:xfrm>
            <a:off x="7715500" y="4019006"/>
            <a:ext cx="1119835" cy="1038495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/>
          <p:cNvSpPr txBox="1"/>
          <p:nvPr/>
        </p:nvSpPr>
        <p:spPr>
          <a:xfrm>
            <a:off x="8488049" y="1432799"/>
            <a:ext cx="2563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7200" smtClean="0"/>
              <a:t>DI </a:t>
            </a:r>
            <a:r>
              <a:rPr lang="da-DK" sz="7200" smtClean="0">
                <a:sym typeface="Wingdings" panose="05000000000000000000" pitchFamily="2" charset="2"/>
              </a:rPr>
              <a:t>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2335729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427" y="800100"/>
            <a:ext cx="10515600" cy="4938963"/>
          </a:xfrm>
        </p:spPr>
        <p:txBody>
          <a:bodyPr>
            <a:noAutofit/>
          </a:bodyPr>
          <a:lstStyle/>
          <a:p>
            <a:pPr algn="ctr"/>
            <a:r>
              <a:rPr lang="da-DK" sz="9600" b="1" smtClean="0">
                <a:solidFill>
                  <a:srgbClr val="FF0000"/>
                </a:solidFill>
              </a:rPr>
              <a:t>O</a:t>
            </a:r>
            <a:r>
              <a:rPr lang="da-DK" sz="9600" b="1" smtClean="0"/>
              <a:t>pen/Close</a:t>
            </a:r>
            <a:br>
              <a:rPr lang="da-DK" sz="9600" b="1" smtClean="0"/>
            </a:br>
            <a:r>
              <a:rPr lang="da-DK" sz="9600" b="1" smtClean="0"/>
              <a:t> Resposibility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33482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O</a:t>
            </a:r>
            <a:r>
              <a:rPr lang="da-DK" b="1" smtClean="0"/>
              <a:t>pen/Closed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456195" cy="4351338"/>
          </a:xfrm>
        </p:spPr>
        <p:txBody>
          <a:bodyPr/>
          <a:lstStyle/>
          <a:p>
            <a:r>
              <a:rPr lang="da-DK" sz="3200" smtClean="0"/>
              <a:t>Software entities should be </a:t>
            </a:r>
            <a:r>
              <a:rPr lang="da-DK" sz="3200" b="1" smtClean="0"/>
              <a:t>open</a:t>
            </a:r>
            <a:r>
              <a:rPr lang="da-DK" sz="3200" smtClean="0"/>
              <a:t> for </a:t>
            </a:r>
            <a:r>
              <a:rPr lang="da-DK" sz="3200" b="1" smtClean="0"/>
              <a:t>extension</a:t>
            </a:r>
            <a:r>
              <a:rPr lang="da-DK" sz="3200" smtClean="0"/>
              <a:t>, but </a:t>
            </a:r>
            <a:r>
              <a:rPr lang="da-DK" sz="3200" b="1" smtClean="0"/>
              <a:t>closed</a:t>
            </a:r>
            <a:r>
              <a:rPr lang="da-DK" sz="3200" smtClean="0"/>
              <a:t> for </a:t>
            </a:r>
            <a:r>
              <a:rPr lang="da-DK" sz="3200" b="1" smtClean="0"/>
              <a:t>modification</a:t>
            </a:r>
            <a:r>
              <a:rPr lang="da-DK" sz="3200" smtClean="0"/>
              <a:t>.</a:t>
            </a:r>
          </a:p>
          <a:p>
            <a:r>
              <a:rPr lang="da-DK" sz="3200" b="1" smtClean="0"/>
              <a:t>Open for extension</a:t>
            </a:r>
            <a:r>
              <a:rPr lang="da-DK" sz="3200" smtClean="0"/>
              <a:t>: behavior can be extended with new behaviors</a:t>
            </a:r>
          </a:p>
          <a:p>
            <a:r>
              <a:rPr lang="da-DK" sz="3200" b="1" smtClean="0"/>
              <a:t>Closed for modification</a:t>
            </a:r>
            <a:r>
              <a:rPr lang="da-DK" sz="3200" smtClean="0"/>
              <a:t>: Extension does </a:t>
            </a:r>
            <a:r>
              <a:rPr lang="da-DK" sz="3200" u="sng" smtClean="0"/>
              <a:t>not</a:t>
            </a:r>
            <a:r>
              <a:rPr lang="da-DK" sz="3200" smtClean="0"/>
              <a:t> require change in the source code for the entity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7260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O</a:t>
            </a:r>
            <a:r>
              <a:rPr lang="da-DK" b="1" smtClean="0"/>
              <a:t>pen/Closed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926978" cy="4351338"/>
          </a:xfrm>
        </p:spPr>
        <p:txBody>
          <a:bodyPr/>
          <a:lstStyle/>
          <a:p>
            <a:r>
              <a:rPr lang="da-DK" sz="3200" b="1" smtClean="0"/>
              <a:t>Dependency injection </a:t>
            </a:r>
            <a:r>
              <a:rPr lang="da-DK" sz="3200" smtClean="0"/>
              <a:t>is the enabler for </a:t>
            </a:r>
            <a:r>
              <a:rPr lang="da-DK" sz="3200" b="1" smtClean="0"/>
              <a:t>Open/Closed</a:t>
            </a:r>
          </a:p>
          <a:p>
            <a:r>
              <a:rPr lang="da-DK" sz="3200" smtClean="0"/>
              <a:t>Depend on other objects through references of </a:t>
            </a:r>
            <a:r>
              <a:rPr lang="da-DK" sz="3200" u="sng" smtClean="0"/>
              <a:t>interface</a:t>
            </a:r>
            <a:r>
              <a:rPr lang="da-DK" sz="3200" smtClean="0"/>
              <a:t> types!</a:t>
            </a:r>
          </a:p>
        </p:txBody>
      </p:sp>
    </p:spTree>
    <p:extLst>
      <p:ext uri="{BB962C8B-B14F-4D97-AF65-F5344CB8AC3E}">
        <p14:creationId xmlns:p14="http://schemas.microsoft.com/office/powerpoint/2010/main" val="213807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7438" y="1221206"/>
            <a:ext cx="11534274" cy="4042610"/>
          </a:xfrm>
        </p:spPr>
        <p:txBody>
          <a:bodyPr anchor="t">
            <a:normAutofit/>
          </a:bodyPr>
          <a:lstStyle/>
          <a:p>
            <a:r>
              <a:rPr lang="en-US" sz="9600" b="1"/>
              <a:t>What </a:t>
            </a:r>
            <a:r>
              <a:rPr lang="en-US" sz="9600" b="1" smtClean="0"/>
              <a:t>is Quality?</a:t>
            </a:r>
            <a:br>
              <a:rPr lang="en-US" sz="9600" b="1" smtClean="0"/>
            </a:br>
            <a:r>
              <a:rPr lang="en-US" sz="7200" b="1"/>
              <a:t/>
            </a:r>
            <a:br>
              <a:rPr lang="en-US" sz="7200" b="1"/>
            </a:br>
            <a:r>
              <a:rPr lang="en-US" sz="7200" b="1" i="1" smtClean="0">
                <a:solidFill>
                  <a:srgbClr val="FF0000"/>
                </a:solidFill>
              </a:rPr>
              <a:t>“words ending with …bility”</a:t>
            </a:r>
            <a:endParaRPr lang="da-DK" sz="7200" i="1"/>
          </a:p>
        </p:txBody>
      </p:sp>
    </p:spTree>
    <p:extLst>
      <p:ext uri="{BB962C8B-B14F-4D97-AF65-F5344CB8AC3E}">
        <p14:creationId xmlns:p14="http://schemas.microsoft.com/office/powerpoint/2010/main" val="74858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O</a:t>
            </a:r>
            <a:r>
              <a:rPr lang="da-DK" b="1" smtClean="0"/>
              <a:t>pen/Closed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337767" cy="4351338"/>
          </a:xfrm>
        </p:spPr>
        <p:txBody>
          <a:bodyPr/>
          <a:lstStyle/>
          <a:p>
            <a:r>
              <a:rPr lang="da-DK" sz="3200" smtClean="0"/>
              <a:t>Depend on other objects through references of </a:t>
            </a:r>
            <a:r>
              <a:rPr lang="da-DK" sz="3200" u="sng" smtClean="0"/>
              <a:t>interface</a:t>
            </a:r>
            <a:r>
              <a:rPr lang="da-DK" sz="3200" smtClean="0"/>
              <a:t> types!</a:t>
            </a:r>
          </a:p>
          <a:p>
            <a:pPr lvl="1"/>
            <a:r>
              <a:rPr lang="da-DK" sz="2800" smtClean="0"/>
              <a:t>Injector establishes dependencies</a:t>
            </a:r>
          </a:p>
          <a:p>
            <a:pPr lvl="1"/>
            <a:r>
              <a:rPr lang="da-DK" sz="2800" smtClean="0"/>
              <a:t>Object being injected does </a:t>
            </a:r>
            <a:r>
              <a:rPr lang="da-DK" sz="2800" u="sng" smtClean="0"/>
              <a:t>not</a:t>
            </a:r>
            <a:r>
              <a:rPr lang="da-DK" sz="2800" smtClean="0"/>
              <a:t> know true type of the injected object</a:t>
            </a:r>
          </a:p>
          <a:p>
            <a:pPr lvl="1"/>
            <a:r>
              <a:rPr lang="da-DK" sz="2800" smtClean="0"/>
              <a:t>New behaviors realised by creating new implementations of interfaces</a:t>
            </a:r>
          </a:p>
          <a:p>
            <a:pPr lvl="1"/>
            <a:r>
              <a:rPr lang="da-DK" sz="2800" b="1" smtClean="0">
                <a:solidFill>
                  <a:srgbClr val="FF0000"/>
                </a:solidFill>
              </a:rPr>
              <a:t>NB</a:t>
            </a:r>
            <a:r>
              <a:rPr lang="da-DK" sz="2800" smtClean="0"/>
              <a:t>: Can new implementations break clients…?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17294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427" y="800100"/>
            <a:ext cx="10515600" cy="4938963"/>
          </a:xfrm>
        </p:spPr>
        <p:txBody>
          <a:bodyPr>
            <a:noAutofit/>
          </a:bodyPr>
          <a:lstStyle/>
          <a:p>
            <a:pPr algn="ctr"/>
            <a:r>
              <a:rPr lang="da-DK" sz="9600" b="1" smtClean="0">
                <a:solidFill>
                  <a:srgbClr val="FF0000"/>
                </a:solidFill>
              </a:rPr>
              <a:t>L</a:t>
            </a:r>
            <a:r>
              <a:rPr lang="da-DK" sz="9600" b="1" smtClean="0"/>
              <a:t>iskov</a:t>
            </a:r>
            <a:br>
              <a:rPr lang="da-DK" sz="9600" b="1" smtClean="0"/>
            </a:br>
            <a:r>
              <a:rPr lang="da-DK" sz="9600" b="1" smtClean="0"/>
              <a:t> Substitution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396275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>
                <a:solidFill>
                  <a:srgbClr val="FF0000"/>
                </a:solidFill>
              </a:rPr>
              <a:t>L</a:t>
            </a:r>
            <a:r>
              <a:rPr lang="da-DK" b="1" smtClean="0"/>
              <a:t>iskov Substitution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006389" cy="4351338"/>
          </a:xfrm>
        </p:spPr>
        <p:txBody>
          <a:bodyPr/>
          <a:lstStyle/>
          <a:p>
            <a:r>
              <a:rPr lang="da-DK" sz="3200" smtClean="0"/>
              <a:t>Principle relating to how to create inheritance hierarchies</a:t>
            </a:r>
          </a:p>
          <a:p>
            <a:r>
              <a:rPr lang="da-DK" sz="3200" smtClean="0"/>
              <a:t>Ensures that a client can use </a:t>
            </a:r>
            <a:r>
              <a:rPr lang="da-DK" sz="3200" u="sng" smtClean="0"/>
              <a:t>subclasses</a:t>
            </a:r>
            <a:r>
              <a:rPr lang="da-DK" sz="3200" smtClean="0"/>
              <a:t> of provided classes without changing the expected behavior</a:t>
            </a:r>
          </a:p>
        </p:txBody>
      </p:sp>
    </p:spTree>
    <p:extLst>
      <p:ext uri="{BB962C8B-B14F-4D97-AF65-F5344CB8AC3E}">
        <p14:creationId xmlns:p14="http://schemas.microsoft.com/office/powerpoint/2010/main" val="280905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>
                <a:solidFill>
                  <a:srgbClr val="FF0000"/>
                </a:solidFill>
              </a:rPr>
              <a:t>L</a:t>
            </a:r>
            <a:r>
              <a:rPr lang="da-DK" b="1" smtClean="0"/>
              <a:t>iskov </a:t>
            </a:r>
            <a:r>
              <a:rPr lang="da-DK" b="1" smtClean="0"/>
              <a:t>Substitution - Definition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144264" cy="4351338"/>
          </a:xfrm>
        </p:spPr>
        <p:txBody>
          <a:bodyPr>
            <a:normAutofit/>
          </a:bodyPr>
          <a:lstStyle/>
          <a:p>
            <a:r>
              <a:rPr lang="en-US" sz="3200" i="1"/>
              <a:t>If the class </a:t>
            </a:r>
            <a:r>
              <a:rPr lang="en-US" sz="3200" b="1" i="1"/>
              <a:t>S</a:t>
            </a:r>
            <a:r>
              <a:rPr lang="en-US" sz="3200" i="1"/>
              <a:t> is a subtype of the class </a:t>
            </a:r>
            <a:r>
              <a:rPr lang="en-US" sz="3200" b="1" i="1"/>
              <a:t>T</a:t>
            </a:r>
            <a:r>
              <a:rPr lang="en-US" sz="3200" i="1"/>
              <a:t>, then objects of type </a:t>
            </a:r>
            <a:r>
              <a:rPr lang="en-US" sz="3200" b="1" i="1"/>
              <a:t>T</a:t>
            </a:r>
            <a:r>
              <a:rPr lang="en-US" sz="3200" i="1"/>
              <a:t> may be replaced with objects of type </a:t>
            </a:r>
            <a:r>
              <a:rPr lang="en-US" sz="3200" b="1" i="1"/>
              <a:t>S</a:t>
            </a:r>
            <a:r>
              <a:rPr lang="en-US" sz="3200" i="1"/>
              <a:t>, without breaking the program.</a:t>
            </a:r>
            <a:endParaRPr lang="da-DK" sz="3200"/>
          </a:p>
          <a:p>
            <a:pPr marL="0" indent="0">
              <a:buNone/>
            </a:pPr>
            <a:endParaRPr lang="da-DK" sz="3200" smtClean="0"/>
          </a:p>
        </p:txBody>
      </p:sp>
      <p:sp>
        <p:nvSpPr>
          <p:cNvPr id="4" name="Afrundet rektangel 3"/>
          <p:cNvSpPr/>
          <p:nvPr/>
        </p:nvSpPr>
        <p:spPr>
          <a:xfrm>
            <a:off x="8897893" y="2246085"/>
            <a:ext cx="2628901" cy="128916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T</a:t>
            </a:r>
            <a:endParaRPr lang="da-DK" sz="4800" smtClean="0"/>
          </a:p>
        </p:txBody>
      </p:sp>
      <p:sp>
        <p:nvSpPr>
          <p:cNvPr id="5" name="Afrundet rektangel 4"/>
          <p:cNvSpPr/>
          <p:nvPr/>
        </p:nvSpPr>
        <p:spPr>
          <a:xfrm>
            <a:off x="8897893" y="4142042"/>
            <a:ext cx="2628901" cy="125786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S</a:t>
            </a:r>
            <a:endParaRPr lang="da-DK" sz="4800" smtClean="0"/>
          </a:p>
        </p:txBody>
      </p:sp>
      <p:cxnSp>
        <p:nvCxnSpPr>
          <p:cNvPr id="6" name="Vinklet forbindelse 2"/>
          <p:cNvCxnSpPr>
            <a:stCxn id="5" idx="0"/>
            <a:endCxn id="4" idx="2"/>
          </p:cNvCxnSpPr>
          <p:nvPr/>
        </p:nvCxnSpPr>
        <p:spPr>
          <a:xfrm flipV="1">
            <a:off x="10212344" y="3535250"/>
            <a:ext cx="0" cy="60679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9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SayHello(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.WriteLine(</a:t>
            </a:r>
            <a:r>
              <a:rPr lang="en-US" sz="24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$"Hello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{name}</a:t>
            </a:r>
            <a:r>
              <a:rPr lang="en-US" sz="24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39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SayHello(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.WriteLine(</a:t>
            </a:r>
            <a:r>
              <a:rPr lang="en-US" sz="24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$"Hola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{name}</a:t>
            </a:r>
            <a:r>
              <a:rPr lang="en-US" sz="24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606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7" y="1012925"/>
            <a:ext cx="70446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Client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DoSomething(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obj)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obj.SayHello(</a:t>
            </a:r>
            <a:r>
              <a:rPr lang="en-US" sz="24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"Alex"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obj.SayHello(</a:t>
            </a:r>
            <a:r>
              <a:rPr lang="en-US" sz="24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"Betty"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en-US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Client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aClient =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Client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aClient.DoSomething(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</a:p>
          <a:p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aClient.DoSomething(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874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5292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Client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DoSomething(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obj)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obj.SayHello(</a:t>
            </a:r>
            <a:r>
              <a:rPr lang="en-US" sz="24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"Alex"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obj.SayHello(</a:t>
            </a:r>
            <a:r>
              <a:rPr lang="en-US" sz="24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"Betty"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en-US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Client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aClient =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Client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aClient.DoSomething(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</a:p>
          <a:p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aClient.DoSomething(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Have I broken something…?</a:t>
            </a:r>
            <a:endParaRPr lang="da-DK" sz="240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790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5292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What does this interface do…?</a:t>
            </a:r>
          </a:p>
          <a:p>
            <a:pPr>
              <a:spcAft>
                <a:spcPts val="0"/>
              </a:spcAft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interface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SayHello(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da-DK" sz="240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84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5292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interface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///</a:t>
            </a:r>
            <a:r>
              <a:rPr lang="en-US" sz="24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&lt;summary&gt;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///</a:t>
            </a:r>
            <a:r>
              <a:rPr lang="en-US" sz="24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Contract: Invoking this method should print </a:t>
            </a:r>
            <a:r>
              <a:rPr lang="en-US" sz="24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 </a:t>
            </a:r>
            <a:endParaRPr lang="en-US" sz="2400" b="1" smtClean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///</a:t>
            </a:r>
            <a:r>
              <a:rPr lang="en-US" sz="24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 </a:t>
            </a:r>
            <a:r>
              <a:rPr lang="en-US" sz="24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 the screen.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///</a:t>
            </a:r>
            <a:r>
              <a:rPr lang="en-US" sz="24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The message should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///</a:t>
            </a:r>
            <a:r>
              <a:rPr lang="en-US" sz="24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1</a:t>
            </a:r>
            <a:r>
              <a:rPr lang="en-US" sz="24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Have a polite greeting nature.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///</a:t>
            </a:r>
            <a:r>
              <a:rPr lang="en-US" sz="24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2</a:t>
            </a:r>
            <a:r>
              <a:rPr lang="en-US" sz="24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Use the name provided in the argument.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///</a:t>
            </a:r>
            <a:r>
              <a:rPr lang="en-US" sz="24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3</a:t>
            </a:r>
            <a:r>
              <a:rPr lang="en-US" sz="24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Be in English.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///</a:t>
            </a:r>
            <a:r>
              <a:rPr lang="en-US" sz="24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No side effect should occur by calling this method.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///</a:t>
            </a:r>
            <a:r>
              <a:rPr lang="en-US" sz="24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&lt;/summary&gt;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SayHello(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260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7438" y="589547"/>
            <a:ext cx="11534274" cy="5660857"/>
          </a:xfrm>
        </p:spPr>
        <p:txBody>
          <a:bodyPr anchor="t">
            <a:normAutofit/>
          </a:bodyPr>
          <a:lstStyle/>
          <a:p>
            <a:pPr algn="l"/>
            <a:r>
              <a:rPr lang="en-US" sz="4400" b="1" smtClean="0"/>
              <a:t>Usa</a:t>
            </a:r>
            <a:r>
              <a:rPr lang="en-US" sz="4400" b="1" smtClean="0">
                <a:solidFill>
                  <a:srgbClr val="FF0000"/>
                </a:solidFill>
              </a:rPr>
              <a:t>bility</a:t>
            </a:r>
            <a:r>
              <a:rPr lang="en-US" sz="4400" b="1" smtClean="0"/>
              <a:t/>
            </a:r>
            <a:br>
              <a:rPr lang="en-US" sz="4400" b="1" smtClean="0"/>
            </a:br>
            <a:r>
              <a:rPr lang="en-US" sz="4400" b="1" smtClean="0"/>
              <a:t>Relia</a:t>
            </a:r>
            <a:r>
              <a:rPr lang="en-US" sz="4400" b="1">
                <a:solidFill>
                  <a:srgbClr val="FF0000"/>
                </a:solidFill>
              </a:rPr>
              <a:t>bility</a:t>
            </a:r>
            <a:r>
              <a:rPr lang="en-US" sz="4400" b="1" smtClean="0"/>
              <a:t/>
            </a:r>
            <a:br>
              <a:rPr lang="en-US" sz="4400" b="1" smtClean="0"/>
            </a:br>
            <a:r>
              <a:rPr lang="en-US" sz="4400" b="1" smtClean="0"/>
              <a:t>Extensi</a:t>
            </a:r>
            <a:r>
              <a:rPr lang="en-US" sz="4400" b="1">
                <a:solidFill>
                  <a:srgbClr val="FF0000"/>
                </a:solidFill>
              </a:rPr>
              <a:t>bility</a:t>
            </a:r>
            <a:r>
              <a:rPr lang="en-US" sz="4400" b="1" smtClean="0"/>
              <a:t/>
            </a:r>
            <a:br>
              <a:rPr lang="en-US" sz="4400" b="1" smtClean="0"/>
            </a:br>
            <a:r>
              <a:rPr lang="en-US" sz="4400" b="1" smtClean="0"/>
              <a:t>Reusa</a:t>
            </a:r>
            <a:r>
              <a:rPr lang="en-US" sz="4400" b="1">
                <a:solidFill>
                  <a:srgbClr val="FF0000"/>
                </a:solidFill>
              </a:rPr>
              <a:t>bility</a:t>
            </a:r>
            <a:r>
              <a:rPr lang="en-US" sz="4400" b="1" smtClean="0"/>
              <a:t/>
            </a:r>
            <a:br>
              <a:rPr lang="en-US" sz="4400" b="1" smtClean="0"/>
            </a:br>
            <a:r>
              <a:rPr lang="en-US" sz="4400" b="1" smtClean="0"/>
              <a:t>Maintaina</a:t>
            </a:r>
            <a:r>
              <a:rPr lang="en-US" sz="4400" b="1">
                <a:solidFill>
                  <a:srgbClr val="FF0000"/>
                </a:solidFill>
              </a:rPr>
              <a:t>bility</a:t>
            </a:r>
            <a:r>
              <a:rPr lang="en-US" sz="4400" b="1" smtClean="0"/>
              <a:t/>
            </a:r>
            <a:br>
              <a:rPr lang="en-US" sz="4400" b="1" smtClean="0"/>
            </a:br>
            <a:r>
              <a:rPr lang="en-US" sz="4400" b="1" smtClean="0"/>
              <a:t>Porta</a:t>
            </a:r>
            <a:r>
              <a:rPr lang="en-US" sz="4400" b="1" smtClean="0">
                <a:solidFill>
                  <a:srgbClr val="FF0000"/>
                </a:solidFill>
              </a:rPr>
              <a:t>bility</a:t>
            </a:r>
            <a:br>
              <a:rPr lang="en-US" sz="4400" b="1" smtClean="0">
                <a:solidFill>
                  <a:srgbClr val="FF0000"/>
                </a:solidFill>
              </a:rPr>
            </a:br>
            <a:r>
              <a:rPr lang="en-US" sz="4400" b="1" smtClean="0"/>
              <a:t>…</a:t>
            </a:r>
            <a:r>
              <a:rPr lang="en-US" sz="4400" b="1" smtClean="0">
                <a:solidFill>
                  <a:srgbClr val="FF0000"/>
                </a:solidFill>
              </a:rPr>
              <a:t>bility</a:t>
            </a:r>
            <a:r>
              <a:rPr lang="en-US" sz="4400" b="1" smtClean="0"/>
              <a:t/>
            </a:r>
            <a:br>
              <a:rPr lang="en-US" sz="4400" b="1" smtClean="0"/>
            </a:br>
            <a:endParaRPr lang="da-DK" sz="4400" i="1"/>
          </a:p>
        </p:txBody>
      </p:sp>
    </p:spTree>
    <p:extLst>
      <p:ext uri="{BB962C8B-B14F-4D97-AF65-F5344CB8AC3E}">
        <p14:creationId xmlns:p14="http://schemas.microsoft.com/office/powerpoint/2010/main" val="175731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5292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interface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</a:p>
          <a:p>
            <a:pPr>
              <a:spcAft>
                <a:spcPts val="0"/>
              </a:spcAft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///</a:t>
            </a:r>
            <a:r>
              <a:rPr lang="en-US" sz="24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&lt;summary&gt;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///</a:t>
            </a:r>
            <a:r>
              <a:rPr lang="en-US" sz="24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Contract: Invoking this method should print </a:t>
            </a:r>
            <a:r>
              <a:rPr lang="en-US" sz="24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 </a:t>
            </a:r>
            <a:endParaRPr lang="en-US" sz="2400" b="1" smtClean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///</a:t>
            </a:r>
            <a:r>
              <a:rPr lang="en-US" sz="24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 </a:t>
            </a:r>
            <a:r>
              <a:rPr lang="en-US" sz="24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 the </a:t>
            </a:r>
            <a:r>
              <a:rPr lang="en-US" sz="24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screen</a:t>
            </a:r>
            <a:r>
              <a:rPr lang="en-US" sz="2400" b="1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da-DK" sz="24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 </a:t>
            </a:r>
            <a:r>
              <a:rPr lang="en-US" sz="24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matter the value of name.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///</a:t>
            </a:r>
            <a:r>
              <a:rPr lang="en-US" sz="24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&lt;/summary&gt;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SayHello(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891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5292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CheckedGreeting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SayHello(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(name.Length &lt; 3)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457200">
              <a:spcAft>
                <a:spcPts val="0"/>
              </a:spcAft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throw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ArgumentException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"Name too short!"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base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.SayHello(name);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883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>
                <a:solidFill>
                  <a:srgbClr val="FF0000"/>
                </a:solidFill>
              </a:rPr>
              <a:t>L</a:t>
            </a:r>
            <a:r>
              <a:rPr lang="da-DK" b="1" smtClean="0"/>
              <a:t>iskov </a:t>
            </a:r>
            <a:r>
              <a:rPr lang="da-DK" b="1" smtClean="0"/>
              <a:t>Substitution - Definition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935096" cy="4351338"/>
          </a:xfrm>
        </p:spPr>
        <p:txBody>
          <a:bodyPr>
            <a:normAutofit/>
          </a:bodyPr>
          <a:lstStyle/>
          <a:p>
            <a:r>
              <a:rPr lang="en-US" sz="3200" i="1"/>
              <a:t>If the class </a:t>
            </a:r>
            <a:r>
              <a:rPr lang="en-US" sz="3200" b="1" i="1"/>
              <a:t>S</a:t>
            </a:r>
            <a:r>
              <a:rPr lang="en-US" sz="3200" i="1"/>
              <a:t> is a subtype of the class </a:t>
            </a:r>
            <a:r>
              <a:rPr lang="en-US" sz="3200" b="1" i="1"/>
              <a:t>T</a:t>
            </a:r>
            <a:r>
              <a:rPr lang="en-US" sz="3200" i="1"/>
              <a:t>, </a:t>
            </a:r>
            <a:r>
              <a:rPr lang="en-US" sz="3200" i="1"/>
              <a:t>then </a:t>
            </a:r>
            <a:r>
              <a:rPr lang="da-DK" sz="3200" i="1" smtClean="0"/>
              <a:t>it must always hold that</a:t>
            </a:r>
          </a:p>
          <a:p>
            <a:pPr lvl="1"/>
            <a:r>
              <a:rPr lang="en-US" sz="2800" b="1" i="1"/>
              <a:t>Preconditions</a:t>
            </a:r>
            <a:r>
              <a:rPr lang="en-US" sz="2800" i="1"/>
              <a:t> in </a:t>
            </a:r>
            <a:r>
              <a:rPr lang="en-US" sz="2800" b="1" i="1"/>
              <a:t>T</a:t>
            </a:r>
            <a:r>
              <a:rPr lang="en-US" sz="2800" i="1"/>
              <a:t> are never strengthened by </a:t>
            </a:r>
            <a:r>
              <a:rPr lang="en-US" sz="2800" b="1" i="1"/>
              <a:t>S</a:t>
            </a:r>
            <a:r>
              <a:rPr lang="en-US" sz="2800" i="1"/>
              <a:t>.</a:t>
            </a:r>
            <a:endParaRPr lang="da-DK" sz="2800" i="1"/>
          </a:p>
          <a:p>
            <a:pPr lvl="1"/>
            <a:r>
              <a:rPr lang="en-US" sz="2800" b="1" i="1"/>
              <a:t>Postconditions</a:t>
            </a:r>
            <a:r>
              <a:rPr lang="en-US" sz="2800" i="1"/>
              <a:t> in </a:t>
            </a:r>
            <a:r>
              <a:rPr lang="en-US" sz="2800" b="1" i="1"/>
              <a:t>T</a:t>
            </a:r>
            <a:r>
              <a:rPr lang="en-US" sz="2800" i="1"/>
              <a:t> are never weakened by </a:t>
            </a:r>
            <a:r>
              <a:rPr lang="en-US" sz="2800" b="1" i="1"/>
              <a:t>S</a:t>
            </a:r>
            <a:r>
              <a:rPr lang="en-US" sz="2800" i="1"/>
              <a:t>.</a:t>
            </a:r>
            <a:endParaRPr lang="da-DK" sz="2800" i="1"/>
          </a:p>
          <a:p>
            <a:pPr lvl="1"/>
            <a:r>
              <a:rPr lang="en-US" sz="2800" b="1" i="1"/>
              <a:t>Invariants</a:t>
            </a:r>
            <a:r>
              <a:rPr lang="en-US" sz="2800" i="1"/>
              <a:t> in </a:t>
            </a:r>
            <a:r>
              <a:rPr lang="en-US" sz="2800" b="1" i="1"/>
              <a:t>T</a:t>
            </a:r>
            <a:r>
              <a:rPr lang="en-US" sz="2800" i="1"/>
              <a:t> must be preserved by </a:t>
            </a:r>
            <a:r>
              <a:rPr lang="en-US" sz="2800" b="1" i="1"/>
              <a:t>S</a:t>
            </a:r>
            <a:r>
              <a:rPr lang="en-US" sz="2800" i="1"/>
              <a:t>.</a:t>
            </a:r>
            <a:endParaRPr lang="da-DK" sz="2800" i="1"/>
          </a:p>
          <a:p>
            <a:endParaRPr lang="da-DK" sz="3200"/>
          </a:p>
          <a:p>
            <a:pPr marL="0" indent="0">
              <a:buNone/>
            </a:pPr>
            <a:endParaRPr lang="da-DK" sz="3200" smtClean="0"/>
          </a:p>
        </p:txBody>
      </p:sp>
      <p:sp>
        <p:nvSpPr>
          <p:cNvPr id="4" name="Afrundet rektangel 3"/>
          <p:cNvSpPr/>
          <p:nvPr/>
        </p:nvSpPr>
        <p:spPr>
          <a:xfrm>
            <a:off x="9687697" y="2246085"/>
            <a:ext cx="1839097" cy="128916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T</a:t>
            </a:r>
            <a:endParaRPr lang="da-DK" sz="4800" smtClean="0"/>
          </a:p>
        </p:txBody>
      </p:sp>
      <p:sp>
        <p:nvSpPr>
          <p:cNvPr id="5" name="Afrundet rektangel 4"/>
          <p:cNvSpPr/>
          <p:nvPr/>
        </p:nvSpPr>
        <p:spPr>
          <a:xfrm>
            <a:off x="9687697" y="4142042"/>
            <a:ext cx="1839097" cy="125786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S</a:t>
            </a:r>
            <a:endParaRPr lang="da-DK" sz="4800" smtClean="0"/>
          </a:p>
        </p:txBody>
      </p:sp>
      <p:cxnSp>
        <p:nvCxnSpPr>
          <p:cNvPr id="6" name="Vinklet forbindelse 2"/>
          <p:cNvCxnSpPr/>
          <p:nvPr/>
        </p:nvCxnSpPr>
        <p:spPr>
          <a:xfrm flipV="1">
            <a:off x="10620117" y="3535250"/>
            <a:ext cx="0" cy="60679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60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5292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Precondition was strengthened...</a:t>
            </a:r>
          </a:p>
          <a:p>
            <a:pPr>
              <a:spcAft>
                <a:spcPts val="0"/>
              </a:spcAft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CheckedGreeting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SayHello(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(name.Length &lt; 3)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457200">
              <a:spcAft>
                <a:spcPts val="0"/>
              </a:spcAft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throw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ArgumentException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"Name too short!"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base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.SayHello(name);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73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5292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Client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DoSomething(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obj)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obj.SayHello(</a:t>
            </a:r>
            <a:r>
              <a:rPr lang="en-US" sz="24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"Alex"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obj.SayHello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400" b="1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Bo"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en-US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Client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aClient =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Client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aClient.DoSomething(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OK</a:t>
            </a:r>
            <a:endParaRPr lang="en-US" sz="24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aClient.DoSomething(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CheckedGreeting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Oops...</a:t>
            </a:r>
            <a:endParaRPr lang="da-DK" sz="240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684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What is inheritance…really?</a:t>
            </a:r>
            <a:endParaRPr lang="da-DK" b="1"/>
          </a:p>
        </p:txBody>
      </p:sp>
      <p:sp>
        <p:nvSpPr>
          <p:cNvPr id="4" name="Afrundet rektangel 3"/>
          <p:cNvSpPr/>
          <p:nvPr/>
        </p:nvSpPr>
        <p:spPr>
          <a:xfrm>
            <a:off x="9687697" y="2246085"/>
            <a:ext cx="1839097" cy="128916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T</a:t>
            </a:r>
            <a:endParaRPr lang="da-DK" sz="4800" smtClean="0"/>
          </a:p>
        </p:txBody>
      </p:sp>
      <p:sp>
        <p:nvSpPr>
          <p:cNvPr id="5" name="Afrundet rektangel 4"/>
          <p:cNvSpPr/>
          <p:nvPr/>
        </p:nvSpPr>
        <p:spPr>
          <a:xfrm>
            <a:off x="9687697" y="4142042"/>
            <a:ext cx="1839097" cy="125786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S</a:t>
            </a:r>
            <a:endParaRPr lang="da-DK" sz="4800" smtClean="0"/>
          </a:p>
        </p:txBody>
      </p:sp>
      <p:cxnSp>
        <p:nvCxnSpPr>
          <p:cNvPr id="6" name="Vinklet forbindelse 2"/>
          <p:cNvCxnSpPr/>
          <p:nvPr/>
        </p:nvCxnSpPr>
        <p:spPr>
          <a:xfrm flipV="1">
            <a:off x="10620117" y="3535250"/>
            <a:ext cx="0" cy="60679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15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What is inheritance…really?</a:t>
            </a:r>
            <a:endParaRPr lang="da-DK" b="1"/>
          </a:p>
        </p:txBody>
      </p:sp>
      <p:sp>
        <p:nvSpPr>
          <p:cNvPr id="4" name="Afrundet rektangel 3"/>
          <p:cNvSpPr/>
          <p:nvPr/>
        </p:nvSpPr>
        <p:spPr>
          <a:xfrm>
            <a:off x="9687697" y="2246085"/>
            <a:ext cx="1839097" cy="128916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T</a:t>
            </a:r>
            <a:endParaRPr lang="da-DK" sz="4800" smtClean="0"/>
          </a:p>
        </p:txBody>
      </p:sp>
      <p:sp>
        <p:nvSpPr>
          <p:cNvPr id="5" name="Afrundet rektangel 4"/>
          <p:cNvSpPr/>
          <p:nvPr/>
        </p:nvSpPr>
        <p:spPr>
          <a:xfrm>
            <a:off x="9687697" y="4142042"/>
            <a:ext cx="1839097" cy="125786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S</a:t>
            </a:r>
            <a:endParaRPr lang="da-DK" sz="4800" smtClean="0"/>
          </a:p>
        </p:txBody>
      </p:sp>
      <p:cxnSp>
        <p:nvCxnSpPr>
          <p:cNvPr id="6" name="Vinklet forbindelse 2"/>
          <p:cNvCxnSpPr/>
          <p:nvPr/>
        </p:nvCxnSpPr>
        <p:spPr>
          <a:xfrm flipV="1">
            <a:off x="10620117" y="3535250"/>
            <a:ext cx="0" cy="60679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frundet rektangel 6"/>
          <p:cNvSpPr/>
          <p:nvPr/>
        </p:nvSpPr>
        <p:spPr>
          <a:xfrm>
            <a:off x="1474572" y="1854788"/>
            <a:ext cx="7101017" cy="432359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800" smtClean="0"/>
              <a:t>T</a:t>
            </a:r>
            <a:endParaRPr lang="da-DK" sz="4800" smtClean="0"/>
          </a:p>
        </p:txBody>
      </p:sp>
      <p:sp>
        <p:nvSpPr>
          <p:cNvPr id="8" name="Afrundet rektangel 7"/>
          <p:cNvSpPr/>
          <p:nvPr/>
        </p:nvSpPr>
        <p:spPr>
          <a:xfrm>
            <a:off x="2722605" y="3064476"/>
            <a:ext cx="3912973" cy="261963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800" smtClean="0"/>
              <a:t>S</a:t>
            </a:r>
            <a:endParaRPr lang="da-DK" sz="4800" smtClean="0"/>
          </a:p>
        </p:txBody>
      </p:sp>
    </p:spTree>
    <p:extLst>
      <p:ext uri="{BB962C8B-B14F-4D97-AF65-F5344CB8AC3E}">
        <p14:creationId xmlns:p14="http://schemas.microsoft.com/office/powerpoint/2010/main" val="2049474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What is inheritance…really?</a:t>
            </a:r>
            <a:endParaRPr lang="da-DK" b="1"/>
          </a:p>
        </p:txBody>
      </p:sp>
      <p:sp>
        <p:nvSpPr>
          <p:cNvPr id="7" name="Afrundet rektangel 6"/>
          <p:cNvSpPr/>
          <p:nvPr/>
        </p:nvSpPr>
        <p:spPr>
          <a:xfrm>
            <a:off x="1474572" y="1854788"/>
            <a:ext cx="7101017" cy="432359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800" smtClean="0"/>
              <a:t>Animals</a:t>
            </a:r>
            <a:endParaRPr lang="da-DK" sz="4800" smtClean="0"/>
          </a:p>
        </p:txBody>
      </p:sp>
      <p:sp>
        <p:nvSpPr>
          <p:cNvPr id="8" name="Afrundet rektangel 7"/>
          <p:cNvSpPr/>
          <p:nvPr/>
        </p:nvSpPr>
        <p:spPr>
          <a:xfrm>
            <a:off x="2722605" y="3039762"/>
            <a:ext cx="3912973" cy="264434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800" smtClean="0"/>
              <a:t>Cats</a:t>
            </a:r>
            <a:endParaRPr lang="da-DK" sz="4800" smtClean="0"/>
          </a:p>
        </p:txBody>
      </p:sp>
    </p:spTree>
    <p:extLst>
      <p:ext uri="{BB962C8B-B14F-4D97-AF65-F5344CB8AC3E}">
        <p14:creationId xmlns:p14="http://schemas.microsoft.com/office/powerpoint/2010/main" val="3738315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What is inheritance…really?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200" smtClean="0"/>
              <a:t>All </a:t>
            </a:r>
            <a:r>
              <a:rPr lang="da-DK" sz="3200" b="1" smtClean="0"/>
              <a:t>Animals</a:t>
            </a:r>
            <a:r>
              <a:rPr lang="da-DK" sz="3200" smtClean="0"/>
              <a:t> can have arbitrarily short names…</a:t>
            </a:r>
          </a:p>
        </p:txBody>
      </p:sp>
    </p:spTree>
    <p:extLst>
      <p:ext uri="{BB962C8B-B14F-4D97-AF65-F5344CB8AC3E}">
        <p14:creationId xmlns:p14="http://schemas.microsoft.com/office/powerpoint/2010/main" val="116894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What is inheritance…really?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200" smtClean="0"/>
              <a:t>All </a:t>
            </a:r>
            <a:r>
              <a:rPr lang="da-DK" sz="3200" b="1" smtClean="0"/>
              <a:t>Animals</a:t>
            </a:r>
            <a:r>
              <a:rPr lang="da-DK" sz="3200" smtClean="0"/>
              <a:t> can have arbitrarily short names…</a:t>
            </a:r>
          </a:p>
          <a:p>
            <a:r>
              <a:rPr lang="da-DK" sz="3200" b="1" smtClean="0"/>
              <a:t>Cats</a:t>
            </a:r>
            <a:r>
              <a:rPr lang="da-DK" sz="3200" smtClean="0"/>
              <a:t> cannot have names shorter than three letters…</a:t>
            </a:r>
          </a:p>
        </p:txBody>
      </p:sp>
    </p:spTree>
    <p:extLst>
      <p:ext uri="{BB962C8B-B14F-4D97-AF65-F5344CB8AC3E}">
        <p14:creationId xmlns:p14="http://schemas.microsoft.com/office/powerpoint/2010/main" val="243030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7438" y="481264"/>
            <a:ext cx="11534274" cy="6154152"/>
          </a:xfrm>
        </p:spPr>
        <p:txBody>
          <a:bodyPr anchor="t">
            <a:normAutofit/>
          </a:bodyPr>
          <a:lstStyle/>
          <a:p>
            <a:pPr algn="l"/>
            <a:r>
              <a:rPr lang="en-US" sz="7200" i="1" smtClean="0"/>
              <a:t> </a:t>
            </a:r>
            <a:r>
              <a:rPr lang="en-US" sz="9600" b="1" smtClean="0"/>
              <a:t/>
            </a:r>
            <a:br>
              <a:rPr lang="en-US" sz="9600" b="1" smtClean="0"/>
            </a:br>
            <a:r>
              <a:rPr lang="en-US" sz="9600" b="1" smtClean="0"/>
              <a:t>Reusa</a:t>
            </a:r>
            <a:r>
              <a:rPr lang="en-US" sz="9600" b="1" smtClean="0">
                <a:solidFill>
                  <a:srgbClr val="FF0000"/>
                </a:solidFill>
              </a:rPr>
              <a:t>bility</a:t>
            </a:r>
            <a:r>
              <a:rPr lang="en-US" sz="9600" b="1" smtClean="0"/>
              <a:t/>
            </a:r>
            <a:br>
              <a:rPr lang="en-US" sz="9600" b="1" smtClean="0"/>
            </a:br>
            <a:r>
              <a:rPr lang="en-US" sz="9600" b="1" smtClean="0"/>
              <a:t>Extensi</a:t>
            </a:r>
            <a:r>
              <a:rPr lang="en-US" sz="9600" b="1" smtClean="0">
                <a:solidFill>
                  <a:srgbClr val="FF0000"/>
                </a:solidFill>
              </a:rPr>
              <a:t>bility</a:t>
            </a:r>
            <a:br>
              <a:rPr lang="en-US" sz="9600" b="1" smtClean="0">
                <a:solidFill>
                  <a:srgbClr val="FF0000"/>
                </a:solidFill>
              </a:rPr>
            </a:br>
            <a:endParaRPr lang="da-DK" sz="72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53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What is inheritance…really?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200" smtClean="0"/>
              <a:t>All </a:t>
            </a:r>
            <a:r>
              <a:rPr lang="da-DK" sz="3200" b="1" smtClean="0"/>
              <a:t>Animals</a:t>
            </a:r>
            <a:r>
              <a:rPr lang="da-DK" sz="3200" smtClean="0"/>
              <a:t> can have arbitrarily short names…</a:t>
            </a:r>
          </a:p>
          <a:p>
            <a:r>
              <a:rPr lang="da-DK" sz="3200" b="1" smtClean="0"/>
              <a:t>Cats</a:t>
            </a:r>
            <a:r>
              <a:rPr lang="da-DK" sz="3200" smtClean="0"/>
              <a:t> cannot have names shorter than three letters…</a:t>
            </a:r>
          </a:p>
          <a:p>
            <a:r>
              <a:rPr lang="da-DK" sz="3200" smtClean="0">
                <a:solidFill>
                  <a:srgbClr val="FF0000"/>
                </a:solidFill>
              </a:rPr>
              <a:t>…is a </a:t>
            </a:r>
            <a:r>
              <a:rPr lang="da-DK" sz="3200" b="1" smtClean="0">
                <a:solidFill>
                  <a:srgbClr val="FF0000"/>
                </a:solidFill>
              </a:rPr>
              <a:t>Cat</a:t>
            </a:r>
            <a:r>
              <a:rPr lang="da-DK" sz="3200" smtClean="0">
                <a:solidFill>
                  <a:srgbClr val="FF0000"/>
                </a:solidFill>
              </a:rPr>
              <a:t> then an </a:t>
            </a:r>
            <a:r>
              <a:rPr lang="da-DK" sz="3200" b="1" smtClean="0">
                <a:solidFill>
                  <a:srgbClr val="FF0000"/>
                </a:solidFill>
              </a:rPr>
              <a:t>Animal</a:t>
            </a:r>
            <a:r>
              <a:rPr lang="da-DK" sz="3200" smtClean="0">
                <a:solidFill>
                  <a:srgbClr val="FF0000"/>
                </a:solidFill>
              </a:rPr>
              <a:t>…?</a:t>
            </a:r>
            <a:endParaRPr lang="da-DK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171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What is inheritance…really?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200" smtClean="0"/>
              <a:t>Names that are three or more letters long are valid names for </a:t>
            </a:r>
            <a:r>
              <a:rPr lang="da-DK" sz="3200" b="1" smtClean="0"/>
              <a:t>Animals</a:t>
            </a:r>
            <a:r>
              <a:rPr lang="da-DK" sz="3200" smtClean="0"/>
              <a:t>…</a:t>
            </a:r>
          </a:p>
          <a:p>
            <a:r>
              <a:rPr lang="da-DK" sz="3200" b="1" smtClean="0"/>
              <a:t>Cats</a:t>
            </a:r>
            <a:r>
              <a:rPr lang="da-DK" sz="3200" smtClean="0"/>
              <a:t> can have arbitrarily short names…</a:t>
            </a:r>
          </a:p>
          <a:p>
            <a:r>
              <a:rPr lang="da-DK" sz="3200" smtClean="0">
                <a:solidFill>
                  <a:srgbClr val="FF0000"/>
                </a:solidFill>
              </a:rPr>
              <a:t>…is a </a:t>
            </a:r>
            <a:r>
              <a:rPr lang="da-DK" sz="3200" b="1" smtClean="0">
                <a:solidFill>
                  <a:srgbClr val="FF0000"/>
                </a:solidFill>
              </a:rPr>
              <a:t>Cat</a:t>
            </a:r>
            <a:r>
              <a:rPr lang="da-DK" sz="3200" smtClean="0">
                <a:solidFill>
                  <a:srgbClr val="FF0000"/>
                </a:solidFill>
              </a:rPr>
              <a:t> then an </a:t>
            </a:r>
            <a:r>
              <a:rPr lang="da-DK" sz="3200" b="1" smtClean="0">
                <a:solidFill>
                  <a:srgbClr val="FF0000"/>
                </a:solidFill>
              </a:rPr>
              <a:t>Animal</a:t>
            </a:r>
            <a:r>
              <a:rPr lang="da-DK" sz="3200" smtClean="0">
                <a:solidFill>
                  <a:srgbClr val="FF0000"/>
                </a:solidFill>
              </a:rPr>
              <a:t>…?</a:t>
            </a:r>
            <a:endParaRPr lang="da-DK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64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What is inheritance…really?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00968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All </a:t>
            </a:r>
            <a:r>
              <a:rPr lang="da-DK" sz="3200" b="1" smtClean="0"/>
              <a:t>Animals</a:t>
            </a:r>
            <a:r>
              <a:rPr lang="da-DK" sz="3200" smtClean="0"/>
              <a:t> can have arbitrarily short names…</a:t>
            </a:r>
          </a:p>
          <a:p>
            <a:r>
              <a:rPr lang="da-DK" sz="3200" smtClean="0"/>
              <a:t>All existing </a:t>
            </a:r>
            <a:r>
              <a:rPr lang="da-DK" sz="3200" b="1"/>
              <a:t>Animals</a:t>
            </a:r>
            <a:r>
              <a:rPr lang="da-DK" sz="3200"/>
              <a:t> </a:t>
            </a:r>
            <a:r>
              <a:rPr lang="da-DK" sz="3200" smtClean="0"/>
              <a:t>have names that are at least three letters long…</a:t>
            </a:r>
          </a:p>
          <a:p>
            <a:r>
              <a:rPr lang="da-DK" sz="3200" b="1"/>
              <a:t>Cats</a:t>
            </a:r>
            <a:r>
              <a:rPr lang="da-DK" sz="3200"/>
              <a:t> can have arbitrarily short names…</a:t>
            </a:r>
          </a:p>
          <a:p>
            <a:r>
              <a:rPr lang="da-DK" sz="3200" smtClean="0">
                <a:solidFill>
                  <a:srgbClr val="FF0000"/>
                </a:solidFill>
              </a:rPr>
              <a:t>…is a </a:t>
            </a:r>
            <a:r>
              <a:rPr lang="da-DK" sz="3200" b="1" smtClean="0">
                <a:solidFill>
                  <a:srgbClr val="FF0000"/>
                </a:solidFill>
              </a:rPr>
              <a:t>Cat</a:t>
            </a:r>
            <a:r>
              <a:rPr lang="da-DK" sz="3200" smtClean="0">
                <a:solidFill>
                  <a:srgbClr val="FF0000"/>
                </a:solidFill>
              </a:rPr>
              <a:t> then an </a:t>
            </a:r>
            <a:r>
              <a:rPr lang="da-DK" sz="3200" b="1" smtClean="0">
                <a:solidFill>
                  <a:srgbClr val="FF0000"/>
                </a:solidFill>
              </a:rPr>
              <a:t>Animal</a:t>
            </a:r>
            <a:r>
              <a:rPr lang="da-DK" sz="3200" smtClean="0">
                <a:solidFill>
                  <a:srgbClr val="FF0000"/>
                </a:solidFill>
              </a:rPr>
              <a:t>…?</a:t>
            </a:r>
            <a:endParaRPr lang="da-DK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862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Dealing with non-compliance</a:t>
            </a:r>
            <a:endParaRPr lang="da-DK" b="1"/>
          </a:p>
        </p:txBody>
      </p:sp>
      <p:sp>
        <p:nvSpPr>
          <p:cNvPr id="7" name="Afrundet rektangel 6"/>
          <p:cNvSpPr/>
          <p:nvPr/>
        </p:nvSpPr>
        <p:spPr>
          <a:xfrm>
            <a:off x="838200" y="4374291"/>
            <a:ext cx="4567881" cy="187822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800" smtClean="0"/>
              <a:t>Non-compliance</a:t>
            </a:r>
            <a:endParaRPr lang="da-DK" sz="4800" smtClean="0"/>
          </a:p>
        </p:txBody>
      </p:sp>
      <p:sp>
        <p:nvSpPr>
          <p:cNvPr id="8" name="Afrundet rektangel 7"/>
          <p:cNvSpPr/>
          <p:nvPr/>
        </p:nvSpPr>
        <p:spPr>
          <a:xfrm>
            <a:off x="6785919" y="2026508"/>
            <a:ext cx="4567881" cy="170523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800" smtClean="0"/>
              <a:t>Compliance</a:t>
            </a:r>
            <a:endParaRPr lang="da-DK" sz="4800" smtClean="0"/>
          </a:p>
        </p:txBody>
      </p:sp>
      <p:sp>
        <p:nvSpPr>
          <p:cNvPr id="3" name="Bøjet pil 2"/>
          <p:cNvSpPr/>
          <p:nvPr/>
        </p:nvSpPr>
        <p:spPr>
          <a:xfrm>
            <a:off x="3311611" y="2619632"/>
            <a:ext cx="3249827" cy="133452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smtClean="0">
                <a:solidFill>
                  <a:schemeClr val="tx1"/>
                </a:solidFill>
              </a:rPr>
              <a:t>Change</a:t>
            </a:r>
          </a:p>
          <a:p>
            <a:pPr algn="ctr"/>
            <a:r>
              <a:rPr lang="da-DK" sz="3200" b="1" smtClean="0">
                <a:solidFill>
                  <a:schemeClr val="tx1"/>
                </a:solidFill>
              </a:rPr>
              <a:t>Contract</a:t>
            </a:r>
            <a:endParaRPr lang="da-DK" sz="3200" b="1">
              <a:solidFill>
                <a:schemeClr val="tx1"/>
              </a:solidFill>
            </a:endParaRPr>
          </a:p>
        </p:txBody>
      </p:sp>
      <p:sp>
        <p:nvSpPr>
          <p:cNvPr id="4" name="Opadbøjet pil 3"/>
          <p:cNvSpPr/>
          <p:nvPr/>
        </p:nvSpPr>
        <p:spPr>
          <a:xfrm>
            <a:off x="5918887" y="4073737"/>
            <a:ext cx="3311611" cy="161873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>
                <a:solidFill>
                  <a:schemeClr val="tx1"/>
                </a:solidFill>
              </a:rPr>
              <a:t>C</a:t>
            </a:r>
            <a:r>
              <a:rPr lang="da-DK" sz="3200" b="1" smtClean="0">
                <a:solidFill>
                  <a:schemeClr val="tx1"/>
                </a:solidFill>
              </a:rPr>
              <a:t>hange </a:t>
            </a:r>
          </a:p>
          <a:p>
            <a:pPr algn="ctr"/>
            <a:r>
              <a:rPr lang="da-DK" sz="3200" b="1">
                <a:solidFill>
                  <a:schemeClr val="tx1"/>
                </a:solidFill>
              </a:rPr>
              <a:t>I</a:t>
            </a:r>
            <a:r>
              <a:rPr lang="da-DK" sz="3200" b="1" smtClean="0">
                <a:solidFill>
                  <a:schemeClr val="tx1"/>
                </a:solidFill>
              </a:rPr>
              <a:t>mplementation</a:t>
            </a:r>
            <a:endParaRPr lang="da-DK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52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Dealing with non-compliance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467335" cy="4351338"/>
          </a:xfrm>
        </p:spPr>
        <p:txBody>
          <a:bodyPr/>
          <a:lstStyle/>
          <a:p>
            <a:r>
              <a:rPr lang="da-DK" sz="3200" smtClean="0"/>
              <a:t>Changing the contract</a:t>
            </a:r>
          </a:p>
          <a:p>
            <a:pPr lvl="1"/>
            <a:r>
              <a:rPr lang="da-DK" sz="2800" smtClean="0"/>
              <a:t>Can be acceptable – maybe non-compliance is a symptom of a flawed contract</a:t>
            </a:r>
          </a:p>
          <a:p>
            <a:pPr lvl="1"/>
            <a:r>
              <a:rPr lang="da-DK" sz="2800" smtClean="0"/>
              <a:t>Don’t do it as a ”quick fix”…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42616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Dealing with non-compliance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97530" cy="4351338"/>
          </a:xfrm>
        </p:spPr>
        <p:txBody>
          <a:bodyPr/>
          <a:lstStyle/>
          <a:p>
            <a:r>
              <a:rPr lang="da-DK" sz="3200" smtClean="0"/>
              <a:t>Changing the implementation</a:t>
            </a:r>
          </a:p>
          <a:p>
            <a:pPr lvl="1"/>
            <a:r>
              <a:rPr lang="da-DK" sz="2800" smtClean="0"/>
              <a:t>If the contract really stands, it can be very hard – or even impossible – to twist the implementation into compliance</a:t>
            </a:r>
          </a:p>
          <a:p>
            <a:pPr lvl="1"/>
            <a:r>
              <a:rPr lang="da-DK" sz="2800" smtClean="0"/>
              <a:t>Conclusion may be to give up the idea that </a:t>
            </a:r>
            <a:r>
              <a:rPr lang="da-DK" sz="2800" b="1" smtClean="0"/>
              <a:t>S</a:t>
            </a:r>
            <a:r>
              <a:rPr lang="da-DK" sz="2800" smtClean="0"/>
              <a:t> is a subtype of </a:t>
            </a:r>
            <a:r>
              <a:rPr lang="da-DK" sz="2800" b="1" smtClean="0"/>
              <a:t>T</a:t>
            </a:r>
          </a:p>
          <a:p>
            <a:pPr lvl="1"/>
            <a:r>
              <a:rPr lang="da-DK" sz="2800" smtClean="0"/>
              <a:t>Way forward: create new interface for subtype, update clients to only accept references of relevant interface type</a:t>
            </a:r>
          </a:p>
          <a:p>
            <a:pPr lvl="1"/>
            <a:r>
              <a:rPr lang="da-DK" sz="2800" smtClean="0"/>
              <a:t>This is not defeat; this is getting wiser…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345724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>
                <a:solidFill>
                  <a:srgbClr val="FF0000"/>
                </a:solidFill>
              </a:rPr>
              <a:t>L</a:t>
            </a:r>
            <a:r>
              <a:rPr lang="da-DK" b="1" smtClean="0"/>
              <a:t>iskov </a:t>
            </a:r>
            <a:r>
              <a:rPr lang="da-DK" b="1" smtClean="0"/>
              <a:t>Substitution - Definition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935096" cy="4351338"/>
          </a:xfrm>
        </p:spPr>
        <p:txBody>
          <a:bodyPr>
            <a:normAutofit/>
          </a:bodyPr>
          <a:lstStyle/>
          <a:p>
            <a:r>
              <a:rPr lang="en-US" sz="3200" i="1"/>
              <a:t>If the class </a:t>
            </a:r>
            <a:r>
              <a:rPr lang="en-US" sz="3200" b="1" i="1"/>
              <a:t>S</a:t>
            </a:r>
            <a:r>
              <a:rPr lang="en-US" sz="3200" i="1"/>
              <a:t> is a subtype of the class </a:t>
            </a:r>
            <a:r>
              <a:rPr lang="en-US" sz="3200" b="1" i="1"/>
              <a:t>T</a:t>
            </a:r>
            <a:r>
              <a:rPr lang="en-US" sz="3200" i="1"/>
              <a:t>, </a:t>
            </a:r>
            <a:r>
              <a:rPr lang="en-US" sz="3200" i="1"/>
              <a:t>then </a:t>
            </a:r>
            <a:r>
              <a:rPr lang="da-DK" sz="3200" i="1" smtClean="0"/>
              <a:t>it must always hold that</a:t>
            </a:r>
          </a:p>
          <a:p>
            <a:pPr lvl="1"/>
            <a:r>
              <a:rPr lang="en-US" sz="2800" b="1" i="1"/>
              <a:t>Preconditions</a:t>
            </a:r>
            <a:r>
              <a:rPr lang="en-US" sz="2800" i="1"/>
              <a:t> in </a:t>
            </a:r>
            <a:r>
              <a:rPr lang="en-US" sz="2800" b="1" i="1"/>
              <a:t>T</a:t>
            </a:r>
            <a:r>
              <a:rPr lang="en-US" sz="2800" i="1"/>
              <a:t> are never strengthened by </a:t>
            </a:r>
            <a:r>
              <a:rPr lang="en-US" sz="2800" b="1" i="1"/>
              <a:t>S</a:t>
            </a:r>
            <a:r>
              <a:rPr lang="en-US" sz="2800" i="1"/>
              <a:t>.</a:t>
            </a:r>
            <a:endParaRPr lang="da-DK" sz="2800" i="1"/>
          </a:p>
          <a:p>
            <a:pPr lvl="1"/>
            <a:r>
              <a:rPr lang="en-US" sz="2800" b="1" i="1"/>
              <a:t>Postconditions</a:t>
            </a:r>
            <a:r>
              <a:rPr lang="en-US" sz="2800" i="1"/>
              <a:t> in </a:t>
            </a:r>
            <a:r>
              <a:rPr lang="en-US" sz="2800" b="1" i="1"/>
              <a:t>T</a:t>
            </a:r>
            <a:r>
              <a:rPr lang="en-US" sz="2800" i="1"/>
              <a:t> are never weakened by </a:t>
            </a:r>
            <a:r>
              <a:rPr lang="en-US" sz="2800" b="1" i="1"/>
              <a:t>S</a:t>
            </a:r>
            <a:r>
              <a:rPr lang="en-US" sz="2800" i="1"/>
              <a:t>.</a:t>
            </a:r>
            <a:endParaRPr lang="da-DK" sz="2800" i="1"/>
          </a:p>
          <a:p>
            <a:pPr lvl="1"/>
            <a:r>
              <a:rPr lang="en-US" sz="2800" b="1" i="1"/>
              <a:t>Invariants</a:t>
            </a:r>
            <a:r>
              <a:rPr lang="en-US" sz="2800" i="1"/>
              <a:t> in </a:t>
            </a:r>
            <a:r>
              <a:rPr lang="en-US" sz="2800" b="1" i="1"/>
              <a:t>T</a:t>
            </a:r>
            <a:r>
              <a:rPr lang="en-US" sz="2800" i="1"/>
              <a:t> must be preserved by </a:t>
            </a:r>
            <a:r>
              <a:rPr lang="en-US" sz="2800" b="1" i="1"/>
              <a:t>S</a:t>
            </a:r>
            <a:r>
              <a:rPr lang="en-US" sz="2800" i="1"/>
              <a:t>.</a:t>
            </a:r>
            <a:endParaRPr lang="da-DK" sz="2800" i="1"/>
          </a:p>
          <a:p>
            <a:endParaRPr lang="da-DK" sz="3200"/>
          </a:p>
          <a:p>
            <a:pPr marL="0" indent="0">
              <a:buNone/>
            </a:pPr>
            <a:endParaRPr lang="da-DK" sz="3200" smtClean="0"/>
          </a:p>
        </p:txBody>
      </p:sp>
      <p:sp>
        <p:nvSpPr>
          <p:cNvPr id="4" name="Afrundet rektangel 3"/>
          <p:cNvSpPr/>
          <p:nvPr/>
        </p:nvSpPr>
        <p:spPr>
          <a:xfrm>
            <a:off x="9687697" y="2246085"/>
            <a:ext cx="1839097" cy="128916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T</a:t>
            </a:r>
            <a:endParaRPr lang="da-DK" sz="4800" smtClean="0"/>
          </a:p>
        </p:txBody>
      </p:sp>
      <p:sp>
        <p:nvSpPr>
          <p:cNvPr id="5" name="Afrundet rektangel 4"/>
          <p:cNvSpPr/>
          <p:nvPr/>
        </p:nvSpPr>
        <p:spPr>
          <a:xfrm>
            <a:off x="9687697" y="4142042"/>
            <a:ext cx="1839097" cy="125786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S</a:t>
            </a:r>
            <a:endParaRPr lang="da-DK" sz="4800" smtClean="0"/>
          </a:p>
        </p:txBody>
      </p:sp>
      <p:cxnSp>
        <p:nvCxnSpPr>
          <p:cNvPr id="6" name="Vinklet forbindelse 2"/>
          <p:cNvCxnSpPr/>
          <p:nvPr/>
        </p:nvCxnSpPr>
        <p:spPr>
          <a:xfrm flipV="1">
            <a:off x="10620117" y="3535250"/>
            <a:ext cx="0" cy="60679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73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5292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interface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IEmployee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///</a:t>
            </a:r>
            <a:r>
              <a:rPr lang="en-US" sz="24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&lt;summary&gt;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///</a:t>
            </a:r>
            <a:r>
              <a:rPr lang="en-US" sz="24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Contract: the yearly salary returned must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///</a:t>
            </a:r>
            <a:r>
              <a:rPr lang="en-US" sz="24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be a value between 10,000 and 1,000,000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///</a:t>
            </a:r>
            <a:r>
              <a:rPr lang="en-US" sz="24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&lt;/summary&gt;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GetYearlySalary();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da-DK" sz="240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32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5292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Employee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IEmployee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lowerLimit = 10000;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upperLimit = 1000000;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Random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_random =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Random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Not sure I want to work in this place...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GetYearlySalary()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_random.Next(lowerLimit, upperLimit);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da-DK" sz="240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704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529257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Client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IEmployee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 _employeesBySalaryBracket;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Client()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_employeesBySalaryBracket =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IEmployee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&gt;&gt;();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6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…initialise the list properly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PutEmployeesIntoBrackets(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IEmployee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employees)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IEmployee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emp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employees)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bracketIndex = (emp.GetYearlySalary() - 10000) / 1000;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_employeesBySalaryBracket[bracketIndex].Add(emp);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708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7438" y="481264"/>
            <a:ext cx="11534274" cy="6154152"/>
          </a:xfrm>
        </p:spPr>
        <p:txBody>
          <a:bodyPr anchor="t">
            <a:normAutofit/>
          </a:bodyPr>
          <a:lstStyle/>
          <a:p>
            <a:pPr algn="l"/>
            <a:r>
              <a:rPr lang="en-US" sz="7200" i="1" smtClean="0"/>
              <a:t>How do we achieve…</a:t>
            </a:r>
            <a:r>
              <a:rPr lang="en-US" sz="9600" b="1" smtClean="0"/>
              <a:t/>
            </a:r>
            <a:br>
              <a:rPr lang="en-US" sz="9600" b="1" smtClean="0"/>
            </a:br>
            <a:r>
              <a:rPr lang="en-US" sz="9600" b="1" smtClean="0"/>
              <a:t>Reusa</a:t>
            </a:r>
            <a:r>
              <a:rPr lang="en-US" sz="9600" b="1" smtClean="0">
                <a:solidFill>
                  <a:srgbClr val="FF0000"/>
                </a:solidFill>
              </a:rPr>
              <a:t>bility</a:t>
            </a:r>
            <a:r>
              <a:rPr lang="en-US" sz="9600" b="1" smtClean="0"/>
              <a:t/>
            </a:r>
            <a:br>
              <a:rPr lang="en-US" sz="9600" b="1" smtClean="0"/>
            </a:br>
            <a:r>
              <a:rPr lang="en-US" sz="9600" b="1" smtClean="0"/>
              <a:t>Extensi</a:t>
            </a:r>
            <a:r>
              <a:rPr lang="en-US" sz="9600" b="1" smtClean="0">
                <a:solidFill>
                  <a:srgbClr val="FF0000"/>
                </a:solidFill>
              </a:rPr>
              <a:t>bility</a:t>
            </a:r>
            <a:br>
              <a:rPr lang="en-US" sz="9600" b="1" smtClean="0">
                <a:solidFill>
                  <a:srgbClr val="FF0000"/>
                </a:solidFill>
              </a:rPr>
            </a:br>
            <a:endParaRPr lang="da-DK" sz="72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22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5292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AltruisticCEO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Employee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GetYearlySalary()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da-DK" sz="240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690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5292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Postcondition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was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weakened...</a:t>
            </a:r>
            <a:endParaRPr lang="en-US" sz="2400" b="1" smtClean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AltruisticCEO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Employee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GetYearlySalary()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da-DK" sz="240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689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Custom types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97530" cy="4351338"/>
          </a:xfrm>
        </p:spPr>
        <p:txBody>
          <a:bodyPr/>
          <a:lstStyle/>
          <a:p>
            <a:r>
              <a:rPr lang="da-DK" sz="3200" smtClean="0"/>
              <a:t>Why are </a:t>
            </a:r>
            <a:r>
              <a:rPr lang="da-DK" sz="3200" b="1" smtClean="0"/>
              <a:t>enums</a:t>
            </a:r>
            <a:r>
              <a:rPr lang="da-DK" sz="3200" smtClean="0"/>
              <a:t> so great…?</a:t>
            </a:r>
          </a:p>
          <a:p>
            <a:r>
              <a:rPr lang="da-DK" sz="3200" smtClean="0"/>
              <a:t>…you cannot – per definition – set a variable of an </a:t>
            </a:r>
            <a:r>
              <a:rPr lang="da-DK" sz="3200" b="1" smtClean="0"/>
              <a:t>enum</a:t>
            </a:r>
            <a:r>
              <a:rPr lang="da-DK" sz="3200" smtClean="0"/>
              <a:t> type to an invalid value!</a:t>
            </a:r>
          </a:p>
          <a:p>
            <a:r>
              <a:rPr lang="da-DK" sz="3200" smtClean="0"/>
              <a:t>Our previous problem with pre- and postconditions could be perceived as a problem rooted in poor choices of types</a:t>
            </a:r>
          </a:p>
          <a:p>
            <a:pPr lvl="1"/>
            <a:r>
              <a:rPr lang="da-DK" sz="2800" smtClean="0"/>
              <a:t>All valid names are </a:t>
            </a:r>
            <a:r>
              <a:rPr lang="da-DK" sz="2800" b="1" smtClean="0"/>
              <a:t>strings…but</a:t>
            </a:r>
            <a:r>
              <a:rPr lang="da-DK" sz="2800" smtClean="0"/>
              <a:t> not all </a:t>
            </a:r>
            <a:r>
              <a:rPr lang="da-DK" sz="2800" b="1" smtClean="0"/>
              <a:t>strings</a:t>
            </a:r>
            <a:r>
              <a:rPr lang="da-DK" sz="2800" smtClean="0"/>
              <a:t> are valid names!</a:t>
            </a:r>
          </a:p>
          <a:p>
            <a:pPr lvl="1"/>
            <a:r>
              <a:rPr lang="da-DK" sz="2800" smtClean="0"/>
              <a:t>All valid salaries are </a:t>
            </a:r>
            <a:r>
              <a:rPr lang="da-DK" sz="2800" b="1" smtClean="0"/>
              <a:t>ints</a:t>
            </a:r>
            <a:r>
              <a:rPr lang="da-DK" sz="2800" smtClean="0"/>
              <a:t>… but not all </a:t>
            </a:r>
            <a:r>
              <a:rPr lang="da-DK" sz="2800" b="1" smtClean="0"/>
              <a:t>ints</a:t>
            </a:r>
            <a:r>
              <a:rPr lang="da-DK" sz="2800" smtClean="0"/>
              <a:t> are valid salaries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296966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5292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endParaRPr lang="en-US" sz="2400" b="1" smtClean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Value {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Name(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value)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(value.Length &lt; 3) {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throw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…}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 = value;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da-DK" sz="240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68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5292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 class with the sole purpose of representing a name...</a:t>
            </a:r>
            <a:endParaRPr lang="en-US" sz="2400" b="1" smtClean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Value {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Name(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value)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(value.Length &lt; 3) {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throw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…}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 = value;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da-DK" sz="240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hellodarknessmyoldfrie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fade in="500" out="100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983096" y="5955956"/>
            <a:ext cx="286265" cy="28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27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5292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Greeting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IGreeting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SayHello(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.WriteLine(</a:t>
            </a:r>
            <a:r>
              <a:rPr lang="en-US" sz="24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$"Hello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{name.Value}</a:t>
            </a:r>
            <a:r>
              <a:rPr lang="en-US" sz="24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da-DK" sz="240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14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Inheritance, nice knowing ya’…?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380838" cy="4351338"/>
          </a:xfrm>
        </p:spPr>
        <p:txBody>
          <a:bodyPr/>
          <a:lstStyle/>
          <a:p>
            <a:r>
              <a:rPr lang="da-DK" sz="3200" smtClean="0"/>
              <a:t>Inheritance is still useful!</a:t>
            </a:r>
          </a:p>
          <a:p>
            <a:r>
              <a:rPr lang="da-DK" sz="3200"/>
              <a:t>B</a:t>
            </a:r>
            <a:r>
              <a:rPr lang="da-DK" sz="3200" smtClean="0"/>
              <a:t>e mindful of what you use inheritance for</a:t>
            </a:r>
          </a:p>
          <a:p>
            <a:pPr lvl="1"/>
            <a:r>
              <a:rPr lang="da-DK" sz="2800" smtClean="0"/>
              <a:t>Good for variations over consuming/returning data of the same type</a:t>
            </a:r>
          </a:p>
          <a:p>
            <a:pPr lvl="1"/>
            <a:r>
              <a:rPr lang="da-DK" sz="2800" smtClean="0"/>
              <a:t>Bad for limiting input and/or broadening output</a:t>
            </a:r>
          </a:p>
          <a:p>
            <a:r>
              <a:rPr lang="da-DK" sz="3200" smtClean="0"/>
              <a:t>Be careful about exposing the inner working of your class to subclasses</a:t>
            </a:r>
          </a:p>
          <a:p>
            <a:r>
              <a:rPr lang="da-DK" sz="3200" smtClean="0"/>
              <a:t>Consider using </a:t>
            </a:r>
            <a:r>
              <a:rPr lang="da-DK" sz="3200" b="1" smtClean="0"/>
              <a:t>sealed</a:t>
            </a:r>
            <a:r>
              <a:rPr lang="da-DK" sz="3200" smtClean="0"/>
              <a:t> for preventing subclassing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9801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ledresultat for with great powers comes great responsibil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901" y="234778"/>
            <a:ext cx="4064387" cy="629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59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illedresultat for wrong quote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471" y="284204"/>
            <a:ext cx="4410761" cy="624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608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427" y="800100"/>
            <a:ext cx="10515600" cy="4938963"/>
          </a:xfrm>
        </p:spPr>
        <p:txBody>
          <a:bodyPr>
            <a:noAutofit/>
          </a:bodyPr>
          <a:lstStyle/>
          <a:p>
            <a:pPr algn="ctr"/>
            <a:r>
              <a:rPr lang="da-DK" sz="9600" b="1" smtClean="0">
                <a:solidFill>
                  <a:srgbClr val="FF0000"/>
                </a:solidFill>
              </a:rPr>
              <a:t>I</a:t>
            </a:r>
            <a:r>
              <a:rPr lang="da-DK" sz="9600" b="1" smtClean="0"/>
              <a:t>nterface</a:t>
            </a:r>
            <a:br>
              <a:rPr lang="da-DK" sz="9600" b="1" smtClean="0"/>
            </a:br>
            <a:r>
              <a:rPr lang="da-DK" sz="9600" b="1" smtClean="0"/>
              <a:t> Segregation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61260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8205" y="318837"/>
            <a:ext cx="12003507" cy="6027821"/>
          </a:xfrm>
        </p:spPr>
        <p:txBody>
          <a:bodyPr anchor="ctr">
            <a:normAutofit/>
          </a:bodyPr>
          <a:lstStyle/>
          <a:p>
            <a:r>
              <a:rPr lang="en-US" sz="19200" b="1" smtClean="0">
                <a:solidFill>
                  <a:srgbClr val="FF0000"/>
                </a:solidFill>
              </a:rPr>
              <a:t>SOLID</a:t>
            </a:r>
            <a:endParaRPr lang="da-DK" sz="192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57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I</a:t>
            </a:r>
            <a:r>
              <a:rPr lang="da-DK" b="1" smtClean="0"/>
              <a:t>nterface Segregation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492289" cy="4351338"/>
          </a:xfrm>
        </p:spPr>
        <p:txBody>
          <a:bodyPr/>
          <a:lstStyle/>
          <a:p>
            <a:r>
              <a:rPr lang="da-DK" sz="3200" b="1" smtClean="0"/>
              <a:t>Interfaces</a:t>
            </a:r>
            <a:r>
              <a:rPr lang="da-DK" sz="3200" smtClean="0"/>
              <a:t>: abstract definitions of behavior</a:t>
            </a:r>
          </a:p>
          <a:p>
            <a:r>
              <a:rPr lang="da-DK" sz="3200" smtClean="0"/>
              <a:t>Clients should ”see” objects through interfaces</a:t>
            </a:r>
          </a:p>
          <a:p>
            <a:r>
              <a:rPr lang="da-DK" sz="3200" smtClean="0"/>
              <a:t>Smaller interfaces =&gt; </a:t>
            </a:r>
            <a:r>
              <a:rPr lang="da-DK" sz="3200" b="1" smtClean="0"/>
              <a:t>less dependency </a:t>
            </a:r>
            <a:r>
              <a:rPr lang="da-DK" sz="3200" smtClean="0"/>
              <a:t>between clients and objects</a:t>
            </a:r>
          </a:p>
          <a:p>
            <a:r>
              <a:rPr lang="da-DK" sz="3200" b="1" smtClean="0"/>
              <a:t>One</a:t>
            </a:r>
            <a:r>
              <a:rPr lang="da-DK" sz="3200" smtClean="0"/>
              <a:t> object may implement </a:t>
            </a:r>
            <a:r>
              <a:rPr lang="da-DK" sz="3200" b="1" smtClean="0"/>
              <a:t>many</a:t>
            </a:r>
            <a:r>
              <a:rPr lang="da-DK" sz="3200" smtClean="0"/>
              <a:t> interfaces</a:t>
            </a:r>
          </a:p>
          <a:p>
            <a:r>
              <a:rPr lang="da-DK" sz="3200" smtClean="0"/>
              <a:t>Keep interfaces </a:t>
            </a:r>
            <a:r>
              <a:rPr lang="da-DK" sz="3200" b="1" smtClean="0"/>
              <a:t>small</a:t>
            </a:r>
            <a:r>
              <a:rPr lang="da-DK" sz="3200" smtClean="0"/>
              <a:t> and </a:t>
            </a:r>
            <a:r>
              <a:rPr lang="da-DK" sz="3200" b="1" smtClean="0"/>
              <a:t>focused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404593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I</a:t>
            </a:r>
            <a:r>
              <a:rPr lang="da-DK" b="1" smtClean="0"/>
              <a:t>nterface </a:t>
            </a:r>
            <a:r>
              <a:rPr lang="da-DK" b="1" smtClean="0"/>
              <a:t>Segregation – Example (page I)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393196" cy="4351338"/>
          </a:xfrm>
        </p:spPr>
        <p:txBody>
          <a:bodyPr/>
          <a:lstStyle/>
          <a:p>
            <a:r>
              <a:rPr lang="da-DK" sz="3200" smtClean="0"/>
              <a:t>Example (see SOLID demo)</a:t>
            </a:r>
          </a:p>
          <a:p>
            <a:pPr lvl="1"/>
            <a:r>
              <a:rPr lang="da-DK" sz="2800" smtClean="0"/>
              <a:t>Catalog with </a:t>
            </a:r>
            <a:r>
              <a:rPr lang="da-DK" sz="2800" b="1" smtClean="0"/>
              <a:t>CRUD</a:t>
            </a:r>
            <a:r>
              <a:rPr lang="da-DK" sz="2800" smtClean="0"/>
              <a:t> functionality</a:t>
            </a:r>
          </a:p>
          <a:p>
            <a:pPr lvl="1"/>
            <a:r>
              <a:rPr lang="da-DK" sz="2800" smtClean="0"/>
              <a:t>Interface with all four </a:t>
            </a:r>
            <a:r>
              <a:rPr lang="da-DK" sz="2800" b="1" smtClean="0"/>
              <a:t>CRUD</a:t>
            </a:r>
            <a:r>
              <a:rPr lang="da-DK" sz="2800" smtClean="0"/>
              <a:t> methods</a:t>
            </a:r>
          </a:p>
          <a:p>
            <a:pPr lvl="1"/>
            <a:r>
              <a:rPr lang="da-DK" sz="2800" smtClean="0"/>
              <a:t>Client only uses </a:t>
            </a:r>
            <a:r>
              <a:rPr lang="da-DK" sz="2800" b="1" smtClean="0"/>
              <a:t>Delete</a:t>
            </a:r>
            <a:r>
              <a:rPr lang="da-DK" sz="2800" smtClean="0"/>
              <a:t> functionality -&gt; client knows more than it needs to </a:t>
            </a:r>
            <a:r>
              <a:rPr lang="da-DK" sz="2800" u="sng" smtClean="0"/>
              <a:t>and</a:t>
            </a:r>
            <a:r>
              <a:rPr lang="da-DK" sz="2800" smtClean="0"/>
              <a:t> may call unintended functionality.</a:t>
            </a:r>
          </a:p>
          <a:p>
            <a:pPr lvl="1"/>
            <a:r>
              <a:rPr lang="da-DK" sz="2800" smtClean="0"/>
              <a:t>Revision: segregate </a:t>
            </a:r>
            <a:r>
              <a:rPr lang="da-DK" sz="2800" b="1" smtClean="0"/>
              <a:t>CRUD</a:t>
            </a:r>
            <a:r>
              <a:rPr lang="da-DK" sz="2800" smtClean="0"/>
              <a:t> interface into </a:t>
            </a:r>
            <a:r>
              <a:rPr lang="da-DK" sz="2800" b="1" smtClean="0"/>
              <a:t>C</a:t>
            </a:r>
            <a:r>
              <a:rPr lang="da-DK" sz="2800" smtClean="0"/>
              <a:t>, </a:t>
            </a:r>
            <a:r>
              <a:rPr lang="da-DK" sz="2800" b="1" smtClean="0"/>
              <a:t>R,</a:t>
            </a:r>
            <a:r>
              <a:rPr lang="da-DK" sz="2800" smtClean="0"/>
              <a:t> </a:t>
            </a:r>
            <a:r>
              <a:rPr lang="da-DK" sz="2800" b="1" smtClean="0"/>
              <a:t>U</a:t>
            </a:r>
            <a:r>
              <a:rPr lang="da-DK" sz="2800" smtClean="0"/>
              <a:t> and </a:t>
            </a:r>
            <a:r>
              <a:rPr lang="da-DK" sz="2800" b="1" smtClean="0"/>
              <a:t>D</a:t>
            </a:r>
            <a:r>
              <a:rPr lang="da-DK" sz="2800" smtClean="0"/>
              <a:t> interfaces</a:t>
            </a:r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326751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I</a:t>
            </a:r>
            <a:r>
              <a:rPr lang="da-DK" b="1" smtClean="0"/>
              <a:t>nterface </a:t>
            </a:r>
            <a:r>
              <a:rPr lang="da-DK" b="1" smtClean="0"/>
              <a:t>Segregation – Example (page II)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912179" cy="4351338"/>
          </a:xfrm>
        </p:spPr>
        <p:txBody>
          <a:bodyPr/>
          <a:lstStyle/>
          <a:p>
            <a:r>
              <a:rPr lang="da-DK" sz="3200" smtClean="0"/>
              <a:t>Example (see SOLID demo)</a:t>
            </a:r>
          </a:p>
          <a:p>
            <a:pPr lvl="1"/>
            <a:r>
              <a:rPr lang="da-DK" sz="2800" smtClean="0"/>
              <a:t>Revised client receives reference to catalog of type </a:t>
            </a:r>
            <a:r>
              <a:rPr lang="da-DK" sz="2800" b="1" smtClean="0"/>
              <a:t>IDelete</a:t>
            </a:r>
          </a:p>
          <a:p>
            <a:pPr lvl="1"/>
            <a:r>
              <a:rPr lang="da-DK" sz="2800" smtClean="0"/>
              <a:t>Revised client only knows that object at reference offers delete functionality, and cannot invoke other functionality</a:t>
            </a:r>
          </a:p>
          <a:p>
            <a:pPr lvl="1"/>
            <a:r>
              <a:rPr lang="da-DK" sz="2800" smtClean="0"/>
              <a:t>Interface segregation opens up for ”decoration” of interfaces</a:t>
            </a:r>
          </a:p>
          <a:p>
            <a:pPr lvl="1"/>
            <a:r>
              <a:rPr lang="da-DK" sz="2800" smtClean="0"/>
              <a:t>We can decorate </a:t>
            </a:r>
            <a:r>
              <a:rPr lang="da-DK" sz="2800" b="1" smtClean="0"/>
              <a:t>IDelete</a:t>
            </a:r>
            <a:r>
              <a:rPr lang="da-DK" sz="2800" smtClean="0"/>
              <a:t> with e.g. confirmation before delete</a:t>
            </a:r>
          </a:p>
          <a:p>
            <a:pPr lvl="1"/>
            <a:r>
              <a:rPr lang="da-DK" sz="2800" smtClean="0"/>
              <a:t>Client can transparently use standard or decorated implemen-tation of interface </a:t>
            </a:r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389909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I</a:t>
            </a:r>
            <a:r>
              <a:rPr lang="da-DK" b="1" smtClean="0"/>
              <a:t>nterface </a:t>
            </a:r>
            <a:r>
              <a:rPr lang="da-DK" b="1" smtClean="0"/>
              <a:t>Segregation – Example (page III)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912179" cy="4351338"/>
          </a:xfrm>
        </p:spPr>
        <p:txBody>
          <a:bodyPr/>
          <a:lstStyle/>
          <a:p>
            <a:r>
              <a:rPr lang="da-DK" sz="3200" smtClean="0"/>
              <a:t>Example (see SOLID demo)</a:t>
            </a:r>
          </a:p>
          <a:p>
            <a:pPr lvl="1"/>
            <a:r>
              <a:rPr lang="da-DK" sz="2800" smtClean="0"/>
              <a:t>What about oiginal client, who only accepts a reference of type </a:t>
            </a:r>
            <a:r>
              <a:rPr lang="da-DK" sz="2800" b="1" smtClean="0"/>
              <a:t>ICRUD</a:t>
            </a:r>
            <a:r>
              <a:rPr lang="da-DK" sz="2800" smtClean="0"/>
              <a:t>?</a:t>
            </a:r>
          </a:p>
          <a:p>
            <a:pPr lvl="1"/>
            <a:r>
              <a:rPr lang="da-DK" sz="2800" smtClean="0"/>
              <a:t>Implement a ”decoratable” version of the </a:t>
            </a:r>
            <a:r>
              <a:rPr lang="da-DK" sz="2800" b="1" smtClean="0"/>
              <a:t>ICRUD</a:t>
            </a:r>
            <a:r>
              <a:rPr lang="da-DK" sz="2800" smtClean="0"/>
              <a:t> interface, by using the </a:t>
            </a:r>
            <a:r>
              <a:rPr lang="da-DK" sz="2800" b="1" smtClean="0"/>
              <a:t>Adapter</a:t>
            </a:r>
            <a:r>
              <a:rPr lang="da-DK" sz="2800" smtClean="0"/>
              <a:t> pattern</a:t>
            </a:r>
          </a:p>
          <a:p>
            <a:pPr lvl="1"/>
            <a:r>
              <a:rPr lang="da-DK" sz="2800" smtClean="0"/>
              <a:t>Decoratable version of catalog relies mainly on </a:t>
            </a:r>
            <a:r>
              <a:rPr lang="da-DK" sz="2800" u="sng" smtClean="0"/>
              <a:t>composition</a:t>
            </a:r>
            <a:r>
              <a:rPr lang="da-DK" sz="2800" smtClean="0"/>
              <a:t> rather than on inheritance</a:t>
            </a:r>
          </a:p>
          <a:p>
            <a:pPr lvl="1"/>
            <a:r>
              <a:rPr lang="da-DK" sz="2800" smtClean="0"/>
              <a:t>”prefer composition over inheritrance”… but what about the client?</a:t>
            </a:r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11197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7438" y="481264"/>
            <a:ext cx="11534274" cy="6154152"/>
          </a:xfrm>
        </p:spPr>
        <p:txBody>
          <a:bodyPr anchor="t">
            <a:normAutofit/>
          </a:bodyPr>
          <a:lstStyle/>
          <a:p>
            <a:pPr algn="l"/>
            <a:r>
              <a:rPr lang="en-US" sz="7200" b="1" smtClean="0">
                <a:solidFill>
                  <a:srgbClr val="FF0000"/>
                </a:solidFill>
              </a:rPr>
              <a:t>S</a:t>
            </a:r>
            <a:r>
              <a:rPr lang="en-US" sz="7200" b="1" smtClean="0"/>
              <a:t>ingle responsibility</a:t>
            </a:r>
            <a:br>
              <a:rPr lang="en-US" sz="7200" b="1" smtClean="0"/>
            </a:br>
            <a:r>
              <a:rPr lang="en-US" sz="7200" b="1" smtClean="0">
                <a:solidFill>
                  <a:srgbClr val="FF0000"/>
                </a:solidFill>
              </a:rPr>
              <a:t>O</a:t>
            </a:r>
            <a:r>
              <a:rPr lang="en-US" sz="7200" b="1" smtClean="0"/>
              <a:t>pen/Closed</a:t>
            </a:r>
            <a:br>
              <a:rPr lang="en-US" sz="7200" b="1" smtClean="0"/>
            </a:br>
            <a:r>
              <a:rPr lang="en-US" sz="7200" b="1" smtClean="0">
                <a:solidFill>
                  <a:srgbClr val="FF0000"/>
                </a:solidFill>
              </a:rPr>
              <a:t>L</a:t>
            </a:r>
            <a:r>
              <a:rPr lang="en-US" sz="7200" b="1" smtClean="0"/>
              <a:t>iskov Substitution</a:t>
            </a:r>
            <a:br>
              <a:rPr lang="en-US" sz="7200" b="1" smtClean="0"/>
            </a:br>
            <a:r>
              <a:rPr lang="en-US" sz="7200" b="1" smtClean="0">
                <a:solidFill>
                  <a:srgbClr val="FF0000"/>
                </a:solidFill>
              </a:rPr>
              <a:t>I</a:t>
            </a:r>
            <a:r>
              <a:rPr lang="en-US" sz="7200" b="1" smtClean="0"/>
              <a:t>nterface Segregation</a:t>
            </a:r>
            <a:br>
              <a:rPr lang="en-US" sz="7200" b="1" smtClean="0"/>
            </a:br>
            <a:r>
              <a:rPr lang="en-US" sz="7200" b="1" smtClean="0">
                <a:solidFill>
                  <a:srgbClr val="FF0000"/>
                </a:solidFill>
              </a:rPr>
              <a:t>D</a:t>
            </a:r>
            <a:r>
              <a:rPr lang="en-US" sz="7200" b="1" smtClean="0"/>
              <a:t>…?</a:t>
            </a:r>
            <a:endParaRPr lang="da-DK" sz="72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80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D</a:t>
            </a:r>
            <a:r>
              <a:rPr lang="da-DK" b="1" smtClean="0"/>
              <a:t>…?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731933" cy="4351338"/>
          </a:xfrm>
        </p:spPr>
        <p:txBody>
          <a:bodyPr/>
          <a:lstStyle/>
          <a:p>
            <a:r>
              <a:rPr lang="da-DK" sz="3200" smtClean="0"/>
              <a:t>In some SOLID presentations: </a:t>
            </a:r>
            <a:r>
              <a:rPr lang="da-DK" sz="3200" b="1" smtClean="0"/>
              <a:t>Dependency </a:t>
            </a:r>
            <a:r>
              <a:rPr lang="da-DK" sz="3200" b="1" smtClean="0">
                <a:solidFill>
                  <a:srgbClr val="FF0000"/>
                </a:solidFill>
              </a:rPr>
              <a:t>Injection </a:t>
            </a:r>
            <a:r>
              <a:rPr lang="da-DK" sz="3200" b="1" smtClean="0"/>
              <a:t>(DI)</a:t>
            </a:r>
          </a:p>
          <a:p>
            <a:r>
              <a:rPr lang="da-DK" sz="3200"/>
              <a:t>In </a:t>
            </a:r>
            <a:r>
              <a:rPr lang="da-DK" sz="3200" smtClean="0"/>
              <a:t>other SOLID </a:t>
            </a:r>
            <a:r>
              <a:rPr lang="da-DK" sz="3200"/>
              <a:t>presentations: </a:t>
            </a:r>
            <a:r>
              <a:rPr lang="da-DK" sz="3200" b="1"/>
              <a:t>Dependency </a:t>
            </a:r>
            <a:r>
              <a:rPr lang="da-DK" sz="3200" b="1" smtClean="0">
                <a:solidFill>
                  <a:srgbClr val="FF0000"/>
                </a:solidFill>
              </a:rPr>
              <a:t>Inversion</a:t>
            </a:r>
          </a:p>
          <a:p>
            <a:r>
              <a:rPr lang="da-DK" sz="3200" b="1" smtClean="0"/>
              <a:t>Dependency Inversion </a:t>
            </a:r>
            <a:r>
              <a:rPr lang="da-DK" sz="3200" smtClean="0"/>
              <a:t>aka</a:t>
            </a:r>
            <a:r>
              <a:rPr lang="da-DK" sz="3200" b="1"/>
              <a:t> </a:t>
            </a:r>
            <a:r>
              <a:rPr lang="da-DK" sz="3200" b="1" smtClean="0"/>
              <a:t>Inversion of Control (IoC)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687734" y="887307"/>
            <a:ext cx="3996266" cy="5188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7200" smtClean="0"/>
              <a:t>IoC</a:t>
            </a:r>
            <a:endParaRPr lang="da-DK" sz="7200"/>
          </a:p>
        </p:txBody>
      </p:sp>
      <p:sp>
        <p:nvSpPr>
          <p:cNvPr id="5" name="Afrundet rektangel 4"/>
          <p:cNvSpPr/>
          <p:nvPr/>
        </p:nvSpPr>
        <p:spPr>
          <a:xfrm>
            <a:off x="8832426" y="2594188"/>
            <a:ext cx="2214881" cy="32105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7200" smtClean="0"/>
              <a:t>DI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233589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Inversion of Control (IoC)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438813" cy="4351338"/>
          </a:xfrm>
        </p:spPr>
        <p:txBody>
          <a:bodyPr/>
          <a:lstStyle/>
          <a:p>
            <a:r>
              <a:rPr lang="da-DK" sz="3200" smtClean="0"/>
              <a:t>Maybe the most fundamental concept in Object-oriented programming</a:t>
            </a:r>
          </a:p>
          <a:p>
            <a:r>
              <a:rPr lang="da-DK" sz="3200" smtClean="0"/>
              <a:t>Applies at </a:t>
            </a:r>
          </a:p>
          <a:p>
            <a:pPr lvl="1"/>
            <a:r>
              <a:rPr lang="da-DK" sz="2800" smtClean="0"/>
              <a:t>Method level</a:t>
            </a:r>
          </a:p>
          <a:p>
            <a:pPr lvl="1"/>
            <a:r>
              <a:rPr lang="da-DK" sz="2800" smtClean="0"/>
              <a:t>Object level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73372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427" y="234293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da-DK" sz="9600" b="1" smtClean="0"/>
              <a:t>Method-level IoC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91804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2822" y="171869"/>
            <a:ext cx="11534274" cy="4995694"/>
          </a:xfrm>
        </p:spPr>
        <p:txBody>
          <a:bodyPr anchor="ctr">
            <a:normAutofit/>
          </a:bodyPr>
          <a:lstStyle/>
          <a:p>
            <a:r>
              <a:rPr lang="en-US" sz="7200" b="1"/>
              <a:t>What </a:t>
            </a:r>
            <a:r>
              <a:rPr lang="en-US" sz="7200" b="1">
                <a:solidFill>
                  <a:srgbClr val="FF0000"/>
                </a:solidFill>
              </a:rPr>
              <a:t>goals</a:t>
            </a:r>
            <a:r>
              <a:rPr lang="en-US" sz="7200" b="1"/>
              <a:t> do we strive at, </a:t>
            </a:r>
            <a:r>
              <a:rPr lang="en-US" sz="7200" b="1" smtClean="0"/>
              <a:t/>
            </a:r>
            <a:br>
              <a:rPr lang="en-US" sz="7200" b="1" smtClean="0"/>
            </a:br>
            <a:r>
              <a:rPr lang="en-US" sz="7200" b="1" smtClean="0"/>
              <a:t>when </a:t>
            </a:r>
            <a:r>
              <a:rPr lang="en-US" sz="7200" b="1"/>
              <a:t>we develop software?</a:t>
            </a:r>
            <a:endParaRPr lang="da-DK" sz="7200" i="1"/>
          </a:p>
        </p:txBody>
      </p:sp>
    </p:spTree>
    <p:extLst>
      <p:ext uri="{BB962C8B-B14F-4D97-AF65-F5344CB8AC3E}">
        <p14:creationId xmlns:p14="http://schemas.microsoft.com/office/powerpoint/2010/main" val="249917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2B91AF"/>
                </a:solidFill>
                <a:latin typeface="Consolas" panose="020B0609020204030204" pitchFamily="49" charset="0"/>
              </a:rPr>
              <a:t>IAnimal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   void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Act();</a:t>
            </a: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rgbClr val="2B91AF"/>
                </a:solidFill>
                <a:latin typeface="Consolas" panose="020B0609020204030204" pitchFamily="49" charset="0"/>
              </a:rPr>
              <a:t>Animal </a:t>
            </a:r>
            <a:r>
              <a:rPr lang="da-DK" b="1" smtClean="0">
                <a:latin typeface="Consolas" panose="020B0609020204030204" pitchFamily="49" charset="0"/>
              </a:rPr>
              <a:t>:</a:t>
            </a:r>
            <a:r>
              <a:rPr lang="da-DK" b="1" smtClean="0">
                <a:solidFill>
                  <a:srgbClr val="2B91AF"/>
                </a:solidFill>
                <a:latin typeface="Consolas" panose="020B0609020204030204" pitchFamily="49" charset="0"/>
              </a:rPr>
              <a:t> IAnimal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Act();</a:t>
            </a: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b="1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b="1" smtClean="0">
                <a:solidFill>
                  <a:srgbClr val="008000"/>
                </a:solidFill>
                <a:latin typeface="Consolas" panose="020B0609020204030204" pitchFamily="49" charset="0"/>
              </a:rPr>
              <a:t>   // How to implement Cat behavior…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b="1" smtClean="0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63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2846" y="1012925"/>
            <a:ext cx="71316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b="1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Act()</a:t>
            </a: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da-DK" b="1">
                <a:solidFill>
                  <a:srgbClr val="008000"/>
                </a:solidFill>
                <a:latin typeface="Consolas" panose="020B0609020204030204" pitchFamily="49" charset="0"/>
              </a:rPr>
              <a:t>Traditional: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en-US" b="1">
                <a:solidFill>
                  <a:srgbClr val="008000"/>
                </a:solidFill>
                <a:latin typeface="Consolas" panose="020B0609020204030204" pitchFamily="49" charset="0"/>
              </a:rPr>
              <a:t>I am the Cat class, so I am solely 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da-DK" b="1">
                <a:solidFill>
                  <a:srgbClr val="008000"/>
                </a:solidFill>
                <a:latin typeface="Consolas" panose="020B0609020204030204" pitchFamily="49" charset="0"/>
              </a:rPr>
              <a:t>responsible for correct implementation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da-DK" b="1">
                <a:solidFill>
                  <a:srgbClr val="008000"/>
                </a:solidFill>
                <a:latin typeface="Consolas" panose="020B0609020204030204" pitchFamily="49" charset="0"/>
              </a:rPr>
              <a:t>of Cat behavior.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15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2846" y="1012925"/>
            <a:ext cx="713160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Act()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	 if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(MiceAround())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 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     HuntMice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 }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	 else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 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     Sleep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 }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MiceAround() 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{ … }</a:t>
            </a:r>
            <a:endParaRPr lang="en-US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HuntMice() 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{ … 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Sleep() 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{ … }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96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Class responsibilities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4094746" cy="4351338"/>
          </a:xfrm>
        </p:spPr>
        <p:txBody>
          <a:bodyPr/>
          <a:lstStyle/>
          <a:p>
            <a:r>
              <a:rPr lang="da-DK" sz="3200" b="1" smtClean="0"/>
              <a:t>Animal</a:t>
            </a:r>
          </a:p>
          <a:p>
            <a:pPr lvl="1"/>
            <a:r>
              <a:rPr lang="da-DK" smtClean="0"/>
              <a:t>Almost none…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6673427" y="1690688"/>
            <a:ext cx="43655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3200" b="1" smtClean="0"/>
              <a:t>Cat</a:t>
            </a:r>
          </a:p>
          <a:p>
            <a:pPr lvl="1"/>
            <a:r>
              <a:rPr lang="da-DK" smtClean="0"/>
              <a:t>Implements </a:t>
            </a:r>
            <a:r>
              <a:rPr lang="da-DK" b="1" smtClean="0"/>
              <a:t>Act</a:t>
            </a:r>
          </a:p>
          <a:p>
            <a:pPr lvl="1"/>
            <a:r>
              <a:rPr lang="da-DK" smtClean="0"/>
              <a:t>Uses own methods for implementation</a:t>
            </a:r>
          </a:p>
          <a:p>
            <a:pPr lvl="1"/>
            <a:r>
              <a:rPr lang="da-DK" smtClean="0"/>
              <a:t>Has complete control of implementation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0509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rgbClr val="2B91AF"/>
                </a:solidFill>
                <a:latin typeface="Consolas" panose="020B0609020204030204" pitchFamily="49" charset="0"/>
              </a:rPr>
              <a:t>Animal </a:t>
            </a:r>
            <a:r>
              <a:rPr lang="da-DK" b="1" smtClean="0">
                <a:latin typeface="Consolas" panose="020B0609020204030204" pitchFamily="49" charset="0"/>
              </a:rPr>
              <a:t>:</a:t>
            </a:r>
            <a:r>
              <a:rPr lang="da-DK" b="1" smtClean="0">
                <a:solidFill>
                  <a:srgbClr val="2B91AF"/>
                </a:solidFill>
                <a:latin typeface="Consolas" panose="020B0609020204030204" pitchFamily="49" charset="0"/>
              </a:rPr>
              <a:t> IAnimal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Act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a-DK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Library-like method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FoodAround(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food)</a:t>
            </a:r>
          </a:p>
          <a:p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33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2846" y="1012925"/>
            <a:ext cx="71316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Act()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	 if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(FoodAround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1600" b="1">
                <a:solidFill>
                  <a:srgbClr val="A31515"/>
                </a:solidFill>
                <a:latin typeface="Consolas" panose="020B0609020204030204" pitchFamily="49" charset="0"/>
              </a:rPr>
              <a:t>"Mouse"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 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     HuntMice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 }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	 else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 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     Sleep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 }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HuntMice() 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{ … 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Sleep() 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{ … }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69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Class responsibilities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4094746" cy="4351338"/>
          </a:xfrm>
        </p:spPr>
        <p:txBody>
          <a:bodyPr/>
          <a:lstStyle/>
          <a:p>
            <a:r>
              <a:rPr lang="da-DK" sz="3200" b="1" smtClean="0"/>
              <a:t>Animal</a:t>
            </a:r>
          </a:p>
          <a:p>
            <a:pPr lvl="1"/>
            <a:r>
              <a:rPr lang="da-DK" smtClean="0"/>
              <a:t>Almost none…</a:t>
            </a:r>
          </a:p>
          <a:p>
            <a:pPr lvl="1"/>
            <a:r>
              <a:rPr lang="da-DK" smtClean="0"/>
              <a:t>May contain library-like methods</a:t>
            </a:r>
            <a:endParaRPr lang="da-DK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6673427" y="1690688"/>
            <a:ext cx="43655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3200" b="1" smtClean="0"/>
              <a:t>Cat</a:t>
            </a:r>
          </a:p>
          <a:p>
            <a:pPr lvl="1"/>
            <a:r>
              <a:rPr lang="da-DK" smtClean="0"/>
              <a:t>Implements </a:t>
            </a:r>
            <a:r>
              <a:rPr lang="da-DK" b="1" smtClean="0"/>
              <a:t>Act</a:t>
            </a:r>
          </a:p>
          <a:p>
            <a:pPr lvl="1"/>
            <a:r>
              <a:rPr lang="da-DK" smtClean="0"/>
              <a:t>Uses own methods for implementation</a:t>
            </a:r>
          </a:p>
          <a:p>
            <a:pPr lvl="1"/>
            <a:r>
              <a:rPr lang="da-DK" smtClean="0"/>
              <a:t>May call library-like methods in base class</a:t>
            </a:r>
          </a:p>
          <a:p>
            <a:pPr lvl="1"/>
            <a:r>
              <a:rPr lang="da-DK" smtClean="0"/>
              <a:t>Has complete control of implementation</a:t>
            </a:r>
            <a:endParaRPr lang="da-DK"/>
          </a:p>
        </p:txBody>
      </p:sp>
      <p:sp>
        <p:nvSpPr>
          <p:cNvPr id="5" name="Vandret skriftrulle 4"/>
          <p:cNvSpPr/>
          <p:nvPr/>
        </p:nvSpPr>
        <p:spPr>
          <a:xfrm>
            <a:off x="2435392" y="1521994"/>
            <a:ext cx="7321216" cy="4830679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Classic approach </a:t>
            </a:r>
          </a:p>
          <a:p>
            <a:pPr algn="ctr"/>
            <a:r>
              <a:rPr lang="da-DK" sz="7200" smtClean="0"/>
              <a:t>(no IoC yet…)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159457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What if…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36668" cy="4351338"/>
          </a:xfrm>
        </p:spPr>
        <p:txBody>
          <a:bodyPr/>
          <a:lstStyle/>
          <a:p>
            <a:r>
              <a:rPr lang="da-DK" sz="3200" i="1" smtClean="0"/>
              <a:t>We need to implement additional animal classes, i.e. classes which inherit from </a:t>
            </a:r>
            <a:r>
              <a:rPr lang="da-DK" sz="3200" b="1" i="1" smtClean="0"/>
              <a:t>Animal</a:t>
            </a:r>
            <a:r>
              <a:rPr lang="da-DK" sz="3200" i="1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14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What if…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36668" cy="4351338"/>
          </a:xfrm>
        </p:spPr>
        <p:txBody>
          <a:bodyPr/>
          <a:lstStyle/>
          <a:p>
            <a:r>
              <a:rPr lang="da-DK" sz="3200" i="1"/>
              <a:t>We need to implement additional animal classes, i.e. classes which inherit from </a:t>
            </a:r>
            <a:r>
              <a:rPr lang="da-DK" sz="3200" b="1" i="1"/>
              <a:t>Animal</a:t>
            </a:r>
            <a:r>
              <a:rPr lang="da-DK" sz="3200" i="1"/>
              <a:t>.</a:t>
            </a:r>
          </a:p>
          <a:p>
            <a:r>
              <a:rPr lang="da-DK" sz="3200" smtClean="0"/>
              <a:t>…and…</a:t>
            </a:r>
          </a:p>
          <a:p>
            <a:r>
              <a:rPr lang="da-DK" sz="3200" i="1" smtClean="0"/>
              <a:t>The behaviors of </a:t>
            </a:r>
            <a:r>
              <a:rPr lang="da-DK" sz="3200" i="1" u="sng" smtClean="0"/>
              <a:t>all</a:t>
            </a:r>
            <a:r>
              <a:rPr lang="da-DK" sz="3200" i="1" smtClean="0"/>
              <a:t> animals follow a </a:t>
            </a:r>
            <a:r>
              <a:rPr lang="da-DK" sz="3200" i="1" u="sng" smtClean="0"/>
              <a:t>common</a:t>
            </a:r>
            <a:r>
              <a:rPr lang="da-DK" sz="3200" i="1" smtClean="0"/>
              <a:t> pattern, but some steps are </a:t>
            </a:r>
            <a:r>
              <a:rPr lang="da-DK" sz="3200" i="1" u="sng" smtClean="0"/>
              <a:t>specific</a:t>
            </a:r>
            <a:r>
              <a:rPr lang="da-DK" sz="3200" i="1" smtClean="0"/>
              <a:t> for each </a:t>
            </a:r>
            <a:r>
              <a:rPr lang="da-DK" sz="3200" i="1" u="sng" smtClean="0"/>
              <a:t>specific</a:t>
            </a:r>
            <a:r>
              <a:rPr lang="da-DK" sz="3200" i="1" smtClean="0"/>
              <a:t> animal type.</a:t>
            </a:r>
          </a:p>
        </p:txBody>
      </p:sp>
    </p:spTree>
    <p:extLst>
      <p:ext uri="{BB962C8B-B14F-4D97-AF65-F5344CB8AC3E}">
        <p14:creationId xmlns:p14="http://schemas.microsoft.com/office/powerpoint/2010/main" val="29302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What if…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36668" cy="4351338"/>
          </a:xfrm>
        </p:spPr>
        <p:txBody>
          <a:bodyPr/>
          <a:lstStyle/>
          <a:p>
            <a:r>
              <a:rPr lang="da-DK" sz="3200" i="1" smtClean="0"/>
              <a:t>The behaviors of </a:t>
            </a:r>
            <a:r>
              <a:rPr lang="da-DK" sz="3200" i="1" u="sng" smtClean="0"/>
              <a:t>all</a:t>
            </a:r>
            <a:r>
              <a:rPr lang="da-DK" sz="3200" i="1" smtClean="0"/>
              <a:t> animals follow a </a:t>
            </a:r>
            <a:r>
              <a:rPr lang="da-DK" sz="3200" i="1" u="sng" smtClean="0"/>
              <a:t>common</a:t>
            </a:r>
            <a:r>
              <a:rPr lang="da-DK" sz="3200" i="1" smtClean="0"/>
              <a:t> pattern, but some steps are </a:t>
            </a:r>
            <a:r>
              <a:rPr lang="da-DK" sz="3200" i="1" u="sng" smtClean="0"/>
              <a:t>specific</a:t>
            </a:r>
            <a:r>
              <a:rPr lang="da-DK" sz="3200" i="1" smtClean="0"/>
              <a:t> for each </a:t>
            </a:r>
            <a:r>
              <a:rPr lang="da-DK" sz="3200" i="1" u="sng" smtClean="0"/>
              <a:t>specific</a:t>
            </a:r>
            <a:r>
              <a:rPr lang="da-DK" sz="3200" i="1" smtClean="0"/>
              <a:t> animal type.</a:t>
            </a:r>
          </a:p>
          <a:p>
            <a:r>
              <a:rPr lang="da-DK" sz="3200"/>
              <a:t>If this is the assumption…</a:t>
            </a:r>
          </a:p>
          <a:p>
            <a:r>
              <a:rPr lang="da-DK" sz="3200"/>
              <a:t>…then we </a:t>
            </a:r>
            <a:r>
              <a:rPr lang="da-DK" sz="3200" u="sng"/>
              <a:t>cannot</a:t>
            </a:r>
            <a:r>
              <a:rPr lang="da-DK" sz="3200"/>
              <a:t> allow specific animal classes to implement behavior freely</a:t>
            </a:r>
            <a:r>
              <a:rPr lang="da-DK" sz="3200" smtClean="0"/>
              <a:t>!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619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/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097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2846" y="1012925"/>
            <a:ext cx="71316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Act()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 if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(FoodAround(PreferredFood()))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GetFood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  else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Idle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FoodAround(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preferredFood) {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…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PreferredFood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GetFood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Idle();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30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2846" y="1012925"/>
            <a:ext cx="71316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Act()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 if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(FoodAround(PreferredFood()))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GetFood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  else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Idle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FoodAround(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preferredFood) {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…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PreferredFood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GetFood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Idle();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frundet rektangel 1"/>
          <p:cNvSpPr/>
          <p:nvPr/>
        </p:nvSpPr>
        <p:spPr>
          <a:xfrm>
            <a:off x="1738563" y="1864895"/>
            <a:ext cx="3386890" cy="1931068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848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2846" y="1012925"/>
            <a:ext cx="713160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PreferredFood()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A31515"/>
                </a:solidFill>
                <a:latin typeface="Consolas" panose="020B0609020204030204" pitchFamily="49" charset="0"/>
              </a:rPr>
              <a:t>"Mouse"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GetFood()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HuntMice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Idle()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Sleep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HuntMice() 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{ … 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Sleep() { 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…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89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Class responsibilities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4269204" cy="4351338"/>
          </a:xfrm>
        </p:spPr>
        <p:txBody>
          <a:bodyPr/>
          <a:lstStyle/>
          <a:p>
            <a:r>
              <a:rPr lang="da-DK" sz="3200" b="1" smtClean="0"/>
              <a:t>Animal</a:t>
            </a:r>
          </a:p>
          <a:p>
            <a:pPr lvl="1"/>
            <a:r>
              <a:rPr lang="da-DK" smtClean="0"/>
              <a:t>Implements the </a:t>
            </a:r>
            <a:r>
              <a:rPr lang="da-DK" u="sng" smtClean="0"/>
              <a:t>general</a:t>
            </a:r>
            <a:r>
              <a:rPr lang="da-DK" smtClean="0"/>
              <a:t> algorithm for </a:t>
            </a:r>
            <a:r>
              <a:rPr lang="da-DK" b="1" smtClean="0"/>
              <a:t>Act</a:t>
            </a:r>
          </a:p>
          <a:p>
            <a:pPr lvl="1"/>
            <a:r>
              <a:rPr lang="da-DK" smtClean="0"/>
              <a:t>Uses own methods and abstract methods for implementation</a:t>
            </a:r>
          </a:p>
          <a:p>
            <a:pPr lvl="1"/>
            <a:r>
              <a:rPr lang="da-DK" b="1" smtClean="0"/>
              <a:t>Act</a:t>
            </a:r>
            <a:r>
              <a:rPr lang="da-DK" smtClean="0"/>
              <a:t> is </a:t>
            </a:r>
            <a:r>
              <a:rPr lang="da-DK" u="sng" smtClean="0"/>
              <a:t>not</a:t>
            </a:r>
            <a:r>
              <a:rPr lang="da-DK" smtClean="0"/>
              <a:t> declared </a:t>
            </a:r>
            <a:r>
              <a:rPr lang="da-DK" i="1" smtClean="0"/>
              <a:t>virtual</a:t>
            </a:r>
            <a:r>
              <a:rPr lang="da-DK" smtClean="0"/>
              <a:t>; it cannot be changed by subclasses</a:t>
            </a:r>
            <a:endParaRPr lang="da-DK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6673427" y="1690688"/>
            <a:ext cx="4311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3200" b="1" smtClean="0"/>
              <a:t>Cat</a:t>
            </a:r>
          </a:p>
          <a:p>
            <a:pPr lvl="1"/>
            <a:r>
              <a:rPr lang="da-DK" smtClean="0"/>
              <a:t>Only implements methods which are abstract in the base class.</a:t>
            </a:r>
            <a:endParaRPr lang="da-DK"/>
          </a:p>
        </p:txBody>
      </p:sp>
      <p:sp>
        <p:nvSpPr>
          <p:cNvPr id="5" name="Vandret skriftrulle 4"/>
          <p:cNvSpPr/>
          <p:nvPr/>
        </p:nvSpPr>
        <p:spPr>
          <a:xfrm>
            <a:off x="2435392" y="1521994"/>
            <a:ext cx="7321216" cy="4830679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IoC approach </a:t>
            </a:r>
          </a:p>
          <a:p>
            <a:pPr algn="ctr"/>
            <a:r>
              <a:rPr lang="da-DK" sz="3600" smtClean="0"/>
              <a:t>(Template Method pattern)</a:t>
            </a:r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66819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1487147" y="4926932"/>
            <a:ext cx="2214881" cy="118462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Cat</a:t>
            </a:r>
            <a:endParaRPr lang="da-DK" sz="4800"/>
          </a:p>
        </p:txBody>
      </p:sp>
      <p:sp>
        <p:nvSpPr>
          <p:cNvPr id="6" name="Afrundet rektangel 5"/>
          <p:cNvSpPr/>
          <p:nvPr/>
        </p:nvSpPr>
        <p:spPr>
          <a:xfrm>
            <a:off x="1487146" y="2642936"/>
            <a:ext cx="2214881" cy="118462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Animal</a:t>
            </a:r>
            <a:endParaRPr lang="da-DK" sz="4800"/>
          </a:p>
        </p:txBody>
      </p:sp>
      <p:cxnSp>
        <p:nvCxnSpPr>
          <p:cNvPr id="9" name="Lige pilforbindelse 8"/>
          <p:cNvCxnSpPr>
            <a:stCxn id="5" idx="0"/>
            <a:endCxn id="6" idx="2"/>
          </p:cNvCxnSpPr>
          <p:nvPr/>
        </p:nvCxnSpPr>
        <p:spPr>
          <a:xfrm flipH="1" flipV="1">
            <a:off x="2594587" y="3827558"/>
            <a:ext cx="1" cy="1099374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/>
          <p:cNvSpPr txBox="1"/>
          <p:nvPr/>
        </p:nvSpPr>
        <p:spPr>
          <a:xfrm>
            <a:off x="2810934" y="3957297"/>
            <a:ext cx="2901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i="1" smtClean="0"/>
              <a:t>Cat calls Animal</a:t>
            </a:r>
            <a:endParaRPr lang="da-DK" sz="3200" b="1" i="1"/>
          </a:p>
        </p:txBody>
      </p:sp>
      <p:sp>
        <p:nvSpPr>
          <p:cNvPr id="21" name="Tekstfelt 20"/>
          <p:cNvSpPr txBox="1"/>
          <p:nvPr/>
        </p:nvSpPr>
        <p:spPr>
          <a:xfrm>
            <a:off x="1662279" y="712564"/>
            <a:ext cx="18646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/>
              <a:t>Classic</a:t>
            </a:r>
            <a:endParaRPr lang="da-DK" sz="4800" b="1"/>
          </a:p>
        </p:txBody>
      </p:sp>
    </p:spTree>
    <p:extLst>
      <p:ext uri="{BB962C8B-B14F-4D97-AF65-F5344CB8AC3E}">
        <p14:creationId xmlns:p14="http://schemas.microsoft.com/office/powerpoint/2010/main" val="77057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1487147" y="4926932"/>
            <a:ext cx="2214881" cy="118462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Cat</a:t>
            </a:r>
            <a:endParaRPr lang="da-DK" sz="4800"/>
          </a:p>
        </p:txBody>
      </p:sp>
      <p:sp>
        <p:nvSpPr>
          <p:cNvPr id="6" name="Afrundet rektangel 5"/>
          <p:cNvSpPr/>
          <p:nvPr/>
        </p:nvSpPr>
        <p:spPr>
          <a:xfrm>
            <a:off x="1487146" y="2642936"/>
            <a:ext cx="2214881" cy="118462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Animal</a:t>
            </a:r>
            <a:endParaRPr lang="da-DK" sz="4800"/>
          </a:p>
        </p:txBody>
      </p:sp>
      <p:cxnSp>
        <p:nvCxnSpPr>
          <p:cNvPr id="9" name="Lige pilforbindelse 8"/>
          <p:cNvCxnSpPr>
            <a:stCxn id="5" idx="0"/>
            <a:endCxn id="6" idx="2"/>
          </p:cNvCxnSpPr>
          <p:nvPr/>
        </p:nvCxnSpPr>
        <p:spPr>
          <a:xfrm flipH="1" flipV="1">
            <a:off x="2594587" y="3827558"/>
            <a:ext cx="1" cy="1099374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/>
          <p:cNvSpPr txBox="1"/>
          <p:nvPr/>
        </p:nvSpPr>
        <p:spPr>
          <a:xfrm>
            <a:off x="2810934" y="3957297"/>
            <a:ext cx="2901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i="1" smtClean="0"/>
              <a:t>Cat calls Animal</a:t>
            </a:r>
            <a:endParaRPr lang="da-DK" sz="3200" b="1" i="1"/>
          </a:p>
        </p:txBody>
      </p:sp>
      <p:sp>
        <p:nvSpPr>
          <p:cNvPr id="13" name="Afrundet rektangel 12"/>
          <p:cNvSpPr/>
          <p:nvPr/>
        </p:nvSpPr>
        <p:spPr>
          <a:xfrm>
            <a:off x="7505253" y="4926932"/>
            <a:ext cx="2214881" cy="118462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Cat</a:t>
            </a:r>
            <a:endParaRPr lang="da-DK" sz="4800"/>
          </a:p>
        </p:txBody>
      </p:sp>
      <p:sp>
        <p:nvSpPr>
          <p:cNvPr id="14" name="Afrundet rektangel 13"/>
          <p:cNvSpPr/>
          <p:nvPr/>
        </p:nvSpPr>
        <p:spPr>
          <a:xfrm>
            <a:off x="7505252" y="2642936"/>
            <a:ext cx="2214881" cy="118462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Animal</a:t>
            </a:r>
            <a:endParaRPr lang="da-DK" sz="4800"/>
          </a:p>
        </p:txBody>
      </p:sp>
      <p:cxnSp>
        <p:nvCxnSpPr>
          <p:cNvPr id="15" name="Lige pilforbindelse 14"/>
          <p:cNvCxnSpPr>
            <a:stCxn id="14" idx="2"/>
            <a:endCxn id="13" idx="0"/>
          </p:cNvCxnSpPr>
          <p:nvPr/>
        </p:nvCxnSpPr>
        <p:spPr>
          <a:xfrm>
            <a:off x="8612693" y="3827558"/>
            <a:ext cx="1" cy="1099374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8766728" y="3957298"/>
            <a:ext cx="2901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i="1" smtClean="0"/>
              <a:t>Animal calls Cat</a:t>
            </a:r>
            <a:endParaRPr lang="da-DK" sz="3200" b="1" i="1"/>
          </a:p>
        </p:txBody>
      </p:sp>
      <p:sp>
        <p:nvSpPr>
          <p:cNvPr id="21" name="Tekstfelt 20"/>
          <p:cNvSpPr txBox="1"/>
          <p:nvPr/>
        </p:nvSpPr>
        <p:spPr>
          <a:xfrm>
            <a:off x="1662279" y="712564"/>
            <a:ext cx="18646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/>
              <a:t>Classic</a:t>
            </a:r>
            <a:endParaRPr lang="da-DK" sz="4800" b="1"/>
          </a:p>
        </p:txBody>
      </p:sp>
      <p:sp>
        <p:nvSpPr>
          <p:cNvPr id="22" name="Tekstfelt 21"/>
          <p:cNvSpPr txBox="1"/>
          <p:nvPr/>
        </p:nvSpPr>
        <p:spPr>
          <a:xfrm>
            <a:off x="8110791" y="712563"/>
            <a:ext cx="10038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/>
              <a:t>IoC</a:t>
            </a:r>
            <a:endParaRPr lang="da-DK" sz="4800" b="1"/>
          </a:p>
        </p:txBody>
      </p:sp>
    </p:spTree>
    <p:extLst>
      <p:ext uri="{BB962C8B-B14F-4D97-AF65-F5344CB8AC3E}">
        <p14:creationId xmlns:p14="http://schemas.microsoft.com/office/powerpoint/2010/main" val="293200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2846" y="1012925"/>
            <a:ext cx="713160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Fox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PreferredFood()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A31515"/>
                </a:solidFill>
                <a:latin typeface="Consolas" panose="020B0609020204030204" pitchFamily="49" charset="0"/>
              </a:rPr>
              <a:t>Squirrel"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GetFood()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HuntSquirrel();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Idle()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Sleep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HuntSquirrel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() { … 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Sleep() { 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…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427" y="1082842"/>
            <a:ext cx="10515600" cy="4361447"/>
          </a:xfrm>
        </p:spPr>
        <p:txBody>
          <a:bodyPr>
            <a:noAutofit/>
          </a:bodyPr>
          <a:lstStyle/>
          <a:p>
            <a:pPr algn="ctr"/>
            <a:r>
              <a:rPr lang="da-DK" sz="9600" b="1" smtClean="0"/>
              <a:t>Dependency</a:t>
            </a:r>
            <a:br>
              <a:rPr lang="da-DK" sz="9600" b="1" smtClean="0"/>
            </a:br>
            <a:r>
              <a:rPr lang="da-DK" sz="9600" b="1" smtClean="0"/>
              <a:t>Injection (DI)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03750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D</a:t>
            </a:r>
            <a:r>
              <a:rPr lang="da-DK" b="1" smtClean="0"/>
              <a:t>ependency Injection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492289" cy="4351338"/>
          </a:xfrm>
        </p:spPr>
        <p:txBody>
          <a:bodyPr/>
          <a:lstStyle/>
          <a:p>
            <a:r>
              <a:rPr lang="da-DK" sz="3200" smtClean="0"/>
              <a:t>A class should </a:t>
            </a:r>
            <a:r>
              <a:rPr lang="da-DK" sz="3200" u="sng" smtClean="0"/>
              <a:t>not</a:t>
            </a:r>
            <a:r>
              <a:rPr lang="da-DK" sz="3200" smtClean="0"/>
              <a:t> itself establish (too) tight dependencies to other classes</a:t>
            </a:r>
          </a:p>
          <a:p>
            <a:r>
              <a:rPr lang="da-DK" sz="3200" smtClean="0"/>
              <a:t>Dependencies should be </a:t>
            </a:r>
            <a:r>
              <a:rPr lang="da-DK" sz="3200" b="1" smtClean="0"/>
              <a:t>injected</a:t>
            </a:r>
            <a:r>
              <a:rPr lang="da-DK" sz="3200" smtClean="0"/>
              <a:t> by a third party, by means of </a:t>
            </a:r>
            <a:r>
              <a:rPr lang="da-DK" sz="3200" b="1" smtClean="0"/>
              <a:t>interfaces</a:t>
            </a:r>
          </a:p>
          <a:p>
            <a:r>
              <a:rPr lang="da-DK" sz="3200" smtClean="0"/>
              <a:t>Can also be applied at lower levels</a:t>
            </a:r>
          </a:p>
          <a:p>
            <a:r>
              <a:rPr lang="da-DK" sz="3200" smtClean="0"/>
              <a:t>Look for places in code where </a:t>
            </a:r>
            <a:r>
              <a:rPr lang="da-DK" sz="3200" b="1" smtClean="0"/>
              <a:t>variation</a:t>
            </a:r>
            <a:r>
              <a:rPr lang="da-DK" sz="3200" smtClean="0"/>
              <a:t> can occur, and turn them into </a:t>
            </a:r>
            <a:r>
              <a:rPr lang="da-DK" sz="3200" b="1" smtClean="0"/>
              <a:t>extension points</a:t>
            </a:r>
          </a:p>
          <a:p>
            <a:r>
              <a:rPr lang="da-DK" sz="3200" smtClean="0"/>
              <a:t>Apply </a:t>
            </a:r>
            <a:r>
              <a:rPr lang="da-DK" sz="3200" b="1" smtClean="0"/>
              <a:t>when relevant</a:t>
            </a:r>
            <a:r>
              <a:rPr lang="da-DK" sz="320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8697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52074" y="1064153"/>
            <a:ext cx="9348537" cy="430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9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/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frundet rektangel 2"/>
          <p:cNvSpPr/>
          <p:nvPr/>
        </p:nvSpPr>
        <p:spPr>
          <a:xfrm>
            <a:off x="932447" y="222584"/>
            <a:ext cx="10088479" cy="6280484"/>
          </a:xfrm>
          <a:prstGeom prst="round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b="1" smtClean="0">
                <a:solidFill>
                  <a:srgbClr val="FFFF00"/>
                </a:solidFill>
              </a:rPr>
              <a:t>HIGH QUALITY</a:t>
            </a:r>
            <a:endParaRPr lang="da-DK" sz="9600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13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25742" y="1144693"/>
            <a:ext cx="9661358" cy="421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4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427" y="1082842"/>
            <a:ext cx="10515600" cy="4361447"/>
          </a:xfrm>
        </p:spPr>
        <p:txBody>
          <a:bodyPr>
            <a:noAutofit/>
          </a:bodyPr>
          <a:lstStyle/>
          <a:p>
            <a:pPr algn="ctr"/>
            <a:r>
              <a:rPr lang="da-DK" sz="6000" b="1" smtClean="0"/>
              <a:t>Dependency Injection</a:t>
            </a:r>
            <a:br>
              <a:rPr lang="da-DK" sz="6000" b="1" smtClean="0"/>
            </a:br>
            <a:r>
              <a:rPr lang="da-DK" sz="6000" b="1"/>
              <a:t/>
            </a:r>
            <a:br>
              <a:rPr lang="da-DK" sz="6000" b="1"/>
            </a:br>
            <a:r>
              <a:rPr lang="da-DK" sz="4800" b="1" i="1" smtClean="0">
                <a:solidFill>
                  <a:schemeClr val="accent6">
                    <a:lumMod val="75000"/>
                  </a:schemeClr>
                </a:solidFill>
              </a:rPr>
              <a:t>(parameter level)</a:t>
            </a:r>
            <a:endParaRPr lang="da-DK" sz="4800" b="1" i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92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en-US" sz="2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SquareOf4()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4 * 4;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indent="457200">
              <a:spcAft>
                <a:spcPts val="0"/>
              </a:spcAft>
            </a:pP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46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en-US" sz="2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SquareOf4()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4 * 4;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indent="457200">
              <a:spcAft>
                <a:spcPts val="0"/>
              </a:spcAft>
            </a:pPr>
            <a:endParaRPr lang="en-US" sz="28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SquareOf6()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6 * 6;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5" name="Forbudstavle 4"/>
          <p:cNvSpPr/>
          <p:nvPr/>
        </p:nvSpPr>
        <p:spPr>
          <a:xfrm>
            <a:off x="10062323" y="2310513"/>
            <a:ext cx="1620000" cy="16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26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en-US" sz="2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Square(</a:t>
            </a: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800" b="1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n)</a:t>
            </a:r>
            <a:endParaRPr lang="da-DK" sz="28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 * n;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endParaRPr lang="en-US" sz="28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457200">
              <a:spcAft>
                <a:spcPts val="0"/>
              </a:spcAft>
            </a:pP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323" y="2310513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5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26" y="1213271"/>
            <a:ext cx="11168120" cy="380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1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Die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_faceValue;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Random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_random =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Random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Die()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Roll();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FaceValue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_faceValue; 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Roll()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_faceValue = _random.Next(0,</a:t>
            </a:r>
            <a:r>
              <a:rPr lang="en-US" sz="1600" b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6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+ 1;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rbudstavle 3"/>
          <p:cNvSpPr/>
          <p:nvPr/>
        </p:nvSpPr>
        <p:spPr>
          <a:xfrm>
            <a:off x="10062323" y="2310513"/>
            <a:ext cx="1620000" cy="16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39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7" y="827578"/>
            <a:ext cx="860819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Roll()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_faceValue = _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random.Next(0,</a:t>
            </a:r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6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+ 1;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indent="457200">
              <a:spcAft>
                <a:spcPts val="0"/>
              </a:spcAft>
            </a:pPr>
            <a:endParaRPr lang="en-US" sz="24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endParaRPr lang="en-US" sz="24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endParaRPr lang="en-US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Roll(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noOfSides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_faceValue = _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random.Next(0, </a:t>
            </a:r>
            <a:r>
              <a:rPr lang="en-US" sz="2400" b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noOfSides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+ 1;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indent="457200">
              <a:spcAft>
                <a:spcPts val="0"/>
              </a:spcAft>
            </a:pPr>
            <a:endParaRPr lang="en-US" sz="24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rbudstavle 3"/>
          <p:cNvSpPr/>
          <p:nvPr/>
        </p:nvSpPr>
        <p:spPr>
          <a:xfrm>
            <a:off x="9933629" y="827578"/>
            <a:ext cx="1620000" cy="16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629" y="3651633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48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96392" y="704467"/>
            <a:ext cx="1009449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Die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_faceValue;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_noOfSides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ADDED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Random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_random =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Random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/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Die(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noOfSides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CHANGED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_noOfSides = noOfSides;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ADDED</a:t>
            </a:r>
            <a:endParaRPr lang="da-DK" sz="1400" b="1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Roll();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FaceValue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_faceValue; }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Roll()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_faceValue = _random.Next(0,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_noOfSides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+ 1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CHANGED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323" y="2310513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10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427" y="1082842"/>
            <a:ext cx="10515600" cy="4361447"/>
          </a:xfrm>
        </p:spPr>
        <p:txBody>
          <a:bodyPr>
            <a:noAutofit/>
          </a:bodyPr>
          <a:lstStyle/>
          <a:p>
            <a:pPr algn="ctr"/>
            <a:r>
              <a:rPr lang="da-DK" sz="6000" b="1" smtClean="0"/>
              <a:t>Dependency Injection</a:t>
            </a:r>
            <a:br>
              <a:rPr lang="da-DK" sz="6000" b="1" smtClean="0"/>
            </a:br>
            <a:r>
              <a:rPr lang="da-DK" sz="6000" b="1"/>
              <a:t/>
            </a:r>
            <a:br>
              <a:rPr lang="da-DK" sz="6000" b="1"/>
            </a:br>
            <a:r>
              <a:rPr lang="da-DK" sz="4800" b="1" i="1" smtClean="0">
                <a:solidFill>
                  <a:schemeClr val="accent6">
                    <a:lumMod val="75000"/>
                  </a:schemeClr>
                </a:solidFill>
              </a:rPr>
              <a:t>(method level)</a:t>
            </a:r>
            <a:endParaRPr lang="da-DK" sz="4800" b="1" i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14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1184" y="1136985"/>
            <a:ext cx="11534274" cy="4042610"/>
          </a:xfrm>
        </p:spPr>
        <p:txBody>
          <a:bodyPr anchor="t">
            <a:normAutofit/>
          </a:bodyPr>
          <a:lstStyle/>
          <a:p>
            <a:r>
              <a:rPr lang="en-US" sz="9600" b="1"/>
              <a:t>What </a:t>
            </a:r>
            <a:r>
              <a:rPr lang="en-US" sz="9600" b="1" smtClean="0"/>
              <a:t>is </a:t>
            </a:r>
            <a:r>
              <a:rPr lang="en-US" sz="9600" b="1" smtClean="0">
                <a:solidFill>
                  <a:srgbClr val="FF0000"/>
                </a:solidFill>
              </a:rPr>
              <a:t>Quality</a:t>
            </a:r>
            <a:r>
              <a:rPr lang="en-US" sz="9600" b="1" smtClean="0"/>
              <a:t>?</a:t>
            </a:r>
            <a:endParaRPr lang="da-DK" sz="9600" i="1"/>
          </a:p>
        </p:txBody>
      </p:sp>
    </p:spTree>
    <p:extLst>
      <p:ext uri="{BB962C8B-B14F-4D97-AF65-F5344CB8AC3E}">
        <p14:creationId xmlns:p14="http://schemas.microsoft.com/office/powerpoint/2010/main" val="276336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Dependency Injection – filtering values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398623" cy="4351338"/>
          </a:xfrm>
        </p:spPr>
        <p:txBody>
          <a:bodyPr/>
          <a:lstStyle/>
          <a:p>
            <a:r>
              <a:rPr lang="da-DK" sz="3200" smtClean="0"/>
              <a:t>Given a set of integer values, filter out those values for which a certain </a:t>
            </a:r>
            <a:r>
              <a:rPr lang="da-DK" sz="3200" b="1" smtClean="0"/>
              <a:t>condition</a:t>
            </a:r>
            <a:r>
              <a:rPr lang="da-DK" sz="3200" smtClean="0"/>
              <a:t> becomes true.</a:t>
            </a:r>
          </a:p>
          <a:p>
            <a:r>
              <a:rPr lang="da-DK" sz="3200" smtClean="0"/>
              <a:t>Condition example: </a:t>
            </a:r>
            <a:r>
              <a:rPr lang="da-DK" sz="3200" b="1" smtClean="0"/>
              <a:t>value is less than 12</a:t>
            </a:r>
            <a:r>
              <a:rPr lang="da-DK" sz="3200" smtClean="0"/>
              <a:t>.</a:t>
            </a:r>
          </a:p>
        </p:txBody>
      </p:sp>
      <p:sp>
        <p:nvSpPr>
          <p:cNvPr id="4" name="Rektangel 3"/>
          <p:cNvSpPr/>
          <p:nvPr/>
        </p:nvSpPr>
        <p:spPr>
          <a:xfrm>
            <a:off x="7694023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12</a:t>
            </a:r>
            <a:endParaRPr lang="da-DK" sz="2400"/>
          </a:p>
        </p:txBody>
      </p:sp>
      <p:sp>
        <p:nvSpPr>
          <p:cNvPr id="5" name="Rektangel 4"/>
          <p:cNvSpPr/>
          <p:nvPr/>
        </p:nvSpPr>
        <p:spPr>
          <a:xfrm>
            <a:off x="8242662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24</a:t>
            </a:r>
            <a:endParaRPr lang="da-DK" sz="2400"/>
          </a:p>
        </p:txBody>
      </p:sp>
      <p:sp>
        <p:nvSpPr>
          <p:cNvPr id="6" name="Rektangel 5"/>
          <p:cNvSpPr/>
          <p:nvPr/>
        </p:nvSpPr>
        <p:spPr>
          <a:xfrm>
            <a:off x="8791301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9</a:t>
            </a:r>
            <a:endParaRPr lang="da-DK" sz="2400"/>
          </a:p>
        </p:txBody>
      </p:sp>
      <p:sp>
        <p:nvSpPr>
          <p:cNvPr id="7" name="Rektangel 6"/>
          <p:cNvSpPr/>
          <p:nvPr/>
        </p:nvSpPr>
        <p:spPr>
          <a:xfrm>
            <a:off x="9339940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10</a:t>
            </a:r>
            <a:endParaRPr lang="da-DK" sz="2400"/>
          </a:p>
        </p:txBody>
      </p:sp>
      <p:sp>
        <p:nvSpPr>
          <p:cNvPr id="8" name="Rektangel 7"/>
          <p:cNvSpPr/>
          <p:nvPr/>
        </p:nvSpPr>
        <p:spPr>
          <a:xfrm>
            <a:off x="9888579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6</a:t>
            </a:r>
            <a:endParaRPr lang="da-DK" sz="2400"/>
          </a:p>
        </p:txBody>
      </p:sp>
      <p:sp>
        <p:nvSpPr>
          <p:cNvPr id="9" name="Rektangel 8"/>
          <p:cNvSpPr/>
          <p:nvPr/>
        </p:nvSpPr>
        <p:spPr>
          <a:xfrm>
            <a:off x="10437218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3</a:t>
            </a:r>
            <a:endParaRPr lang="da-DK" sz="2400"/>
          </a:p>
        </p:txBody>
      </p:sp>
      <p:sp>
        <p:nvSpPr>
          <p:cNvPr id="10" name="Rektangel 9"/>
          <p:cNvSpPr/>
          <p:nvPr/>
        </p:nvSpPr>
        <p:spPr>
          <a:xfrm>
            <a:off x="10985857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45</a:t>
            </a:r>
            <a:endParaRPr lang="da-DK" sz="2400"/>
          </a:p>
        </p:txBody>
      </p:sp>
      <p:sp>
        <p:nvSpPr>
          <p:cNvPr id="12" name="Nedadgående pil 11"/>
          <p:cNvSpPr/>
          <p:nvPr/>
        </p:nvSpPr>
        <p:spPr>
          <a:xfrm>
            <a:off x="7694023" y="3030582"/>
            <a:ext cx="3840473" cy="1657531"/>
          </a:xfrm>
          <a:prstGeom prst="downArrow">
            <a:avLst>
              <a:gd name="adj1" fmla="val 50000"/>
              <a:gd name="adj2" fmla="val 42308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&lt; 12</a:t>
            </a:r>
            <a:endParaRPr lang="da-DK" sz="4800"/>
          </a:p>
        </p:txBody>
      </p:sp>
      <p:sp>
        <p:nvSpPr>
          <p:cNvPr id="15" name="Rektangel 14"/>
          <p:cNvSpPr/>
          <p:nvPr/>
        </p:nvSpPr>
        <p:spPr>
          <a:xfrm>
            <a:off x="8516981" y="4926150"/>
            <a:ext cx="548639" cy="5747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9</a:t>
            </a:r>
            <a:endParaRPr lang="da-DK" sz="2400"/>
          </a:p>
        </p:txBody>
      </p:sp>
      <p:sp>
        <p:nvSpPr>
          <p:cNvPr id="16" name="Rektangel 15"/>
          <p:cNvSpPr/>
          <p:nvPr/>
        </p:nvSpPr>
        <p:spPr>
          <a:xfrm>
            <a:off x="9065620" y="4926150"/>
            <a:ext cx="548639" cy="5747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10</a:t>
            </a:r>
            <a:endParaRPr lang="da-DK" sz="2400"/>
          </a:p>
        </p:txBody>
      </p:sp>
      <p:sp>
        <p:nvSpPr>
          <p:cNvPr id="17" name="Rektangel 16"/>
          <p:cNvSpPr/>
          <p:nvPr/>
        </p:nvSpPr>
        <p:spPr>
          <a:xfrm>
            <a:off x="9614259" y="4926150"/>
            <a:ext cx="548639" cy="5747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6</a:t>
            </a:r>
            <a:endParaRPr lang="da-DK" sz="2400"/>
          </a:p>
        </p:txBody>
      </p:sp>
      <p:sp>
        <p:nvSpPr>
          <p:cNvPr id="18" name="Rektangel 17"/>
          <p:cNvSpPr/>
          <p:nvPr/>
        </p:nvSpPr>
        <p:spPr>
          <a:xfrm>
            <a:off x="10162898" y="4926150"/>
            <a:ext cx="548639" cy="5747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3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79132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1.0</a:t>
            </a: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FilterValues()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values 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{ </a:t>
            </a:r>
            <a:r>
              <a:rPr lang="en-US" sz="2000" b="1">
                <a:latin typeface="Consolas" panose="020B0609020204030204" pitchFamily="49" charset="0"/>
              </a:rPr>
              <a:t>12, 24, 9, 10, 6, 3, 45 };</a:t>
            </a: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da-DK" sz="2000" b="1" smtClean="0">
                <a:latin typeface="Consolas" panose="020B0609020204030204" pitchFamily="49" charset="0"/>
              </a:rPr>
              <a:t>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latin typeface="Consolas" panose="020B0609020204030204" pitchFamily="49" charset="0"/>
              </a:rPr>
              <a:t> 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(value &lt; 12)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8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1.0</a:t>
            </a: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 smtClean="0">
                <a:latin typeface="Consolas" panose="020B0609020204030204" pitchFamily="49" charset="0"/>
              </a:rPr>
              <a:t>&lt;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&gt; </a:t>
            </a:r>
            <a:r>
              <a:rPr lang="da-DK" sz="2800" b="1" smtClean="0">
                <a:latin typeface="Consolas" panose="020B0609020204030204" pitchFamily="49" charset="0"/>
              </a:rPr>
              <a:t>filteredValues;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FilterV10</a:t>
            </a:r>
            <a:r>
              <a:rPr lang="da-DK" sz="2800" b="1" smtClean="0">
                <a:latin typeface="Consolas" panose="020B0609020204030204" pitchFamily="49" charset="0"/>
              </a:rPr>
              <a:t> fv10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FilterV10</a:t>
            </a:r>
            <a:r>
              <a:rPr lang="da-DK" sz="2800" b="1" smtClean="0">
                <a:latin typeface="Consolas" panose="020B0609020204030204" pitchFamily="49" charset="0"/>
              </a:rPr>
              <a:t>(</a:t>
            </a:r>
            <a:r>
              <a:rPr lang="en-US" sz="2800" b="1" smtClean="0">
                <a:latin typeface="Consolas" panose="020B0609020204030204" pitchFamily="49" charset="0"/>
              </a:rPr>
              <a:t>);</a:t>
            </a: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filteredValues = fv10.FilterValues();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6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7920000" y="3240000"/>
            <a:ext cx="2880000" cy="2880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30</a:t>
            </a:r>
            <a:endParaRPr lang="da-DK" sz="9600"/>
          </a:p>
        </p:txBody>
      </p:sp>
      <p:sp>
        <p:nvSpPr>
          <p:cNvPr id="5" name="Ellipse 4"/>
          <p:cNvSpPr/>
          <p:nvPr/>
        </p:nvSpPr>
        <p:spPr>
          <a:xfrm>
            <a:off x="7920000" y="3240000"/>
            <a:ext cx="2880000" cy="28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25</a:t>
            </a:r>
            <a:endParaRPr lang="da-DK" sz="9600"/>
          </a:p>
        </p:txBody>
      </p:sp>
      <p:sp>
        <p:nvSpPr>
          <p:cNvPr id="6" name="Ellipse 5"/>
          <p:cNvSpPr/>
          <p:nvPr/>
        </p:nvSpPr>
        <p:spPr>
          <a:xfrm>
            <a:off x="7920000" y="3240000"/>
            <a:ext cx="2880000" cy="2880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20</a:t>
            </a:r>
            <a:endParaRPr lang="da-DK" sz="9600"/>
          </a:p>
        </p:txBody>
      </p:sp>
      <p:sp>
        <p:nvSpPr>
          <p:cNvPr id="7" name="Ellipse 6"/>
          <p:cNvSpPr/>
          <p:nvPr/>
        </p:nvSpPr>
        <p:spPr>
          <a:xfrm>
            <a:off x="7920000" y="3240000"/>
            <a:ext cx="2880000" cy="288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15</a:t>
            </a:r>
            <a:endParaRPr lang="da-DK" sz="9600"/>
          </a:p>
        </p:txBody>
      </p:sp>
      <p:sp>
        <p:nvSpPr>
          <p:cNvPr id="8" name="Ellipse 7"/>
          <p:cNvSpPr/>
          <p:nvPr/>
        </p:nvSpPr>
        <p:spPr>
          <a:xfrm>
            <a:off x="7920000" y="3240000"/>
            <a:ext cx="2880000" cy="288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10</a:t>
            </a:r>
            <a:endParaRPr lang="da-DK" sz="9600"/>
          </a:p>
        </p:txBody>
      </p:sp>
      <p:sp>
        <p:nvSpPr>
          <p:cNvPr id="9" name="Ellipse 8"/>
          <p:cNvSpPr/>
          <p:nvPr/>
        </p:nvSpPr>
        <p:spPr>
          <a:xfrm>
            <a:off x="7920000" y="3240000"/>
            <a:ext cx="2880000" cy="28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5</a:t>
            </a:r>
            <a:endParaRPr lang="da-DK" sz="9600"/>
          </a:p>
        </p:txBody>
      </p:sp>
      <p:sp>
        <p:nvSpPr>
          <p:cNvPr id="3" name="Tekstfelt 2"/>
          <p:cNvSpPr txBox="1"/>
          <p:nvPr/>
        </p:nvSpPr>
        <p:spPr>
          <a:xfrm>
            <a:off x="962527" y="827578"/>
            <a:ext cx="5838324" cy="427809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1.0</a:t>
            </a:r>
          </a:p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600" b="1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latin typeface="Consolas" panose="020B0609020204030204" pitchFamily="49" charset="0"/>
              </a:rPr>
              <a:t>&gt; FilterValues()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latin typeface="Consolas" panose="020B0609020204030204" pitchFamily="49" charset="0"/>
              </a:rPr>
              <a:t>&gt;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values =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600" b="1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 smtClean="0">
                <a:latin typeface="Consolas" panose="020B0609020204030204" pitchFamily="49" charset="0"/>
              </a:rPr>
              <a:t>&gt;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                </a:t>
            </a:r>
            <a:r>
              <a:rPr lang="en-US" sz="1600" b="1" smtClean="0">
                <a:latin typeface="Consolas" panose="020B0609020204030204" pitchFamily="49" charset="0"/>
              </a:rPr>
              <a:t>{ </a:t>
            </a:r>
            <a:r>
              <a:rPr lang="en-US" sz="1600" b="1">
                <a:latin typeface="Consolas" panose="020B0609020204030204" pitchFamily="49" charset="0"/>
              </a:rPr>
              <a:t>12, 24, 9, 10, 6, 3, 45 };</a:t>
            </a:r>
          </a:p>
          <a:p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latin typeface="Consolas" panose="020B0609020204030204" pitchFamily="49" charset="0"/>
              </a:rPr>
              <a:t>&gt; </a:t>
            </a:r>
            <a:r>
              <a:rPr lang="da-DK" sz="1600" b="1" smtClean="0">
                <a:latin typeface="Consolas" panose="020B0609020204030204" pitchFamily="49" charset="0"/>
              </a:rPr>
              <a:t>filteredValues </a:t>
            </a:r>
            <a:r>
              <a:rPr lang="da-DK" sz="1600" b="1">
                <a:latin typeface="Consolas" panose="020B0609020204030204" pitchFamily="49" charset="0"/>
              </a:rPr>
              <a:t>=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600" b="1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latin typeface="Consolas" panose="020B0609020204030204" pitchFamily="49" charset="0"/>
              </a:rPr>
              <a:t>&gt;</a:t>
            </a:r>
            <a:r>
              <a:rPr lang="da-DK" sz="1600" b="1" smtClean="0">
                <a:latin typeface="Consolas" panose="020B0609020204030204" pitchFamily="49" charset="0"/>
              </a:rPr>
              <a:t>(); </a:t>
            </a:r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600" b="1">
                <a:latin typeface="Consolas" panose="020B0609020204030204" pitchFamily="49" charset="0"/>
              </a:rPr>
              <a:t> value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16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(value &lt; 12)</a:t>
            </a:r>
          </a:p>
          <a:p>
            <a:r>
              <a:rPr lang="da-DK" sz="1600" b="1">
                <a:latin typeface="Consolas" panose="020B0609020204030204" pitchFamily="49" charset="0"/>
              </a:rPr>
              <a:t>      </a:t>
            </a:r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1600" b="1">
                <a:latin typeface="Consolas" panose="020B0609020204030204" pitchFamily="49" charset="0"/>
              </a:rPr>
              <a:t>);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   }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  <p:sp>
        <p:nvSpPr>
          <p:cNvPr id="4" name="Pladsholder til indhold 2"/>
          <p:cNvSpPr>
            <a:spLocks noGrp="1"/>
          </p:cNvSpPr>
          <p:nvPr>
            <p:ph idx="1"/>
          </p:nvPr>
        </p:nvSpPr>
        <p:spPr>
          <a:xfrm>
            <a:off x="6929438" y="827578"/>
            <a:ext cx="4972049" cy="4351338"/>
          </a:xfrm>
        </p:spPr>
        <p:txBody>
          <a:bodyPr/>
          <a:lstStyle/>
          <a:p>
            <a:r>
              <a:rPr lang="da-DK" sz="3200" smtClean="0"/>
              <a:t>What parts of this filtering process may </a:t>
            </a:r>
            <a:r>
              <a:rPr lang="da-DK" sz="3200" b="1" smtClean="0"/>
              <a:t>vary</a:t>
            </a:r>
            <a:r>
              <a:rPr lang="da-DK" sz="3200" smtClean="0"/>
              <a:t>?</a:t>
            </a:r>
          </a:p>
          <a:p>
            <a:r>
              <a:rPr lang="da-DK" sz="3200" smtClean="0"/>
              <a:t>How can we </a:t>
            </a:r>
            <a:r>
              <a:rPr lang="da-DK" sz="3200" b="1" smtClean="0"/>
              <a:t>manage</a:t>
            </a:r>
            <a:r>
              <a:rPr lang="da-DK" sz="3200" smtClean="0"/>
              <a:t> this variation?</a:t>
            </a:r>
            <a:endParaRPr lang="da-DK" sz="3200"/>
          </a:p>
        </p:txBody>
      </p:sp>
      <p:pic>
        <p:nvPicPr>
          <p:cNvPr id="11" name="Picture 2" descr="Billedresultat for question mar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00" y="3240000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10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1.0</a:t>
            </a: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FilterValues()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values 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{ </a:t>
            </a:r>
            <a:r>
              <a:rPr lang="en-US" sz="2000" b="1">
                <a:latin typeface="Consolas" panose="020B0609020204030204" pitchFamily="49" charset="0"/>
              </a:rPr>
              <a:t>12, 24, 9, 10, 6, 3, 45 };</a:t>
            </a: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da-DK" sz="2000" b="1" smtClean="0">
                <a:latin typeface="Consolas" panose="020B0609020204030204" pitchFamily="49" charset="0"/>
              </a:rPr>
              <a:t>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latin typeface="Consolas" panose="020B0609020204030204" pitchFamily="49" charset="0"/>
              </a:rPr>
              <a:t> 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(value &lt; 12)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2" name="Afrundet rektangel 1"/>
          <p:cNvSpPr/>
          <p:nvPr/>
        </p:nvSpPr>
        <p:spPr>
          <a:xfrm>
            <a:off x="1306286" y="1724297"/>
            <a:ext cx="8725988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213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2.0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FilterValues(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>
                <a:latin typeface="Consolas" panose="020B0609020204030204" pitchFamily="49" charset="0"/>
              </a:rPr>
              <a:t> values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en-US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da-DK" sz="2000" b="1" smtClean="0">
                <a:latin typeface="Consolas" panose="020B0609020204030204" pitchFamily="49" charset="0"/>
              </a:rPr>
              <a:t>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latin typeface="Consolas" panose="020B0609020204030204" pitchFamily="49" charset="0"/>
              </a:rPr>
              <a:t> 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(value &lt; 12)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5107577" y="1136469"/>
            <a:ext cx="2664823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476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2.0</a:t>
            </a: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 smtClean="0">
                <a:latin typeface="Consolas" panose="020B0609020204030204" pitchFamily="49" charset="0"/>
              </a:rPr>
              <a:t>&lt;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&gt; </a:t>
            </a:r>
            <a:r>
              <a:rPr lang="da-DK" sz="2800" b="1" smtClean="0">
                <a:latin typeface="Consolas" panose="020B0609020204030204" pitchFamily="49" charset="0"/>
              </a:rPr>
              <a:t>values =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&gt;</a:t>
            </a:r>
            <a:r>
              <a:rPr lang="en-US" sz="2800" b="1" smtClean="0">
                <a:latin typeface="Consolas" panose="020B0609020204030204" pitchFamily="49" charset="0"/>
              </a:rPr>
              <a:t>{…}</a:t>
            </a:r>
            <a:r>
              <a:rPr lang="da-DK" sz="2800" b="1" smtClean="0">
                <a:latin typeface="Consolas" panose="020B0609020204030204" pitchFamily="49" charset="0"/>
              </a:rPr>
              <a:t>;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&gt; filteredValues;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FilterV20</a:t>
            </a:r>
            <a:r>
              <a:rPr lang="da-DK" sz="2800" b="1" smtClean="0">
                <a:latin typeface="Consolas" panose="020B0609020204030204" pitchFamily="49" charset="0"/>
              </a:rPr>
              <a:t> fv20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FilterV20</a:t>
            </a:r>
            <a:r>
              <a:rPr lang="da-DK" sz="2800" b="1" smtClean="0">
                <a:latin typeface="Consolas" panose="020B0609020204030204" pitchFamily="49" charset="0"/>
              </a:rPr>
              <a:t>(</a:t>
            </a:r>
            <a:r>
              <a:rPr lang="en-US" sz="2800" b="1" smtClean="0">
                <a:latin typeface="Consolas" panose="020B0609020204030204" pitchFamily="49" charset="0"/>
              </a:rPr>
              <a:t>);</a:t>
            </a: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filteredValues = fv20.FilterValues(values);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2.0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FilterValues(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>
                <a:latin typeface="Consolas" panose="020B0609020204030204" pitchFamily="49" charset="0"/>
              </a:rPr>
              <a:t> values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en-US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da-DK" sz="2000" b="1" smtClean="0">
                <a:latin typeface="Consolas" panose="020B0609020204030204" pitchFamily="49" charset="0"/>
              </a:rPr>
              <a:t>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latin typeface="Consolas" panose="020B0609020204030204" pitchFamily="49" charset="0"/>
              </a:rPr>
              <a:t> 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(value &lt; 12)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2207623" y="2953468"/>
            <a:ext cx="1907177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64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bool</a:t>
            </a:r>
            <a:r>
              <a:rPr lang="en-US" sz="2800" b="1" smtClean="0">
                <a:latin typeface="Consolas" panose="020B0609020204030204" pitchFamily="49" charset="0"/>
              </a:rPr>
              <a:t> Condition(</a:t>
            </a:r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smtClean="0">
                <a:latin typeface="Consolas" panose="020B0609020204030204" pitchFamily="49" charset="0"/>
              </a:rPr>
              <a:t> value);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09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3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.0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FilterValues(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 smtClean="0">
                <a:latin typeface="Consolas" panose="020B0609020204030204" pitchFamily="49" charset="0"/>
              </a:rPr>
              <a:t>values,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r>
              <a:rPr lang="en-US" sz="2000" b="1" smtClean="0">
                <a:latin typeface="Consolas" panose="020B0609020204030204" pitchFamily="49" charset="0"/>
              </a:rPr>
              <a:t> cond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en-US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da-DK" sz="2000" b="1" smtClean="0">
                <a:latin typeface="Consolas" panose="020B0609020204030204" pitchFamily="49" charset="0"/>
              </a:rPr>
              <a:t>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latin typeface="Consolas" panose="020B0609020204030204" pitchFamily="49" charset="0"/>
              </a:rPr>
              <a:t> 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(cond.Condition(value))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686675" y="1123407"/>
            <a:ext cx="2515416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Afrundet rektangel 4"/>
          <p:cNvSpPr/>
          <p:nvPr/>
        </p:nvSpPr>
        <p:spPr>
          <a:xfrm>
            <a:off x="2203268" y="2953468"/>
            <a:ext cx="3466012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090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1184" y="1136985"/>
            <a:ext cx="11534274" cy="4042610"/>
          </a:xfrm>
        </p:spPr>
        <p:txBody>
          <a:bodyPr anchor="t">
            <a:normAutofit/>
          </a:bodyPr>
          <a:lstStyle/>
          <a:p>
            <a:r>
              <a:rPr lang="en-US" sz="9600" b="1"/>
              <a:t>What </a:t>
            </a:r>
            <a:r>
              <a:rPr lang="en-US" sz="9600" b="1" smtClean="0"/>
              <a:t>is Quality?</a:t>
            </a:r>
            <a:br>
              <a:rPr lang="en-US" sz="9600" b="1" smtClean="0"/>
            </a:br>
            <a:r>
              <a:rPr lang="en-US" sz="7200" b="1"/>
              <a:t/>
            </a:r>
            <a:br>
              <a:rPr lang="en-US" sz="7200" b="1"/>
            </a:br>
            <a:r>
              <a:rPr lang="en-US" sz="7200" b="1" i="1">
                <a:solidFill>
                  <a:srgbClr val="FF0000"/>
                </a:solidFill>
              </a:rPr>
              <a:t>“it depends…”</a:t>
            </a:r>
            <a:endParaRPr lang="da-DK" sz="7200" i="1"/>
          </a:p>
        </p:txBody>
      </p:sp>
    </p:spTree>
    <p:extLst>
      <p:ext uri="{BB962C8B-B14F-4D97-AF65-F5344CB8AC3E}">
        <p14:creationId xmlns:p14="http://schemas.microsoft.com/office/powerpoint/2010/main" val="32080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ConditionLessThan12 </a:t>
            </a:r>
            <a:r>
              <a:rPr lang="da-DK" sz="2800" b="1">
                <a:latin typeface="Consolas" panose="020B0609020204030204" pitchFamily="49" charset="0"/>
              </a:rPr>
              <a:t>: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bool</a:t>
            </a:r>
            <a:r>
              <a:rPr lang="en-US" sz="2800" b="1" smtClean="0">
                <a:latin typeface="Consolas" panose="020B0609020204030204" pitchFamily="49" charset="0"/>
              </a:rPr>
              <a:t> Condition(</a:t>
            </a:r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smtClean="0">
                <a:latin typeface="Consolas" panose="020B0609020204030204" pitchFamily="49" charset="0"/>
              </a:rPr>
              <a:t> value)</a:t>
            </a: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{</a:t>
            </a: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  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800" b="1" smtClean="0">
                <a:latin typeface="Consolas" panose="020B0609020204030204" pitchFamily="49" charset="0"/>
              </a:rPr>
              <a:t> (value &lt; 12);</a:t>
            </a: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}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77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3.0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values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</a:t>
            </a:r>
            <a:r>
              <a:rPr lang="en-US" sz="2400" b="1" smtClean="0">
                <a:latin typeface="Consolas" panose="020B0609020204030204" pitchFamily="49" charset="0"/>
              </a:rPr>
              <a:t>{…}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filteredValues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r>
              <a:rPr lang="da-DK" sz="2400" b="1" smtClean="0">
                <a:latin typeface="Consolas" panose="020B0609020204030204" pitchFamily="49" charset="0"/>
              </a:rPr>
              <a:t> condInt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ConditionLessThan12</a:t>
            </a:r>
            <a:r>
              <a:rPr lang="da-DK" sz="2400" b="1" smtClean="0">
                <a:latin typeface="Consolas" panose="020B0609020204030204" pitchFamily="49" charset="0"/>
              </a:rPr>
              <a:t>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FilterV30</a:t>
            </a:r>
            <a:r>
              <a:rPr lang="da-DK" sz="2400" b="1" smtClean="0">
                <a:latin typeface="Consolas" panose="020B0609020204030204" pitchFamily="49" charset="0"/>
              </a:rPr>
              <a:t> fv30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FilterV30</a:t>
            </a:r>
            <a:r>
              <a:rPr lang="da-DK" sz="2400" b="1" smtClean="0">
                <a:latin typeface="Consolas" panose="020B0609020204030204" pitchFamily="49" charset="0"/>
              </a:rPr>
              <a:t>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filteredValues = fv30.FilterValues(values, </a:t>
            </a:r>
            <a:r>
              <a:rPr lang="da-DK" sz="2400" b="1">
                <a:latin typeface="Consolas" panose="020B0609020204030204" pitchFamily="49" charset="0"/>
              </a:rPr>
              <a:t>condInt);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96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3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.0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FilterValues(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 smtClean="0">
                <a:latin typeface="Consolas" panose="020B0609020204030204" pitchFamily="49" charset="0"/>
              </a:rPr>
              <a:t>values,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r>
              <a:rPr lang="en-US" sz="2000" b="1" smtClean="0">
                <a:latin typeface="Consolas" panose="020B0609020204030204" pitchFamily="49" charset="0"/>
              </a:rPr>
              <a:t> cond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en-US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da-DK" sz="2000" b="1" smtClean="0">
                <a:latin typeface="Consolas" panose="020B0609020204030204" pitchFamily="49" charset="0"/>
              </a:rPr>
              <a:t>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latin typeface="Consolas" panose="020B0609020204030204" pitchFamily="49" charset="0"/>
              </a:rPr>
              <a:t> 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(cond.Condition(value))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2586446" y="1124668"/>
            <a:ext cx="783771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5769429" y="1124668"/>
            <a:ext cx="783771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951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bool</a:t>
            </a:r>
            <a:r>
              <a:rPr lang="en-US" sz="2800" b="1" smtClean="0">
                <a:latin typeface="Consolas" panose="020B0609020204030204" pitchFamily="49" charset="0"/>
              </a:rPr>
              <a:t> Condition(</a:t>
            </a:r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smtClean="0">
                <a:latin typeface="Consolas" panose="020B0609020204030204" pitchFamily="49" charset="0"/>
              </a:rPr>
              <a:t> value);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34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en-US" sz="2800" b="1" smtClean="0">
                <a:latin typeface="Consolas" panose="020B0609020204030204" pitchFamily="49" charset="0"/>
              </a:rPr>
              <a:t>&lt;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800" b="1" smtClean="0">
                <a:latin typeface="Consolas" panose="020B0609020204030204" pitchFamily="49" charset="0"/>
              </a:rPr>
              <a:t>&gt;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bool</a:t>
            </a:r>
            <a:r>
              <a:rPr lang="en-US" sz="2800" b="1" smtClean="0">
                <a:latin typeface="Consolas" panose="020B0609020204030204" pitchFamily="49" charset="0"/>
              </a:rPr>
              <a:t> Condition(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800" b="1" smtClean="0">
                <a:latin typeface="Consolas" panose="020B0609020204030204" pitchFamily="49" charset="0"/>
              </a:rPr>
              <a:t> value);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43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7834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4.0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 FilterValues&lt;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 values,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 cond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en-US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 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(cond.Condition(value))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9470571" y="1123407"/>
            <a:ext cx="613955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Afrundet rektangel 4"/>
          <p:cNvSpPr/>
          <p:nvPr/>
        </p:nvSpPr>
        <p:spPr>
          <a:xfrm>
            <a:off x="5408881" y="1123407"/>
            <a:ext cx="613955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2477588" y="1123407"/>
            <a:ext cx="613955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4714282" y="1123407"/>
            <a:ext cx="613955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788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70260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ConditionContainsS </a:t>
            </a:r>
            <a:r>
              <a:rPr lang="da-DK" sz="2400" b="1">
                <a:latin typeface="Consolas" panose="020B0609020204030204" pitchFamily="49" charset="0"/>
              </a:rPr>
              <a:t>: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IConditionGeneric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 smtClean="0">
                <a:latin typeface="Consolas" panose="020B0609020204030204" pitchFamily="49" charset="0"/>
              </a:rPr>
              <a:t>&gt;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bool</a:t>
            </a:r>
            <a:r>
              <a:rPr lang="en-US" sz="2400" b="1" smtClean="0">
                <a:latin typeface="Consolas" panose="020B0609020204030204" pitchFamily="49" charset="0"/>
              </a:rPr>
              <a:t> Condition(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 smtClean="0">
                <a:latin typeface="Consolas" panose="020B0609020204030204" pitchFamily="49" charset="0"/>
              </a:rPr>
              <a:t> value)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smtClean="0">
                <a:latin typeface="Consolas" panose="020B0609020204030204" pitchFamily="49" charset="0"/>
              </a:rPr>
              <a:t> value.ToLower().Contains(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"s"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}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26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4.0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valuesStr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</a:t>
            </a:r>
            <a:r>
              <a:rPr lang="en-US" sz="2400" b="1" smtClean="0">
                <a:latin typeface="Consolas" panose="020B0609020204030204" pitchFamily="49" charset="0"/>
              </a:rPr>
              <a:t>{…}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filteredValuesStr;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&gt;</a:t>
            </a:r>
            <a:r>
              <a:rPr lang="da-DK" sz="2400" b="1" smtClean="0">
                <a:latin typeface="Consolas" panose="020B0609020204030204" pitchFamily="49" charset="0"/>
              </a:rPr>
              <a:t> condStr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ConditionContainsS</a:t>
            </a:r>
            <a:r>
              <a:rPr lang="da-DK" sz="2400" b="1" smtClean="0">
                <a:latin typeface="Consolas" panose="020B0609020204030204" pitchFamily="49" charset="0"/>
              </a:rPr>
              <a:t>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FilterV40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fv40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FilterV40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filteredValuesStr = fv40.FilterValues(valuesStr, </a:t>
            </a:r>
            <a:r>
              <a:rPr lang="da-DK" sz="2400" b="1">
                <a:latin typeface="Consolas" panose="020B0609020204030204" pitchFamily="49" charset="0"/>
              </a:rPr>
              <a:t>condStr);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81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79020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4.0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 </a:t>
            </a:r>
            <a:r>
              <a:rPr lang="da-DK" sz="2000" b="1">
                <a:latin typeface="Consolas" panose="020B0609020204030204" pitchFamily="49" charset="0"/>
              </a:rPr>
              <a:t>FilterValues&lt;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 values,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 cond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en-US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 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(cond.Condition(value))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5359294" y="1124284"/>
            <a:ext cx="1088571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576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6557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5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.0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 smtClean="0">
                <a:latin typeface="Consolas" panose="020B0609020204030204" pitchFamily="49" charset="0"/>
              </a:rPr>
              <a:t>&gt; FilterValues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 smtClean="0">
                <a:latin typeface="Consolas" panose="020B0609020204030204" pitchFamily="49" charset="0"/>
              </a:rPr>
              <a:t>&gt;(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IEnumerable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>
                <a:latin typeface="Consolas" panose="020B0609020204030204" pitchFamily="49" charset="0"/>
              </a:rPr>
              <a:t>&gt;</a:t>
            </a:r>
            <a:r>
              <a:rPr lang="en-US" b="1" smtClean="0">
                <a:latin typeface="Consolas" panose="020B0609020204030204" pitchFamily="49" charset="0"/>
              </a:rPr>
              <a:t> values,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>
                <a:latin typeface="Consolas" panose="020B0609020204030204" pitchFamily="49" charset="0"/>
              </a:rPr>
              <a:t>&gt;</a:t>
            </a:r>
            <a:r>
              <a:rPr lang="en-US" b="1" smtClean="0">
                <a:latin typeface="Consolas" panose="020B0609020204030204" pitchFamily="49" charset="0"/>
              </a:rPr>
              <a:t> cond</a:t>
            </a:r>
            <a:r>
              <a:rPr lang="da-DK" b="1" smtClean="0">
                <a:latin typeface="Consolas" panose="020B0609020204030204" pitchFamily="49" charset="0"/>
              </a:rPr>
              <a:t>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 smtClean="0">
                <a:latin typeface="Consolas" panose="020B0609020204030204" pitchFamily="49" charset="0"/>
              </a:rPr>
              <a:t>&gt; filteredValues </a:t>
            </a:r>
            <a:r>
              <a:rPr lang="da-DK" b="1"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 smtClean="0">
                <a:latin typeface="Consolas" panose="020B0609020204030204" pitchFamily="49" charset="0"/>
              </a:rPr>
              <a:t>&gt;(); 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b="1" smtClean="0">
                <a:latin typeface="Consolas" panose="020B0609020204030204" pitchFamily="49" charset="0"/>
              </a:rPr>
              <a:t> (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value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b="1">
                <a:latin typeface="Consolas" panose="020B0609020204030204" pitchFamily="49" charset="0"/>
              </a:rPr>
              <a:t> values)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b="1" smtClean="0">
                <a:latin typeface="Consolas" panose="020B0609020204030204" pitchFamily="49" charset="0"/>
              </a:rPr>
              <a:t> (cond.Condition(value))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   </a:t>
            </a:r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b="1">
                <a:latin typeface="Consolas" panose="020B0609020204030204" pitchFamily="49" charset="0"/>
              </a:rPr>
              <a:t>);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4918741" y="1077879"/>
            <a:ext cx="1818235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020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ledresultat for mobile game flappy bi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2" y="475247"/>
            <a:ext cx="10600454" cy="596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7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.0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valuesStr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</a:t>
            </a:r>
            <a:r>
              <a:rPr lang="en-US" sz="2400" b="1" smtClean="0">
                <a:latin typeface="Consolas" panose="020B0609020204030204" pitchFamily="49" charset="0"/>
              </a:rPr>
              <a:t>{…}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filteredValuesStr;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&gt;</a:t>
            </a:r>
            <a:r>
              <a:rPr lang="da-DK" sz="2400" b="1" smtClean="0">
                <a:latin typeface="Consolas" panose="020B0609020204030204" pitchFamily="49" charset="0"/>
              </a:rPr>
              <a:t> condStr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ConditionContainsS</a:t>
            </a:r>
            <a:r>
              <a:rPr lang="da-DK" sz="2400" b="1" smtClean="0">
                <a:latin typeface="Consolas" panose="020B0609020204030204" pitchFamily="49" charset="0"/>
              </a:rPr>
              <a:t>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FilterV40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fv40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FilterV40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filteredValuesStr = fv40.FilterValues(valuesStr, </a:t>
            </a:r>
            <a:r>
              <a:rPr lang="da-DK" sz="2400" b="1">
                <a:latin typeface="Consolas" panose="020B0609020204030204" pitchFamily="49" charset="0"/>
              </a:rPr>
              <a:t>condStr);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97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5.0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LinkedList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valuesStr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LinkedList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</a:t>
            </a:r>
            <a:r>
              <a:rPr lang="en-US" sz="2400" b="1" smtClean="0">
                <a:latin typeface="Consolas" panose="020B0609020204030204" pitchFamily="49" charset="0"/>
              </a:rPr>
              <a:t>{…}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filteredValuesStr;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&gt;</a:t>
            </a:r>
            <a:r>
              <a:rPr lang="da-DK" sz="2400" b="1" smtClean="0">
                <a:latin typeface="Consolas" panose="020B0609020204030204" pitchFamily="49" charset="0"/>
              </a:rPr>
              <a:t> condStr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ConditionContainsS</a:t>
            </a:r>
            <a:r>
              <a:rPr lang="da-DK" sz="2400" b="1" smtClean="0">
                <a:latin typeface="Consolas" panose="020B0609020204030204" pitchFamily="49" charset="0"/>
              </a:rPr>
              <a:t>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FilterV50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fv50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FilterV50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filteredValuesStr = fv50.FilterValues(valuesStr, </a:t>
            </a:r>
            <a:r>
              <a:rPr lang="da-DK" sz="2400" b="1">
                <a:latin typeface="Consolas" panose="020B0609020204030204" pitchFamily="49" charset="0"/>
              </a:rPr>
              <a:t>condStr);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0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6086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6.0 (with LINQ)</a:t>
            </a:r>
          </a:p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 smtClean="0">
                <a:latin typeface="Consolas" panose="020B0609020204030204" pitchFamily="49" charset="0"/>
              </a:rPr>
              <a:t>&gt; FilterValues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 smtClean="0">
                <a:latin typeface="Consolas" panose="020B0609020204030204" pitchFamily="49" charset="0"/>
              </a:rPr>
              <a:t>&gt;(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IEnumerable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 smtClean="0">
                <a:latin typeface="Consolas" panose="020B0609020204030204" pitchFamily="49" charset="0"/>
              </a:rPr>
              <a:t>&gt;</a:t>
            </a:r>
            <a:r>
              <a:rPr lang="en-US" b="1" smtClean="0">
                <a:latin typeface="Consolas" panose="020B0609020204030204" pitchFamily="49" charset="0"/>
              </a:rPr>
              <a:t> values,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 smtClean="0">
                <a:latin typeface="Consolas" panose="020B0609020204030204" pitchFamily="49" charset="0"/>
              </a:rPr>
              <a:t>&gt;</a:t>
            </a:r>
            <a:r>
              <a:rPr lang="en-US" b="1" smtClean="0">
                <a:latin typeface="Consolas" panose="020B0609020204030204" pitchFamily="49" charset="0"/>
              </a:rPr>
              <a:t> cond</a:t>
            </a:r>
            <a:r>
              <a:rPr lang="da-DK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   return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values.Where(cond.Condition).ToList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a-DK" b="1" smtClean="0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 smtClean="0">
              <a:latin typeface="Consolas" panose="020B0609020204030204" pitchFamily="49" charset="0"/>
            </a:endParaRP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6.1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(with LINQ)</a:t>
            </a:r>
          </a:p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>
                <a:latin typeface="Consolas" panose="020B0609020204030204" pitchFamily="49" charset="0"/>
              </a:rPr>
              <a:t>&gt; FilterValues&lt;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>
                <a:latin typeface="Consolas" panose="020B0609020204030204" pitchFamily="49" charset="0"/>
              </a:rPr>
              <a:t>&gt;(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IEnumerable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>
                <a:latin typeface="Consolas" panose="020B0609020204030204" pitchFamily="49" charset="0"/>
              </a:rPr>
              <a:t>&gt;</a:t>
            </a:r>
            <a:r>
              <a:rPr lang="en-US" b="1">
                <a:latin typeface="Consolas" panose="020B0609020204030204" pitchFamily="49" charset="0"/>
              </a:rPr>
              <a:t> values,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 smtClean="0">
                <a:latin typeface="Consolas" panose="020B0609020204030204" pitchFamily="49" charset="0"/>
              </a:rPr>
              <a:t>,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b="1" smtClean="0">
                <a:latin typeface="Consolas" panose="020B0609020204030204" pitchFamily="49" charset="0"/>
              </a:rPr>
              <a:t>&gt;</a:t>
            </a:r>
            <a:r>
              <a:rPr lang="en-US" b="1" smtClean="0">
                <a:latin typeface="Consolas" panose="020B0609020204030204" pitchFamily="49" charset="0"/>
              </a:rPr>
              <a:t> condFunc</a:t>
            </a:r>
            <a:r>
              <a:rPr lang="da-DK" b="1" smtClean="0">
                <a:latin typeface="Consolas" panose="020B0609020204030204" pitchFamily="49" charset="0"/>
              </a:rPr>
              <a:t>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{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   return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values.Where(</a:t>
            </a:r>
            <a:r>
              <a:rPr lang="en-US" b="1">
                <a:latin typeface="Consolas" panose="020B0609020204030204" pitchFamily="49" charset="0"/>
              </a:rPr>
              <a:t>condFunc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ToList();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20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6.1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LinkedList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valuesStr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LinkedList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</a:t>
            </a:r>
            <a:r>
              <a:rPr lang="en-US" sz="2400" b="1" smtClean="0">
                <a:latin typeface="Consolas" panose="020B0609020204030204" pitchFamily="49" charset="0"/>
              </a:rPr>
              <a:t>{…}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filteredValuesStr;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FilterV61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fv61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FilterV61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filteredValuesStr = fv61.FilterValues(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valuesStr, 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str =&gt; </a:t>
            </a:r>
            <a:r>
              <a:rPr lang="en-US" sz="2400" b="1" smtClean="0">
                <a:latin typeface="Consolas" panose="020B0609020204030204" pitchFamily="49" charset="0"/>
              </a:rPr>
              <a:t>str.ToLower</a:t>
            </a:r>
            <a:r>
              <a:rPr lang="en-US" sz="2400" b="1">
                <a:latin typeface="Consolas" panose="020B0609020204030204" pitchFamily="49" charset="0"/>
              </a:rPr>
              <a:t>().Contains(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"s"</a:t>
            </a:r>
            <a:r>
              <a:rPr lang="en-US" sz="2400" b="1" smtClean="0">
                <a:latin typeface="Consolas" panose="020B0609020204030204" pitchFamily="49" charset="0"/>
              </a:rPr>
              <a:t>)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4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427" y="1082842"/>
            <a:ext cx="10515600" cy="4361447"/>
          </a:xfrm>
        </p:spPr>
        <p:txBody>
          <a:bodyPr>
            <a:noAutofit/>
          </a:bodyPr>
          <a:lstStyle/>
          <a:p>
            <a:pPr algn="ctr"/>
            <a:r>
              <a:rPr lang="da-DK" sz="6000" b="1" smtClean="0"/>
              <a:t>Dependency Injection</a:t>
            </a:r>
            <a:br>
              <a:rPr lang="da-DK" sz="6000" b="1" smtClean="0"/>
            </a:br>
            <a:r>
              <a:rPr lang="da-DK" sz="6000" b="1"/>
              <a:t/>
            </a:r>
            <a:br>
              <a:rPr lang="da-DK" sz="6000" b="1"/>
            </a:br>
            <a:r>
              <a:rPr lang="da-DK" sz="4800" b="1" i="1" smtClean="0">
                <a:solidFill>
                  <a:schemeClr val="accent6">
                    <a:lumMod val="75000"/>
                  </a:schemeClr>
                </a:solidFill>
              </a:rPr>
              <a:t>(object level)</a:t>
            </a:r>
            <a:endParaRPr lang="da-DK" sz="4800" b="1" i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17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504517" y="1335505"/>
            <a:ext cx="4366015" cy="38459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56337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504517" y="1335505"/>
            <a:ext cx="4366015" cy="38459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029673" y="3416968"/>
            <a:ext cx="3347074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</p:txBody>
      </p:sp>
    </p:spTree>
    <p:extLst>
      <p:ext uri="{BB962C8B-B14F-4D97-AF65-F5344CB8AC3E}">
        <p14:creationId xmlns:p14="http://schemas.microsoft.com/office/powerpoint/2010/main" val="145459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000" b="1" smtClean="0">
                <a:latin typeface="Consolas" panose="020B0609020204030204" pitchFamily="49" charset="0"/>
              </a:rPr>
              <a:t> _abc;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Client()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_abc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000" b="1" smtClean="0">
                <a:latin typeface="Consolas" panose="020B0609020204030204" pitchFamily="49" charset="0"/>
              </a:rPr>
              <a:t>();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</a:p>
          <a:p>
            <a:endParaRPr lang="da-DK" sz="20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DoUsefulStuff()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_</a:t>
            </a:r>
            <a:r>
              <a:rPr lang="da-DK" sz="2000" b="1" smtClean="0">
                <a:latin typeface="Consolas" panose="020B0609020204030204" pitchFamily="49" charset="0"/>
              </a:rPr>
              <a:t>abc.MethodB();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58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 smtClean="0">
                <a:latin typeface="Consolas" panose="020B0609020204030204" pitchFamily="49" charset="0"/>
              </a:rPr>
              <a:t> c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 smtClean="0">
                <a:latin typeface="Consolas" panose="020B0609020204030204" pitchFamily="49" charset="0"/>
              </a:rPr>
              <a:t>(</a:t>
            </a:r>
            <a:r>
              <a:rPr lang="en-US" sz="2800" b="1" smtClean="0">
                <a:latin typeface="Consolas" panose="020B0609020204030204" pitchFamily="49" charset="0"/>
              </a:rPr>
              <a:t>);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c.DoUseufulStuff();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78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504517" y="1335505"/>
            <a:ext cx="4366015" cy="38459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8476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ledresultat for mobilep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94" y="405406"/>
            <a:ext cx="6043026" cy="392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ledresultat for swip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267" y="2821104"/>
            <a:ext cx="4234281" cy="296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47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504517" y="1335505"/>
            <a:ext cx="4366015" cy="38459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611452" y="3416968"/>
            <a:ext cx="3347074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</p:txBody>
      </p:sp>
    </p:spTree>
    <p:extLst>
      <p:ext uri="{BB962C8B-B14F-4D97-AF65-F5344CB8AC3E}">
        <p14:creationId xmlns:p14="http://schemas.microsoft.com/office/powerpoint/2010/main" val="301618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59259E-6 L 0.44167 -0.0011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8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000" b="1" smtClean="0">
                <a:latin typeface="Consolas" panose="020B0609020204030204" pitchFamily="49" charset="0"/>
              </a:rPr>
              <a:t> _abc;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Client(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abc</a:t>
            </a:r>
            <a:r>
              <a:rPr lang="da-DK" sz="2000" b="1">
                <a:latin typeface="Consolas" panose="020B0609020204030204" pitchFamily="49" charset="0"/>
              </a:rPr>
              <a:t>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_abc </a:t>
            </a:r>
            <a:r>
              <a:rPr lang="da-DK" sz="2000" b="1">
                <a:latin typeface="Consolas" panose="020B0609020204030204" pitchFamily="49" charset="0"/>
              </a:rPr>
              <a:t>= abc;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</a:p>
          <a:p>
            <a:endParaRPr lang="da-DK" sz="20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DoUsefulStuff()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_</a:t>
            </a:r>
            <a:r>
              <a:rPr lang="da-DK" sz="2000" b="1" smtClean="0">
                <a:latin typeface="Consolas" panose="020B0609020204030204" pitchFamily="49" charset="0"/>
              </a:rPr>
              <a:t>abc.MethodB();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49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800" b="1">
                <a:latin typeface="Consolas" panose="020B0609020204030204" pitchFamily="49" charset="0"/>
              </a:rPr>
              <a:t> abc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800" b="1">
                <a:latin typeface="Consolas" panose="020B0609020204030204" pitchFamily="49" charset="0"/>
              </a:rPr>
              <a:t>(</a:t>
            </a:r>
            <a:r>
              <a:rPr lang="en-US" sz="2800" b="1" smtClean="0">
                <a:latin typeface="Consolas" panose="020B0609020204030204" pitchFamily="49" charset="0"/>
              </a:rPr>
              <a:t>);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 smtClean="0">
                <a:latin typeface="Consolas" panose="020B0609020204030204" pitchFamily="49" charset="0"/>
              </a:rPr>
              <a:t> c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 smtClean="0">
                <a:latin typeface="Consolas" panose="020B0609020204030204" pitchFamily="49" charset="0"/>
              </a:rPr>
              <a:t>(abc</a:t>
            </a:r>
            <a:r>
              <a:rPr lang="en-US" sz="2800" b="1" smtClean="0">
                <a:latin typeface="Consolas" panose="020B0609020204030204" pitchFamily="49" charset="0"/>
              </a:rPr>
              <a:t>);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c.DoUseufulStuff();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76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504517" y="1335505"/>
            <a:ext cx="4366015" cy="38459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1692135" y="849556"/>
            <a:ext cx="3347074" cy="111949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InterfaceB</a:t>
            </a:r>
          </a:p>
        </p:txBody>
      </p:sp>
      <p:cxnSp>
        <p:nvCxnSpPr>
          <p:cNvPr id="9" name="Vinklet forbindelse 2"/>
          <p:cNvCxnSpPr>
            <a:endCxn id="8" idx="2"/>
          </p:cNvCxnSpPr>
          <p:nvPr/>
        </p:nvCxnSpPr>
        <p:spPr>
          <a:xfrm flipV="1">
            <a:off x="3365672" y="1969046"/>
            <a:ext cx="0" cy="73970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1692135" y="2708755"/>
            <a:ext cx="3347074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</p:txBody>
      </p:sp>
    </p:spTree>
    <p:extLst>
      <p:ext uri="{BB962C8B-B14F-4D97-AF65-F5344CB8AC3E}">
        <p14:creationId xmlns:p14="http://schemas.microsoft.com/office/powerpoint/2010/main" val="370967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</a:t>
            </a:r>
            <a:r>
              <a:rPr lang="da-DK" sz="2000" b="1" smtClean="0">
                <a:latin typeface="Consolas" panose="020B0609020204030204" pitchFamily="49" charset="0"/>
              </a:rPr>
              <a:t> _b;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Client(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</a:t>
            </a:r>
            <a:r>
              <a:rPr lang="da-DK" sz="2000" b="1" smtClean="0">
                <a:latin typeface="Consolas" panose="020B0609020204030204" pitchFamily="49" charset="0"/>
              </a:rPr>
              <a:t> b)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_b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da-DK" sz="2000" b="1" smtClean="0">
                <a:latin typeface="Consolas" panose="020B0609020204030204" pitchFamily="49" charset="0"/>
              </a:rPr>
              <a:t>b;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</a:p>
          <a:p>
            <a:endParaRPr lang="da-DK" sz="20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DoUsefulStuff()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_b.MethodB();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47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Create object that implements InterfaceB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</a:t>
            </a:r>
            <a:r>
              <a:rPr lang="da-DK" sz="2800" b="1" smtClean="0">
                <a:latin typeface="Consolas" panose="020B0609020204030204" pitchFamily="49" charset="0"/>
              </a:rPr>
              <a:t> b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da-DK" sz="2800" b="1" smtClean="0">
                <a:latin typeface="Consolas" panose="020B0609020204030204" pitchFamily="49" charset="0"/>
              </a:rPr>
              <a:t>(</a:t>
            </a:r>
            <a:r>
              <a:rPr lang="en-US" sz="2800" b="1" smtClean="0">
                <a:latin typeface="Consolas" panose="020B0609020204030204" pitchFamily="49" charset="0"/>
              </a:rPr>
              <a:t>); </a:t>
            </a:r>
            <a:endParaRPr lang="da-DK" sz="2800" b="1" smtClean="0">
              <a:latin typeface="Consolas" panose="020B0609020204030204" pitchFamily="49" charset="0"/>
            </a:endParaRPr>
          </a:p>
          <a:p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latin typeface="Consolas" panose="020B0609020204030204" pitchFamily="49" charset="0"/>
              </a:rPr>
              <a:t>c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>
                <a:latin typeface="Consolas" panose="020B0609020204030204" pitchFamily="49" charset="0"/>
              </a:rPr>
              <a:t>(b</a:t>
            </a:r>
            <a:r>
              <a:rPr lang="en-US" sz="2800" b="1" smtClean="0">
                <a:latin typeface="Consolas" panose="020B0609020204030204" pitchFamily="49" charset="0"/>
              </a:rPr>
              <a:t>);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c.DoUseufulStuff();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21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61337" y="468069"/>
            <a:ext cx="10064816" cy="585452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Injector</a:t>
            </a:r>
          </a:p>
        </p:txBody>
      </p:sp>
    </p:spTree>
    <p:extLst>
      <p:ext uri="{BB962C8B-B14F-4D97-AF65-F5344CB8AC3E}">
        <p14:creationId xmlns:p14="http://schemas.microsoft.com/office/powerpoint/2010/main" val="76860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rundet rektangel 7"/>
          <p:cNvSpPr/>
          <p:nvPr/>
        </p:nvSpPr>
        <p:spPr>
          <a:xfrm>
            <a:off x="661337" y="468069"/>
            <a:ext cx="10064816" cy="585452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Injector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1696452" y="4101716"/>
            <a:ext cx="2628901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ClassABC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1696452" y="1675804"/>
            <a:ext cx="3771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09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rundet rektangel 8"/>
          <p:cNvSpPr/>
          <p:nvPr/>
        </p:nvSpPr>
        <p:spPr>
          <a:xfrm>
            <a:off x="661337" y="468069"/>
            <a:ext cx="10064816" cy="585452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Injector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1257300" y="3398927"/>
            <a:ext cx="3453063" cy="1925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InterfaceB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1696452" y="4101716"/>
            <a:ext cx="2628901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ClassABC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1696451" y="1675804"/>
            <a:ext cx="564281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 </a:t>
            </a:r>
            <a:r>
              <a:rPr lang="da-DK" sz="2400" b="1" smtClean="0">
                <a:latin typeface="Consolas" panose="020B0609020204030204" pitchFamily="49" charset="0"/>
              </a:rPr>
              <a:t>b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en-US" sz="2400" b="1" smtClean="0">
                <a:latin typeface="Consolas" panose="020B0609020204030204" pitchFamily="49" charset="0"/>
              </a:rPr>
              <a:t>); 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37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rundet rektangel 8"/>
          <p:cNvSpPr/>
          <p:nvPr/>
        </p:nvSpPr>
        <p:spPr>
          <a:xfrm>
            <a:off x="679384" y="471664"/>
            <a:ext cx="10064816" cy="585452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Injector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1257300" y="3398927"/>
            <a:ext cx="3453063" cy="1925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InterfaceB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217921" y="2201779"/>
            <a:ext cx="3948764" cy="36336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1696452" y="4101716"/>
            <a:ext cx="2628901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ClassABC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1696451" y="1675804"/>
            <a:ext cx="56428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 </a:t>
            </a:r>
            <a:r>
              <a:rPr lang="da-DK" sz="2400" b="1" smtClean="0">
                <a:latin typeface="Consolas" panose="020B0609020204030204" pitchFamily="49" charset="0"/>
              </a:rPr>
              <a:t>b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>
                <a:latin typeface="Consolas" panose="020B0609020204030204" pitchFamily="49" charset="0"/>
              </a:rPr>
              <a:t> c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 smtClean="0">
                <a:latin typeface="Consolas" panose="020B0609020204030204" pitchFamily="49" charset="0"/>
              </a:rPr>
              <a:t>(…</a:t>
            </a:r>
            <a:r>
              <a:rPr lang="en-US" sz="2400" b="1" smtClean="0">
                <a:latin typeface="Consolas" panose="020B0609020204030204" pitchFamily="49" charset="0"/>
              </a:rPr>
              <a:t>); 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17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illedresultat for spac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049" y="162426"/>
            <a:ext cx="9781673" cy="652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3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61337" y="468069"/>
            <a:ext cx="10064816" cy="585452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Injector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6217921" y="2201779"/>
            <a:ext cx="3948764" cy="36336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6491049" y="3398927"/>
            <a:ext cx="3453063" cy="1925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InterfaceB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6930201" y="4101716"/>
            <a:ext cx="2628901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ClassABC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1696451" y="1675804"/>
            <a:ext cx="56428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 </a:t>
            </a:r>
            <a:r>
              <a:rPr lang="da-DK" sz="2400" b="1" smtClean="0">
                <a:latin typeface="Consolas" panose="020B0609020204030204" pitchFamily="49" charset="0"/>
              </a:rPr>
              <a:t>b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>
                <a:latin typeface="Consolas" panose="020B0609020204030204" pitchFamily="49" charset="0"/>
              </a:rPr>
              <a:t> c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 smtClean="0">
                <a:latin typeface="Consolas" panose="020B0609020204030204" pitchFamily="49" charset="0"/>
              </a:rPr>
              <a:t>(b</a:t>
            </a:r>
            <a:r>
              <a:rPr lang="en-US" sz="2400" b="1" smtClean="0">
                <a:latin typeface="Consolas" panose="020B0609020204030204" pitchFamily="49" charset="0"/>
              </a:rPr>
              <a:t>); 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21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2822" y="171869"/>
            <a:ext cx="11534274" cy="4995694"/>
          </a:xfrm>
        </p:spPr>
        <p:txBody>
          <a:bodyPr anchor="ctr">
            <a:normAutofit/>
          </a:bodyPr>
          <a:lstStyle/>
          <a:p>
            <a:r>
              <a:rPr lang="da-DK" sz="7200" b="1" smtClean="0"/>
              <a:t>Who is the </a:t>
            </a:r>
            <a:r>
              <a:rPr lang="da-DK" sz="7200" b="1" smtClean="0">
                <a:solidFill>
                  <a:srgbClr val="FF0000"/>
                </a:solidFill>
              </a:rPr>
              <a:t>Injector</a:t>
            </a:r>
            <a:r>
              <a:rPr lang="da-DK" sz="7200" b="1" smtClean="0"/>
              <a:t>?</a:t>
            </a: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411293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427" y="234293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da-DK" sz="9600" b="1" smtClean="0"/>
              <a:t>Object-level IoC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65118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interface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IWorld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IsAnimalClose(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animalDesc);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WorldFewAnimals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IWorld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IsAnimalClose(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animalDesc)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/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…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6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Low </a:t>
            </a:r>
            <a:r>
              <a:rPr lang="en-US" sz="1600" b="1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probability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WorldManyAnimals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IWorld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IsAnimalClose(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animalDesc)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…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6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High probability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7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abstract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Animal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IAnimal</a:t>
            </a:r>
            <a:endParaRPr lang="da-DK" sz="1600" b="1">
              <a:solidFill>
                <a:srgbClr val="2B91A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IWorld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TheWorld {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Animal(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manyOrFew)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(manyOrFew)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TheWorld =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WorldManyAnimals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TheWorld =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WorldFewAnimals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	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rbudstavle 3"/>
          <p:cNvSpPr/>
          <p:nvPr/>
        </p:nvSpPr>
        <p:spPr>
          <a:xfrm>
            <a:off x="10062323" y="2310513"/>
            <a:ext cx="1620000" cy="16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97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abstract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Animal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IAnimal</a:t>
            </a:r>
            <a:endParaRPr lang="da-DK" sz="1600" b="1">
              <a:solidFill>
                <a:srgbClr val="2B91A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IWorld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TheWorld {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Animal(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IWorld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theWorld)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TheWorld =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theWorld;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en-US" sz="16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IWorld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aWorld =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WorldManyAnimals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da-DK" sz="16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aCat =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(aWorld);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323" y="2310513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46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427" y="1317458"/>
            <a:ext cx="10515600" cy="3789947"/>
          </a:xfrm>
        </p:spPr>
        <p:txBody>
          <a:bodyPr>
            <a:noAutofit/>
          </a:bodyPr>
          <a:lstStyle/>
          <a:p>
            <a:pPr algn="ctr"/>
            <a:r>
              <a:rPr lang="da-DK" sz="9600" b="1" smtClean="0">
                <a:solidFill>
                  <a:srgbClr val="FF0000"/>
                </a:solidFill>
              </a:rPr>
              <a:t>S</a:t>
            </a:r>
            <a:r>
              <a:rPr lang="da-DK" sz="9600" b="1" smtClean="0"/>
              <a:t>ingle </a:t>
            </a:r>
            <a:br>
              <a:rPr lang="da-DK" sz="9600" b="1" smtClean="0"/>
            </a:br>
            <a:r>
              <a:rPr lang="da-DK" sz="9600" b="1" smtClean="0"/>
              <a:t>Resposibility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68757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S</a:t>
            </a:r>
            <a:r>
              <a:rPr lang="da-DK" b="1" smtClean="0"/>
              <a:t>ingle Responsibility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344653" cy="4351338"/>
          </a:xfrm>
        </p:spPr>
        <p:txBody>
          <a:bodyPr/>
          <a:lstStyle/>
          <a:p>
            <a:r>
              <a:rPr lang="da-DK" sz="3200" smtClean="0"/>
              <a:t>Classes should only have </a:t>
            </a:r>
            <a:r>
              <a:rPr lang="da-DK" sz="3200" b="1" smtClean="0"/>
              <a:t>one</a:t>
            </a:r>
            <a:r>
              <a:rPr lang="da-DK" sz="3200" smtClean="0"/>
              <a:t> main responsibility</a:t>
            </a:r>
          </a:p>
          <a:p>
            <a:r>
              <a:rPr lang="da-DK" sz="3200" smtClean="0"/>
              <a:t>=&gt; classes should only have </a:t>
            </a:r>
            <a:r>
              <a:rPr lang="da-DK" sz="3200" b="1" smtClean="0"/>
              <a:t>one</a:t>
            </a:r>
            <a:r>
              <a:rPr lang="da-DK" sz="3200" smtClean="0"/>
              <a:t> reason to change</a:t>
            </a:r>
          </a:p>
          <a:p>
            <a:r>
              <a:rPr lang="da-DK" sz="3200" smtClean="0"/>
              <a:t>Keep classes small, focused and abstract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10985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S</a:t>
            </a:r>
            <a:r>
              <a:rPr lang="da-DK" b="1" smtClean="0"/>
              <a:t>ingle Responsibility</a:t>
            </a:r>
            <a:endParaRPr lang="da-DK" b="1"/>
          </a:p>
        </p:txBody>
      </p:sp>
      <p:sp>
        <p:nvSpPr>
          <p:cNvPr id="5" name="Afrundet rektangel 4"/>
          <p:cNvSpPr/>
          <p:nvPr/>
        </p:nvSpPr>
        <p:spPr>
          <a:xfrm>
            <a:off x="838200" y="1854903"/>
            <a:ext cx="2628901" cy="1124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IWorld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838199" y="3605328"/>
            <a:ext cx="2628901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World…</a:t>
            </a:r>
            <a:endParaRPr lang="da-DK" sz="3600" smtClean="0"/>
          </a:p>
        </p:txBody>
      </p:sp>
      <p:sp>
        <p:nvSpPr>
          <p:cNvPr id="7" name="Afrundet rektangel 6"/>
          <p:cNvSpPr/>
          <p:nvPr/>
        </p:nvSpPr>
        <p:spPr>
          <a:xfrm>
            <a:off x="5597892" y="1854902"/>
            <a:ext cx="2628901" cy="1124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5597891" y="3605328"/>
            <a:ext cx="2628901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Animal</a:t>
            </a:r>
            <a:endParaRPr lang="da-DK" sz="3600" smtClean="0"/>
          </a:p>
        </p:txBody>
      </p:sp>
      <p:sp>
        <p:nvSpPr>
          <p:cNvPr id="9" name="Afrundet rektangel 8"/>
          <p:cNvSpPr/>
          <p:nvPr/>
        </p:nvSpPr>
        <p:spPr>
          <a:xfrm>
            <a:off x="5597891" y="5501285"/>
            <a:ext cx="2628901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Cat</a:t>
            </a:r>
            <a:endParaRPr lang="da-DK" sz="3600" smtClean="0"/>
          </a:p>
        </p:txBody>
      </p:sp>
      <p:cxnSp>
        <p:nvCxnSpPr>
          <p:cNvPr id="10" name="Vinklet forbindelse 2"/>
          <p:cNvCxnSpPr>
            <a:stCxn id="6" idx="0"/>
            <a:endCxn id="5" idx="2"/>
          </p:cNvCxnSpPr>
          <p:nvPr/>
        </p:nvCxnSpPr>
        <p:spPr>
          <a:xfrm flipV="1">
            <a:off x="2152650" y="2979854"/>
            <a:ext cx="1" cy="62547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inklet forbindelse 2"/>
          <p:cNvCxnSpPr>
            <a:stCxn id="8" idx="0"/>
            <a:endCxn id="7" idx="2"/>
          </p:cNvCxnSpPr>
          <p:nvPr/>
        </p:nvCxnSpPr>
        <p:spPr>
          <a:xfrm flipV="1">
            <a:off x="6912342" y="2979853"/>
            <a:ext cx="1" cy="625475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inklet forbindelse 2"/>
          <p:cNvCxnSpPr>
            <a:stCxn id="9" idx="0"/>
            <a:endCxn id="8" idx="2"/>
          </p:cNvCxnSpPr>
          <p:nvPr/>
        </p:nvCxnSpPr>
        <p:spPr>
          <a:xfrm flipV="1">
            <a:off x="6912342" y="4730279"/>
            <a:ext cx="0" cy="771006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50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S</a:t>
            </a:r>
            <a:r>
              <a:rPr lang="da-DK" b="1" smtClean="0"/>
              <a:t>ingle Responsibility</a:t>
            </a:r>
            <a:endParaRPr lang="da-DK" b="1"/>
          </a:p>
        </p:txBody>
      </p:sp>
      <p:sp>
        <p:nvSpPr>
          <p:cNvPr id="3" name="Sky 2"/>
          <p:cNvSpPr/>
          <p:nvPr/>
        </p:nvSpPr>
        <p:spPr>
          <a:xfrm>
            <a:off x="1476103" y="2403564"/>
            <a:ext cx="2965268" cy="178961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Cat (Animal)</a:t>
            </a:r>
            <a:endParaRPr lang="da-DK" sz="3200"/>
          </a:p>
        </p:txBody>
      </p:sp>
      <p:sp>
        <p:nvSpPr>
          <p:cNvPr id="12" name="Sky 11"/>
          <p:cNvSpPr/>
          <p:nvPr/>
        </p:nvSpPr>
        <p:spPr>
          <a:xfrm>
            <a:off x="5965371" y="3522615"/>
            <a:ext cx="2965268" cy="178961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World</a:t>
            </a:r>
            <a:endParaRPr lang="da-DK" sz="3200"/>
          </a:p>
        </p:txBody>
      </p:sp>
      <p:cxnSp>
        <p:nvCxnSpPr>
          <p:cNvPr id="14" name="Vinklet forbindelse 2"/>
          <p:cNvCxnSpPr>
            <a:stCxn id="3" idx="0"/>
            <a:endCxn id="12" idx="2"/>
          </p:cNvCxnSpPr>
          <p:nvPr/>
        </p:nvCxnSpPr>
        <p:spPr>
          <a:xfrm>
            <a:off x="4438900" y="3298370"/>
            <a:ext cx="1535669" cy="111905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797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4063</TotalTime>
  <Words>3723</Words>
  <Application>Microsoft Office PowerPoint</Application>
  <PresentationFormat>Widescreen</PresentationFormat>
  <Paragraphs>1095</Paragraphs>
  <Slides>153</Slides>
  <Notes>0</Notes>
  <HiddenSlides>0</HiddenSlides>
  <MMClips>1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153</vt:i4>
      </vt:variant>
    </vt:vector>
  </HeadingPairs>
  <TitlesOfParts>
    <vt:vector size="160" baseType="lpstr">
      <vt:lpstr>Arial</vt:lpstr>
      <vt:lpstr>Calibri</vt:lpstr>
      <vt:lpstr>Calibri Light</vt:lpstr>
      <vt:lpstr>Consolas</vt:lpstr>
      <vt:lpstr>Times New Roman</vt:lpstr>
      <vt:lpstr>Wingdings</vt:lpstr>
      <vt:lpstr>Office-tema</vt:lpstr>
      <vt:lpstr>SOLID</vt:lpstr>
      <vt:lpstr>What goals do we strive at,  when we develop software?</vt:lpstr>
      <vt:lpstr>PowerPoint-præsentation</vt:lpstr>
      <vt:lpstr>PowerPoint-præsentation</vt:lpstr>
      <vt:lpstr>What is Quality?</vt:lpstr>
      <vt:lpstr>What is Quality?  “it depends…”</vt:lpstr>
      <vt:lpstr>PowerPoint-præsentation</vt:lpstr>
      <vt:lpstr>PowerPoint-præsentation</vt:lpstr>
      <vt:lpstr>PowerPoint-præsentation</vt:lpstr>
      <vt:lpstr>What is Quality?</vt:lpstr>
      <vt:lpstr>What is Quality?  “words ending with …bility”</vt:lpstr>
      <vt:lpstr>Usability Reliability Extensibility Reusability Maintainability Portability …bility </vt:lpstr>
      <vt:lpstr>  Reusability Extensibility </vt:lpstr>
      <vt:lpstr>How do we achieve… Reusability Extensibility </vt:lpstr>
      <vt:lpstr>SOLID</vt:lpstr>
      <vt:lpstr>Single responsibility Open/Closed Liskov Substitution Interface Segregation D…?</vt:lpstr>
      <vt:lpstr>D…?</vt:lpstr>
      <vt:lpstr>Inversion of Control (IoC)</vt:lpstr>
      <vt:lpstr>Method-level IoC</vt:lpstr>
      <vt:lpstr>PowerPoint-præsentation</vt:lpstr>
      <vt:lpstr>PowerPoint-præsentation</vt:lpstr>
      <vt:lpstr>PowerPoint-præsentation</vt:lpstr>
      <vt:lpstr>Class responsibilities</vt:lpstr>
      <vt:lpstr>PowerPoint-præsentation</vt:lpstr>
      <vt:lpstr>PowerPoint-præsentation</vt:lpstr>
      <vt:lpstr>Class responsibilities</vt:lpstr>
      <vt:lpstr>What if…</vt:lpstr>
      <vt:lpstr>What if…</vt:lpstr>
      <vt:lpstr>What if…</vt:lpstr>
      <vt:lpstr>PowerPoint-præsentation</vt:lpstr>
      <vt:lpstr>PowerPoint-præsentation</vt:lpstr>
      <vt:lpstr>PowerPoint-præsentation</vt:lpstr>
      <vt:lpstr>Class responsibilities</vt:lpstr>
      <vt:lpstr>PowerPoint-præsentation</vt:lpstr>
      <vt:lpstr>PowerPoint-præsentation</vt:lpstr>
      <vt:lpstr>PowerPoint-præsentation</vt:lpstr>
      <vt:lpstr>Dependency Injection (DI)</vt:lpstr>
      <vt:lpstr>Dependency Injection</vt:lpstr>
      <vt:lpstr>PowerPoint-præsentation</vt:lpstr>
      <vt:lpstr>PowerPoint-præsentation</vt:lpstr>
      <vt:lpstr>Dependency Injection  (parameter level)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Dependency Injection  (method level)</vt:lpstr>
      <vt:lpstr>Dependency Injection – filtering values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Dependency Injection  (object level)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Who is the Injector?</vt:lpstr>
      <vt:lpstr>Object-level IoC</vt:lpstr>
      <vt:lpstr>PowerPoint-præsentation</vt:lpstr>
      <vt:lpstr>PowerPoint-præsentation</vt:lpstr>
      <vt:lpstr>PowerPoint-præsentation</vt:lpstr>
      <vt:lpstr>Single  Resposibility</vt:lpstr>
      <vt:lpstr>Single Responsibility</vt:lpstr>
      <vt:lpstr>Single Responsibility</vt:lpstr>
      <vt:lpstr>Single Responsibility</vt:lpstr>
      <vt:lpstr>Single Responsibility</vt:lpstr>
      <vt:lpstr>Single Responsibility</vt:lpstr>
      <vt:lpstr>Single Responsibility</vt:lpstr>
      <vt:lpstr>Single Responsibility</vt:lpstr>
      <vt:lpstr>Single Responsibility</vt:lpstr>
      <vt:lpstr>Single Responsibility</vt:lpstr>
      <vt:lpstr>Single Responsibility</vt:lpstr>
      <vt:lpstr>Open/Close  Resposibility</vt:lpstr>
      <vt:lpstr>Open/Closed</vt:lpstr>
      <vt:lpstr>Open/Closed</vt:lpstr>
      <vt:lpstr>Open/Closed</vt:lpstr>
      <vt:lpstr>Liskov  Substitution</vt:lpstr>
      <vt:lpstr>Liskov Substitution</vt:lpstr>
      <vt:lpstr>Liskov Substitution - Definition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Liskov Substitution - Definition</vt:lpstr>
      <vt:lpstr>PowerPoint-præsentation</vt:lpstr>
      <vt:lpstr>PowerPoint-præsentation</vt:lpstr>
      <vt:lpstr>What is inheritance…really?</vt:lpstr>
      <vt:lpstr>What is inheritance…really?</vt:lpstr>
      <vt:lpstr>What is inheritance…really?</vt:lpstr>
      <vt:lpstr>What is inheritance…really?</vt:lpstr>
      <vt:lpstr>What is inheritance…really?</vt:lpstr>
      <vt:lpstr>What is inheritance…really?</vt:lpstr>
      <vt:lpstr>What is inheritance…really?</vt:lpstr>
      <vt:lpstr>What is inheritance…really?</vt:lpstr>
      <vt:lpstr>Dealing with non-compliance</vt:lpstr>
      <vt:lpstr>Dealing with non-compliance</vt:lpstr>
      <vt:lpstr>Dealing with non-compliance</vt:lpstr>
      <vt:lpstr>Liskov Substitution - Definition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Custom types</vt:lpstr>
      <vt:lpstr>PowerPoint-præsentation</vt:lpstr>
      <vt:lpstr>PowerPoint-præsentation</vt:lpstr>
      <vt:lpstr>PowerPoint-præsentation</vt:lpstr>
      <vt:lpstr>Inheritance, nice knowing ya’…?</vt:lpstr>
      <vt:lpstr>PowerPoint-præsentation</vt:lpstr>
      <vt:lpstr>PowerPoint-præsentation</vt:lpstr>
      <vt:lpstr>Interface  Segregation</vt:lpstr>
      <vt:lpstr>Interface Segregation</vt:lpstr>
      <vt:lpstr>Interface Segregation – Example (page I)</vt:lpstr>
      <vt:lpstr>Interface Segregation – Example (page II)</vt:lpstr>
      <vt:lpstr>Interface Segregation – Example (page III)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283</cp:revision>
  <dcterms:created xsi:type="dcterms:W3CDTF">2017-09-05T14:00:27Z</dcterms:created>
  <dcterms:modified xsi:type="dcterms:W3CDTF">2019-03-19T20:30:57Z</dcterms:modified>
</cp:coreProperties>
</file>