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486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641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834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408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64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493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81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21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9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280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17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5EF1-83C2-4366-9B1C-C082B47A5C7E}" type="datetimeFigureOut">
              <a:rPr lang="da-DK" smtClean="0"/>
              <a:t>22-11-2018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4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127" y="1122363"/>
            <a:ext cx="12017829" cy="1846468"/>
          </a:xfrm>
        </p:spPr>
        <p:txBody>
          <a:bodyPr>
            <a:normAutofit/>
          </a:bodyPr>
          <a:lstStyle/>
          <a:p>
            <a:r>
              <a:rPr lang="da-DK" sz="7200" smtClean="0"/>
              <a:t>SimpleRPGFromScratchV2</a:t>
            </a:r>
            <a:endParaRPr lang="da-DK" sz="72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smtClean="0"/>
          </a:p>
          <a:p>
            <a:r>
              <a:rPr lang="da-DK" sz="3600" smtClean="0"/>
              <a:t>Overblik over klasser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80276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Catalog-klasser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Rummer en collection af domæne-objekter (af én type)</a:t>
            </a:r>
          </a:p>
          <a:p>
            <a:r>
              <a:rPr lang="da-DK" smtClean="0"/>
              <a:t>Er en form for </a:t>
            </a:r>
            <a:r>
              <a:rPr lang="da-DK" b="1" smtClean="0"/>
              <a:t>abstraktion</a:t>
            </a:r>
          </a:p>
          <a:p>
            <a:pPr lvl="1"/>
            <a:r>
              <a:rPr lang="da-DK" smtClean="0"/>
              <a:t>Defineret v.h.a. properties og metoder</a:t>
            </a:r>
          </a:p>
          <a:p>
            <a:pPr lvl="1"/>
            <a:r>
              <a:rPr lang="da-DK" smtClean="0"/>
              <a:t>Interne detaljer er skjult</a:t>
            </a:r>
          </a:p>
          <a:p>
            <a:r>
              <a:rPr lang="da-DK" smtClean="0"/>
              <a:t>Klasser ligger under </a:t>
            </a:r>
            <a:r>
              <a:rPr lang="da-DK" b="1" smtClean="0"/>
              <a:t>Model/Base</a:t>
            </a:r>
            <a:r>
              <a:rPr lang="da-DK" smtClean="0"/>
              <a:t> og </a:t>
            </a:r>
            <a:r>
              <a:rPr lang="da-DK" b="1" smtClean="0"/>
              <a:t>Model/Catalog</a:t>
            </a:r>
          </a:p>
        </p:txBody>
      </p:sp>
    </p:spTree>
    <p:extLst>
      <p:ext uri="{BB962C8B-B14F-4D97-AF65-F5344CB8AC3E}">
        <p14:creationId xmlns:p14="http://schemas.microsoft.com/office/powerpoint/2010/main" val="127270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470330" y="5718830"/>
            <a:ext cx="2375065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3317930" y="5566430"/>
            <a:ext cx="2375065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165531" y="337927"/>
            <a:ext cx="2375065" cy="74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127668" y="5109885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0" name="Afrundet rektangel 9"/>
          <p:cNvSpPr/>
          <p:nvPr/>
        </p:nvSpPr>
        <p:spPr>
          <a:xfrm>
            <a:off x="3165531" y="1611320"/>
            <a:ext cx="2375065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CatalogBase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165531" y="2878890"/>
            <a:ext cx="2375065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CatalogEFBase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3165531" y="4146460"/>
            <a:ext cx="2375065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CatalogAppBase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165530" y="5414030"/>
            <a:ext cx="2375065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353064" y="108659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V="1">
            <a:off x="4353062" y="235416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/>
          <p:nvPr/>
        </p:nvCxnSpPr>
        <p:spPr>
          <a:xfrm flipV="1">
            <a:off x="4353062" y="3627555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 flipV="1">
            <a:off x="4353062" y="4895125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0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33656"/>
              </p:ext>
            </p:extLst>
          </p:nvPr>
        </p:nvGraphicFramePr>
        <p:xfrm>
          <a:off x="855025" y="719666"/>
          <a:ext cx="10551227" cy="237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046">
                  <a:extLst>
                    <a:ext uri="{9D8B030D-6E8A-4147-A177-3AD203B41FA5}">
                      <a16:colId xmlns:a16="http://schemas.microsoft.com/office/drawing/2014/main" val="4047931233"/>
                    </a:ext>
                  </a:extLst>
                </a:gridCol>
                <a:gridCol w="920871">
                  <a:extLst>
                    <a:ext uri="{9D8B030D-6E8A-4147-A177-3AD203B41FA5}">
                      <a16:colId xmlns:a16="http://schemas.microsoft.com/office/drawing/2014/main" val="2057961849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1762120154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1980888767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3078270421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413496481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2479003875"/>
                    </a:ext>
                  </a:extLst>
                </a:gridCol>
                <a:gridCol w="872687">
                  <a:extLst>
                    <a:ext uri="{9D8B030D-6E8A-4147-A177-3AD203B41FA5}">
                      <a16:colId xmlns:a16="http://schemas.microsoft.com/office/drawing/2014/main" val="1022871921"/>
                    </a:ext>
                  </a:extLst>
                </a:gridCol>
                <a:gridCol w="1084570">
                  <a:extLst>
                    <a:ext uri="{9D8B030D-6E8A-4147-A177-3AD203B41FA5}">
                      <a16:colId xmlns:a16="http://schemas.microsoft.com/office/drawing/2014/main" val="651985167"/>
                    </a:ext>
                  </a:extLst>
                </a:gridCol>
                <a:gridCol w="978629">
                  <a:extLst>
                    <a:ext uri="{9D8B030D-6E8A-4147-A177-3AD203B41FA5}">
                      <a16:colId xmlns:a16="http://schemas.microsoft.com/office/drawing/2014/main" val="2436242902"/>
                    </a:ext>
                  </a:extLst>
                </a:gridCol>
                <a:gridCol w="978629">
                  <a:extLst>
                    <a:ext uri="{9D8B030D-6E8A-4147-A177-3AD203B41FA5}">
                      <a16:colId xmlns:a16="http://schemas.microsoft.com/office/drawing/2014/main" val="14917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Interface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All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Create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Read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Delete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Event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Data-</a:t>
                      </a:r>
                    </a:p>
                    <a:p>
                      <a:r>
                        <a:rPr lang="da-DK" sz="1400" b="1" smtClean="0"/>
                        <a:t>kilde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Egen DBContext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Egen klasse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EF Objekt-referencer</a:t>
                      </a:r>
                      <a:endParaRPr lang="da-DK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ICatalog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CatalogBase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CatalogEFBase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 (EF)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CatalogAppBase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MyClassCatalog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508"/>
                  </a:ext>
                </a:extLst>
              </a:tr>
            </a:tbl>
          </a:graphicData>
        </a:graphic>
      </p:graphicFrame>
      <p:sp>
        <p:nvSpPr>
          <p:cNvPr id="5" name="Tekstfelt 4"/>
          <p:cNvSpPr txBox="1"/>
          <p:nvPr/>
        </p:nvSpPr>
        <p:spPr>
          <a:xfrm>
            <a:off x="855025" y="4067299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TM</a:t>
            </a:r>
            <a:r>
              <a:rPr lang="da-DK" smtClean="0"/>
              <a:t>: Template method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354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Objekt-referencer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03971" cy="4351338"/>
          </a:xfrm>
        </p:spPr>
        <p:txBody>
          <a:bodyPr/>
          <a:lstStyle/>
          <a:p>
            <a:r>
              <a:rPr lang="da-DK" smtClean="0"/>
              <a:t>Det eneste man skal specificere i en klasse-specifik Catalog-klasse, er hvordan EF skal opbygge referencer til andre domæne-objekter</a:t>
            </a:r>
          </a:p>
          <a:p>
            <a:r>
              <a:rPr lang="da-DK" b="1" smtClean="0"/>
              <a:t>NB</a:t>
            </a:r>
            <a:r>
              <a:rPr lang="da-DK" smtClean="0"/>
              <a:t>: Ikke et issue, hvis ikke man refererer til andre </a:t>
            </a:r>
            <a:r>
              <a:rPr lang="da-DK" smtClean="0"/>
              <a:t>domæne-objekter v.h.a. objekt-referencer.</a:t>
            </a:r>
          </a:p>
          <a:p>
            <a:r>
              <a:rPr lang="da-DK" smtClean="0"/>
              <a:t>EF laver disse referencer i de genererede klasser, </a:t>
            </a:r>
            <a:r>
              <a:rPr lang="da-DK" u="sng" smtClean="0"/>
              <a:t>hvis</a:t>
            </a:r>
            <a:r>
              <a:rPr lang="da-DK" smtClean="0"/>
              <a:t> man har angivet eksplicitte fremmednøgler i sin tabel-definition.</a:t>
            </a:r>
          </a:p>
          <a:p>
            <a:r>
              <a:rPr lang="da-DK" smtClean="0"/>
              <a:t>Man kan også selv lave objektreferencer ”manuelt”, v.h.a. Read-metoden</a:t>
            </a:r>
          </a:p>
        </p:txBody>
      </p:sp>
    </p:spTree>
    <p:extLst>
      <p:ext uri="{BB962C8B-B14F-4D97-AF65-F5344CB8AC3E}">
        <p14:creationId xmlns:p14="http://schemas.microsoft.com/office/powerpoint/2010/main" val="218595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0" y="635331"/>
            <a:ext cx="11114315" cy="46034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[WeaponJewelMatch]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[id] 			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[weapon_model_id] 	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[jewel_model_id]  	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[factor]    	   	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FLOAT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53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CLUSTERED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[FK_JewelModelMatch]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[jewel_model_id]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[JewelModel]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[FK_WeaponModelMatch]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[weapon_model_id]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[WeaponModel]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0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46034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endParaRPr lang="da-DK" sz="18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JewelModelId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WeaponModelId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Factor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JewelModel JewelModel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 WeaponModel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/>
          </a:p>
        </p:txBody>
      </p:sp>
    </p:spTree>
    <p:extLst>
      <p:ext uri="{BB962C8B-B14F-4D97-AF65-F5344CB8AC3E}">
        <p14:creationId xmlns:p14="http://schemas.microsoft.com/office/powerpoint/2010/main" val="202183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10865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_dbContext.Set&lt;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&gt;().ToList();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07571" y="3847607"/>
            <a:ext cx="9775603" cy="1303316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99234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945866" y="4117769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489938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852906" y="4117768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806426" y="4124931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</p:spTree>
    <p:extLst>
      <p:ext uri="{BB962C8B-B14F-4D97-AF65-F5344CB8AC3E}">
        <p14:creationId xmlns:p14="http://schemas.microsoft.com/office/powerpoint/2010/main" val="213507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19891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_dbContext.Set&lt;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Include(obj =&gt;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obj.JewelModel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.Include(obj =&gt; obj.WeaponModel)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.ToList();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07571" y="3847607"/>
            <a:ext cx="9775603" cy="1303316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99234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2945866" y="4117769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489938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6852906" y="4117768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8806426" y="4124931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2397593" y="2709789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Weapon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4669739" y="2911905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Weapon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7666279" y="2041543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Weapon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2523507" y="5459657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Jewel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6087325" y="5695184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Jewel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21" name="Lige pilforbindelse 20"/>
          <p:cNvCxnSpPr>
            <a:endCxn id="16" idx="1"/>
          </p:cNvCxnSpPr>
          <p:nvPr/>
        </p:nvCxnSpPr>
        <p:spPr>
          <a:xfrm flipV="1">
            <a:off x="1368263" y="3084122"/>
            <a:ext cx="1029330" cy="104080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/>
          <p:cNvCxnSpPr>
            <a:endCxn id="19" idx="1"/>
          </p:cNvCxnSpPr>
          <p:nvPr/>
        </p:nvCxnSpPr>
        <p:spPr>
          <a:xfrm>
            <a:off x="1705357" y="4857008"/>
            <a:ext cx="818150" cy="97698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>
            <a:endCxn id="16" idx="2"/>
          </p:cNvCxnSpPr>
          <p:nvPr/>
        </p:nvCxnSpPr>
        <p:spPr>
          <a:xfrm flipH="1" flipV="1">
            <a:off x="3163174" y="3458454"/>
            <a:ext cx="524119" cy="6747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endCxn id="20" idx="0"/>
          </p:cNvCxnSpPr>
          <p:nvPr/>
        </p:nvCxnSpPr>
        <p:spPr>
          <a:xfrm>
            <a:off x="3711446" y="4849469"/>
            <a:ext cx="3141460" cy="84571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>
            <a:endCxn id="17" idx="2"/>
          </p:cNvCxnSpPr>
          <p:nvPr/>
        </p:nvCxnSpPr>
        <p:spPr>
          <a:xfrm flipH="1" flipV="1">
            <a:off x="5435320" y="3660570"/>
            <a:ext cx="221099" cy="47758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>
            <a:endCxn id="20" idx="0"/>
          </p:cNvCxnSpPr>
          <p:nvPr/>
        </p:nvCxnSpPr>
        <p:spPr>
          <a:xfrm>
            <a:off x="5656419" y="4866433"/>
            <a:ext cx="1196487" cy="82875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/>
          <p:cNvCxnSpPr>
            <a:endCxn id="18" idx="2"/>
          </p:cNvCxnSpPr>
          <p:nvPr/>
        </p:nvCxnSpPr>
        <p:spPr>
          <a:xfrm flipV="1">
            <a:off x="7643557" y="2790208"/>
            <a:ext cx="788303" cy="134794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ge pilforbindelse 34"/>
          <p:cNvCxnSpPr>
            <a:stCxn id="15" idx="0"/>
            <a:endCxn id="18" idx="2"/>
          </p:cNvCxnSpPr>
          <p:nvPr/>
        </p:nvCxnSpPr>
        <p:spPr>
          <a:xfrm flipH="1" flipV="1">
            <a:off x="8431860" y="2790208"/>
            <a:ext cx="1140147" cy="133472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14" idx="2"/>
            <a:endCxn id="19" idx="3"/>
          </p:cNvCxnSpPr>
          <p:nvPr/>
        </p:nvCxnSpPr>
        <p:spPr>
          <a:xfrm flipH="1">
            <a:off x="4054668" y="4866433"/>
            <a:ext cx="3563819" cy="96755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/>
          <p:cNvCxnSpPr>
            <a:stCxn id="15" idx="2"/>
            <a:endCxn id="20" idx="3"/>
          </p:cNvCxnSpPr>
          <p:nvPr/>
        </p:nvCxnSpPr>
        <p:spPr>
          <a:xfrm flipH="1">
            <a:off x="7618486" y="4873596"/>
            <a:ext cx="1953521" cy="11959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1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96" y="221809"/>
            <a:ext cx="9498476" cy="63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5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List&lt;CharacterConfig&gt; BuildObjects(</a:t>
            </a:r>
            <a:r>
              <a:rPr lang="da-DK" sz="1200" b="1" smtClean="0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</a:rPr>
              <a:t>CharacterConfig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objects)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objects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obj.Character)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obj.WeaponModel)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obj.WeaponType)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obj.JewelModel)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.ThenInclude(obj =&gt; obj.WeaponJewelMatches)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obj.CutQuality)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obj.WeaponIdRightNavigation)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obj.WeaponModel)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obj.WeaponType)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obj.WeaponIdRightNavigation)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obj.JewelModel)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.ThenInclude(obj =&gt; obj.WeaponJewelMatches)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obj.CutQuality)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.ToList();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Fem hoved-hierarkier af 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Domæne (genereret v.h.a. EFC Tools)</a:t>
            </a:r>
          </a:p>
          <a:p>
            <a:r>
              <a:rPr lang="da-DK" smtClean="0"/>
              <a:t>Catalog</a:t>
            </a:r>
          </a:p>
          <a:p>
            <a:r>
              <a:rPr lang="da-DK" smtClean="0"/>
              <a:t>Data View Model</a:t>
            </a:r>
          </a:p>
          <a:p>
            <a:r>
              <a:rPr lang="da-DK" smtClean="0"/>
              <a:t>Page View Model</a:t>
            </a:r>
          </a:p>
          <a:p>
            <a:r>
              <a:rPr lang="da-DK" smtClean="0"/>
              <a:t>View</a:t>
            </a:r>
          </a:p>
          <a:p>
            <a:r>
              <a:rPr lang="da-DK" smtClean="0">
                <a:solidFill>
                  <a:schemeClr val="bg1">
                    <a:lumMod val="50000"/>
                  </a:schemeClr>
                </a:solidFill>
              </a:rPr>
              <a:t>(Commands)</a:t>
            </a:r>
          </a:p>
        </p:txBody>
      </p:sp>
    </p:spTree>
    <p:extLst>
      <p:ext uri="{BB962C8B-B14F-4D97-AF65-F5344CB8AC3E}">
        <p14:creationId xmlns:p14="http://schemas.microsoft.com/office/powerpoint/2010/main" val="71425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Alternativt ved brug af domæne-model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IDomainClass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GetId()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JewelModel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JewelModelRef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DomainModel.GetCatalog&lt;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JewelModel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&gt;().Read(JewelModelId);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WeaponModel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WeaponModelRef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DomainModel.GetCatalog&lt;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WeaponModel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&gt;().Read(WeaponModelId);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5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View Model (DVM)-klasser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681353" cy="4351338"/>
          </a:xfrm>
        </p:spPr>
        <p:txBody>
          <a:bodyPr/>
          <a:lstStyle/>
          <a:p>
            <a:r>
              <a:rPr lang="da-DK" smtClean="0"/>
              <a:t>Et DVM-objekt rummer properties, som et view kan bruge til Data Binding i.f.m. visning af </a:t>
            </a:r>
            <a:r>
              <a:rPr lang="da-DK" u="sng" smtClean="0"/>
              <a:t>et enkelt</a:t>
            </a:r>
            <a:r>
              <a:rPr lang="da-DK" smtClean="0"/>
              <a:t> objekt.</a:t>
            </a:r>
          </a:p>
          <a:p>
            <a:r>
              <a:rPr lang="da-DK" smtClean="0"/>
              <a:t>Et DVM-objekt </a:t>
            </a:r>
            <a:r>
              <a:rPr lang="da-DK" smtClean="0"/>
              <a:t>vil selv referere til et enkelt domæne-objekt</a:t>
            </a:r>
          </a:p>
          <a:p>
            <a:r>
              <a:rPr lang="da-DK" b="1" smtClean="0"/>
              <a:t>NB</a:t>
            </a:r>
            <a:r>
              <a:rPr lang="da-DK" smtClean="0"/>
              <a:t>: En DVM-klasse arver </a:t>
            </a:r>
            <a:r>
              <a:rPr lang="da-DK" u="sng" smtClean="0"/>
              <a:t>ikke</a:t>
            </a:r>
            <a:r>
              <a:rPr lang="da-DK" smtClean="0"/>
              <a:t> fra domæne-klassen!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044310" y="2490096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DataViewModel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044310" y="4756303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endParaRPr lang="da-DK" sz="2000" smtClean="0">
              <a:solidFill>
                <a:schemeClr val="bg1"/>
              </a:solidFill>
            </a:endParaRPr>
          </a:p>
        </p:txBody>
      </p:sp>
      <p:cxnSp>
        <p:nvCxnSpPr>
          <p:cNvPr id="6" name="Lige pilforbindelse 5"/>
          <p:cNvCxnSpPr>
            <a:stCxn id="4" idx="2"/>
            <a:endCxn id="5" idx="0"/>
          </p:cNvCxnSpPr>
          <p:nvPr/>
        </p:nvCxnSpPr>
        <p:spPr>
          <a:xfrm>
            <a:off x="9086981" y="3616036"/>
            <a:ext cx="0" cy="11402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3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107377" y="47554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954977" y="46030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802577" y="337927"/>
            <a:ext cx="3325091" cy="74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IDataViewModel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074476" y="4303741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0" name="Afrundet rektangel 9"/>
          <p:cNvSpPr/>
          <p:nvPr/>
        </p:nvSpPr>
        <p:spPr>
          <a:xfrm>
            <a:off x="2802577" y="161132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DataViewModelBase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2802577" y="287889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DataViewModelAppBase</a:t>
            </a:r>
            <a:endParaRPr lang="da-DK" sz="2000" smtClean="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02577" y="4450605"/>
            <a:ext cx="332509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MyClassDataViewModel</a:t>
            </a: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465123" y="108659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1" idx="0"/>
            <a:endCxn id="10" idx="2"/>
          </p:cNvCxnSpPr>
          <p:nvPr/>
        </p:nvCxnSpPr>
        <p:spPr>
          <a:xfrm flipV="1">
            <a:off x="4465123" y="2359985"/>
            <a:ext cx="0" cy="518905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14" idx="0"/>
            <a:endCxn id="11" idx="2"/>
          </p:cNvCxnSpPr>
          <p:nvPr/>
        </p:nvCxnSpPr>
        <p:spPr>
          <a:xfrm flipV="1">
            <a:off x="4465123" y="3627555"/>
            <a:ext cx="0" cy="82305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8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3753"/>
              </p:ext>
            </p:extLst>
          </p:nvPr>
        </p:nvGraphicFramePr>
        <p:xfrm>
          <a:off x="855025" y="719666"/>
          <a:ext cx="10729354" cy="23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0485">
                  <a:extLst>
                    <a:ext uri="{9D8B030D-6E8A-4147-A177-3AD203B41FA5}">
                      <a16:colId xmlns:a16="http://schemas.microsoft.com/office/drawing/2014/main" val="4047931233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2057961849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762120154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980888767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3078270421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413496481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2479003875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02287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Interface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Domæne-objekt</a:t>
                      </a:r>
                      <a:r>
                        <a:rPr lang="da-DK" sz="1600" b="1" baseline="0" smtClean="0"/>
                        <a:t> ref.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INotify</a:t>
                      </a:r>
                    </a:p>
                    <a:p>
                      <a:r>
                        <a:rPr lang="da-DK" sz="1600" b="1" smtClean="0"/>
                        <a:t>Property</a:t>
                      </a:r>
                    </a:p>
                    <a:p>
                      <a:r>
                        <a:rPr lang="da-DK" sz="1600" b="1" smtClean="0"/>
                        <a:t>Changed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ToString override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ItemDesc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override</a:t>
                      </a:r>
                    </a:p>
                    <a:p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Egen klasse</a:t>
                      </a:r>
                    </a:p>
                    <a:p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Egne</a:t>
                      </a:r>
                      <a:r>
                        <a:rPr lang="da-DK" sz="1600" b="1" baseline="0" smtClean="0"/>
                        <a:t> properties</a:t>
                      </a:r>
                      <a:endParaRPr lang="da-DK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IDataViewModel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DataViewModelBase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DataViewModelAppBase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MyClass</a:t>
                      </a:r>
                      <a:r>
                        <a:rPr lang="da-DK" b="1" smtClean="0"/>
                        <a:t>DataViewModel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57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DataViewModelAppBase&lt;Weapon&gt;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WeaponDataViewModel(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Weapon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dataObject) :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(dataObject) {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SocketsDesc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$"Sockets: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{DataObject().Sockets}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 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{DataObject().SocketsUsed}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 used)"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WeaponDamageDesc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$"Damage :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{DataObject().MinDamage}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 -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{DataObject().MaxDamage}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WeaponOwner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$"Owned by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{DataObject().Character?.Name}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0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JewelCutQualityDataViewModel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DataViewModelAppBase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JewelCutQuality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Factor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{DataObject().Factor</a:t>
            </a:r>
            <a:r>
              <a:rPr lang="da-DK" sz="1400" b="1" smtClean="0">
                <a:solidFill>
                  <a:srgbClr val="3CB371"/>
                </a:solidFill>
                <a:latin typeface="Consolas" panose="020B0609020204030204" pitchFamily="49" charset="0"/>
              </a:rPr>
              <a:t>:F2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set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 double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newFactor =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Double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.Parse(value); </a:t>
            </a:r>
            <a:r>
              <a:rPr lang="da-DK" sz="1400" b="1" smtClean="0">
                <a:solidFill>
                  <a:srgbClr val="008000"/>
                </a:solidFill>
                <a:latin typeface="Consolas" panose="020B0609020204030204" pitchFamily="49" charset="0"/>
              </a:rPr>
              <a:t>// Hmm...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DataObject().Factor = newFactor;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3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Page View Model (PVM)-klasser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215743" cy="4351338"/>
          </a:xfrm>
        </p:spPr>
        <p:txBody>
          <a:bodyPr/>
          <a:lstStyle/>
          <a:p>
            <a:r>
              <a:rPr lang="da-DK" smtClean="0"/>
              <a:t>Et PVM-objekt rummer properties, som et view kan bruge til Data Binding i.f.m. visning af </a:t>
            </a:r>
            <a:r>
              <a:rPr lang="da-DK" u="sng" smtClean="0"/>
              <a:t>en collection af objekter</a:t>
            </a:r>
            <a:r>
              <a:rPr lang="da-DK" smtClean="0"/>
              <a:t>.</a:t>
            </a:r>
          </a:p>
          <a:p>
            <a:r>
              <a:rPr lang="da-DK" smtClean="0"/>
              <a:t>Et PVM-objekt </a:t>
            </a:r>
            <a:r>
              <a:rPr lang="da-DK" smtClean="0"/>
              <a:t>vil selv referere til et Catalog-objekt</a:t>
            </a:r>
          </a:p>
          <a:p>
            <a:r>
              <a:rPr lang="da-DK" b="1" smtClean="0"/>
              <a:t>NB</a:t>
            </a:r>
            <a:r>
              <a:rPr lang="da-DK" smtClean="0"/>
              <a:t>: En PVM-klasse arver </a:t>
            </a:r>
            <a:r>
              <a:rPr lang="da-DK" u="sng" smtClean="0"/>
              <a:t>ikke</a:t>
            </a:r>
            <a:r>
              <a:rPr lang="da-DK" smtClean="0"/>
              <a:t> fra Catalog-klassen!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044310" y="2490096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044310" y="4756303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000" smtClean="0">
              <a:solidFill>
                <a:schemeClr val="bg1"/>
              </a:solidFill>
            </a:endParaRPr>
          </a:p>
        </p:txBody>
      </p:sp>
      <p:cxnSp>
        <p:nvCxnSpPr>
          <p:cNvPr id="6" name="Lige pilforbindelse 5"/>
          <p:cNvCxnSpPr>
            <a:stCxn id="4" idx="2"/>
            <a:endCxn id="5" idx="0"/>
          </p:cNvCxnSpPr>
          <p:nvPr/>
        </p:nvCxnSpPr>
        <p:spPr>
          <a:xfrm>
            <a:off x="9086981" y="3616036"/>
            <a:ext cx="0" cy="11402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5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107377" y="47554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954977" y="46030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802577" y="337927"/>
            <a:ext cx="3325091" cy="74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074476" y="4303741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0" name="Afrundet rektangel 9"/>
          <p:cNvSpPr/>
          <p:nvPr/>
        </p:nvSpPr>
        <p:spPr>
          <a:xfrm>
            <a:off x="2802577" y="161132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2802577" y="287889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PageViewModelAppBase</a:t>
            </a:r>
            <a:endParaRPr lang="da-DK" sz="2000" smtClean="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02577" y="4450605"/>
            <a:ext cx="332509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MyClassPageViewModel</a:t>
            </a: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465123" y="108659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1" idx="0"/>
            <a:endCxn id="10" idx="2"/>
          </p:cNvCxnSpPr>
          <p:nvPr/>
        </p:nvCxnSpPr>
        <p:spPr>
          <a:xfrm flipV="1">
            <a:off x="4465123" y="2359985"/>
            <a:ext cx="0" cy="518905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14" idx="0"/>
            <a:endCxn id="11" idx="2"/>
          </p:cNvCxnSpPr>
          <p:nvPr/>
        </p:nvCxnSpPr>
        <p:spPr>
          <a:xfrm flipV="1">
            <a:off x="4465123" y="3627555"/>
            <a:ext cx="0" cy="82305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24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7668"/>
              </p:ext>
            </p:extLst>
          </p:nvPr>
        </p:nvGraphicFramePr>
        <p:xfrm>
          <a:off x="855025" y="719666"/>
          <a:ext cx="10729354" cy="23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0485">
                  <a:extLst>
                    <a:ext uri="{9D8B030D-6E8A-4147-A177-3AD203B41FA5}">
                      <a16:colId xmlns:a16="http://schemas.microsoft.com/office/drawing/2014/main" val="4047931233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2057961849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762120154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980888767"/>
                    </a:ext>
                  </a:extLst>
                </a:gridCol>
                <a:gridCol w="1756554">
                  <a:extLst>
                    <a:ext uri="{9D8B030D-6E8A-4147-A177-3AD203B41FA5}">
                      <a16:colId xmlns:a16="http://schemas.microsoft.com/office/drawing/2014/main" val="307827042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413496481"/>
                    </a:ext>
                  </a:extLst>
                </a:gridCol>
                <a:gridCol w="878774">
                  <a:extLst>
                    <a:ext uri="{9D8B030D-6E8A-4147-A177-3AD203B41FA5}">
                      <a16:colId xmlns:a16="http://schemas.microsoft.com/office/drawing/2014/main" val="2479003875"/>
                    </a:ext>
                  </a:extLst>
                </a:gridCol>
                <a:gridCol w="813460">
                  <a:extLst>
                    <a:ext uri="{9D8B030D-6E8A-4147-A177-3AD203B41FA5}">
                      <a16:colId xmlns:a16="http://schemas.microsoft.com/office/drawing/2014/main" val="102287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Interface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Catalog-</a:t>
                      </a:r>
                      <a:r>
                        <a:rPr lang="da-DK" sz="1600" b="1" baseline="0" smtClean="0"/>
                        <a:t>reference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INotify</a:t>
                      </a:r>
                    </a:p>
                    <a:p>
                      <a:r>
                        <a:rPr lang="da-DK" sz="1600" b="1" smtClean="0"/>
                        <a:t>Property</a:t>
                      </a:r>
                    </a:p>
                    <a:p>
                      <a:r>
                        <a:rPr lang="da-DK" sz="1600" b="1" smtClean="0"/>
                        <a:t>Changed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ItemCollection + ItemSelected</a:t>
                      </a:r>
                      <a:r>
                        <a:rPr lang="da-DK" sz="1600" b="1" baseline="0" smtClean="0"/>
                        <a:t> </a:t>
                      </a:r>
                      <a:r>
                        <a:rPr lang="da-DK" sz="1600" b="1" smtClean="0"/>
                        <a:t>+ DeleteCmdObj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Delete Command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Egen 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Egen</a:t>
                      </a:r>
                      <a:r>
                        <a:rPr lang="da-DK" sz="1600" b="1" baseline="0" smtClean="0"/>
                        <a:t> DVM</a:t>
                      </a:r>
                      <a:endParaRPr lang="da-DK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IPageViewModel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PageViewModelBase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PageViewModelAppBase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MyClass</a:t>
                      </a:r>
                      <a:r>
                        <a:rPr lang="da-DK" b="1" smtClean="0"/>
                        <a:t>PageViewModel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508"/>
                  </a:ext>
                </a:extLst>
              </a:tr>
            </a:tbl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855025" y="4067299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TM</a:t>
            </a:r>
            <a:r>
              <a:rPr lang="da-DK" smtClean="0"/>
              <a:t>: Template method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82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PageViewModelAppBase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TDVM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PageViewModelBase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TDVM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IDomainClass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</a:rPr>
              <a:t>TDVM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</a:rPr>
              <a:t>IDataViewModel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protected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GetCatalog()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DomainModel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.GetCatalog&lt;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Domæne-klasser (genereret)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Klasserne som udgør vores domæne-model (Kunde, Ordre, …)</a:t>
            </a:r>
          </a:p>
          <a:p>
            <a:r>
              <a:rPr lang="da-DK" smtClean="0"/>
              <a:t>Tabeller defineret i database på forhånd</a:t>
            </a:r>
          </a:p>
          <a:p>
            <a:r>
              <a:rPr lang="da-DK" smtClean="0"/>
              <a:t>Klasser genereret v.h.a. EF Core Power Tools</a:t>
            </a:r>
          </a:p>
          <a:p>
            <a:r>
              <a:rPr lang="da-DK" smtClean="0"/>
              <a:t>Flyttet til folder </a:t>
            </a:r>
            <a:r>
              <a:rPr lang="da-DK" b="1" smtClean="0"/>
              <a:t>Data/Domain</a:t>
            </a:r>
          </a:p>
          <a:p>
            <a:r>
              <a:rPr lang="da-DK" smtClean="0"/>
              <a:t>Ligger dog stadig i det ”globale” (for applikationen) namespace</a:t>
            </a:r>
          </a:p>
          <a:p>
            <a:r>
              <a:rPr lang="da-DK" smtClean="0"/>
              <a:t>Som udgangspunkt røres der </a:t>
            </a:r>
            <a:r>
              <a:rPr lang="da-DK" u="sng" smtClean="0"/>
              <a:t>ikke</a:t>
            </a:r>
            <a:r>
              <a:rPr lang="da-DK" smtClean="0"/>
              <a:t> ved de genererede klasser</a:t>
            </a:r>
          </a:p>
          <a:p>
            <a:r>
              <a:rPr lang="da-DK" smtClean="0"/>
              <a:t>Alle ”supplerende” egenskaber via partiel klasse-definition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996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WeaponPageViewModel</a:t>
            </a:r>
            <a:endParaRPr lang="da-DK" sz="2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PageViewModelAppBase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WeaponDataViewModel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6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Views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215743" cy="4351338"/>
          </a:xfrm>
        </p:spPr>
        <p:txBody>
          <a:bodyPr/>
          <a:lstStyle/>
          <a:p>
            <a:r>
              <a:rPr lang="da-DK" smtClean="0"/>
              <a:t>Et View er også en klasse.</a:t>
            </a:r>
          </a:p>
          <a:p>
            <a:r>
              <a:rPr lang="da-DK" smtClean="0"/>
              <a:t>Defineret primært i </a:t>
            </a:r>
            <a:r>
              <a:rPr lang="da-DK" b="1" smtClean="0"/>
              <a:t>MyClassView.xaml</a:t>
            </a:r>
            <a:r>
              <a:rPr lang="da-DK" smtClean="0"/>
              <a:t>, men også i </a:t>
            </a:r>
            <a:r>
              <a:rPr lang="da-DK" b="1" smtClean="0"/>
              <a:t>MyClass</a:t>
            </a:r>
            <a:r>
              <a:rPr lang="da-DK" b="1" smtClean="0"/>
              <a:t>View.xaml.cs</a:t>
            </a:r>
          </a:p>
          <a:p>
            <a:r>
              <a:rPr lang="da-DK" smtClean="0"/>
              <a:t>Desværre ikke så let at genbruge XAML-kode på tværs af views…</a:t>
            </a:r>
          </a:p>
        </p:txBody>
      </p:sp>
    </p:spTree>
    <p:extLst>
      <p:ext uri="{BB962C8B-B14F-4D97-AF65-F5344CB8AC3E}">
        <p14:creationId xmlns:p14="http://schemas.microsoft.com/office/powerpoint/2010/main" val="1862042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077689" y="2617847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925289" y="2465447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044788" y="2166183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4" name="Afrundet rektangel 13"/>
          <p:cNvSpPr/>
          <p:nvPr/>
        </p:nvSpPr>
        <p:spPr>
          <a:xfrm>
            <a:off x="2772889" y="2313047"/>
            <a:ext cx="332509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MyClassView</a:t>
            </a:r>
          </a:p>
        </p:txBody>
      </p:sp>
    </p:spTree>
    <p:extLst>
      <p:ext uri="{BB962C8B-B14F-4D97-AF65-F5344CB8AC3E}">
        <p14:creationId xmlns:p14="http://schemas.microsoft.com/office/powerpoint/2010/main" val="491861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77140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x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="SimpleRPGFromScratch.View.Domain.RarityTierView"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xmlns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="using:SimpleRPGFromScratch.ViewModel.Page”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   ...&gt;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Page.DataContext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RarityTierPageViewModel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Page.DataContext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Page.Resources ...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="1*"/&gt;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="2*"/&gt;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ItemsSource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ItemCollection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SelectedItem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ItemSelected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=TwoWay}"&gt;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="Vertical"&gt;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ItemSelected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.Description}"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="{…}"/&gt;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DeleteCommandObj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="Delete"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{…}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24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Andre klasser/views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Commands (også et hierarki)</a:t>
            </a:r>
          </a:p>
          <a:p>
            <a:r>
              <a:rPr lang="da-DK" b="1" smtClean="0"/>
              <a:t>SimpleRPGDBContext</a:t>
            </a:r>
          </a:p>
          <a:p>
            <a:r>
              <a:rPr lang="da-DK" b="1" smtClean="0"/>
              <a:t>DomainModel</a:t>
            </a:r>
          </a:p>
          <a:p>
            <a:r>
              <a:rPr lang="da-DK" b="1" smtClean="0"/>
              <a:t>MainPageViewModel</a:t>
            </a:r>
          </a:p>
          <a:p>
            <a:r>
              <a:rPr lang="da-DK" b="1" smtClean="0"/>
              <a:t>MainPage</a:t>
            </a:r>
            <a:r>
              <a:rPr lang="da-DK" smtClean="0"/>
              <a:t> (view)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779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Command-klasser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892" cy="4351338"/>
          </a:xfrm>
        </p:spPr>
        <p:txBody>
          <a:bodyPr/>
          <a:lstStyle/>
          <a:p>
            <a:r>
              <a:rPr lang="da-DK" smtClean="0"/>
              <a:t>Når vi skal ”aktivere” vores model, vil det som udgangspunkt altid ske via Commands.</a:t>
            </a:r>
          </a:p>
          <a:p>
            <a:r>
              <a:rPr lang="da-DK" b="1" smtClean="0"/>
              <a:t>Commands</a:t>
            </a:r>
            <a:r>
              <a:rPr lang="da-DK" smtClean="0"/>
              <a:t>: Klasser som implementerer </a:t>
            </a:r>
            <a:r>
              <a:rPr lang="da-DK" b="1" smtClean="0"/>
              <a:t>ICommand</a:t>
            </a:r>
            <a:r>
              <a:rPr lang="da-DK" smtClean="0"/>
              <a:t>, og udfører en veldefineret sekvens af handlinger (controller)</a:t>
            </a:r>
          </a:p>
          <a:p>
            <a:r>
              <a:rPr lang="da-DK" smtClean="0"/>
              <a:t>I denne App:</a:t>
            </a:r>
          </a:p>
          <a:p>
            <a:pPr lvl="1"/>
            <a:r>
              <a:rPr lang="da-DK" smtClean="0"/>
              <a:t>Navigation mellem views</a:t>
            </a:r>
          </a:p>
          <a:p>
            <a:pPr lvl="1"/>
            <a:r>
              <a:rPr lang="da-DK" smtClean="0"/>
              <a:t>CRUD-operationer</a:t>
            </a:r>
          </a:p>
          <a:p>
            <a:r>
              <a:rPr lang="da-DK" smtClean="0"/>
              <a:t>Et Command-objekt kan Data Bindes til en kontrol, som har en </a:t>
            </a:r>
            <a:r>
              <a:rPr lang="da-DK" b="1" smtClean="0"/>
              <a:t>Command</a:t>
            </a:r>
            <a:r>
              <a:rPr lang="da-DK" smtClean="0"/>
              <a:t> property (f.eks. en </a:t>
            </a:r>
            <a:r>
              <a:rPr lang="da-DK" b="1" smtClean="0"/>
              <a:t>Button</a:t>
            </a:r>
            <a:r>
              <a:rPr lang="da-DK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16192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frundet rektangel 21"/>
          <p:cNvSpPr/>
          <p:nvPr/>
        </p:nvSpPr>
        <p:spPr>
          <a:xfrm>
            <a:off x="5246916" y="5649045"/>
            <a:ext cx="1508165" cy="8222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Create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277590" y="1377538"/>
            <a:ext cx="3325091" cy="61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3277590" y="2519782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CommandBase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277590" y="3787352"/>
            <a:ext cx="1508165" cy="11903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Navigation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  <a:endParaRPr lang="da-DK" sz="2000" smtClean="0">
              <a:solidFill>
                <a:schemeClr val="bg1"/>
              </a:solidFill>
            </a:endParaRP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940136" y="1995054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21" idx="0"/>
            <a:endCxn id="13" idx="2"/>
          </p:cNvCxnSpPr>
          <p:nvPr/>
        </p:nvCxnSpPr>
        <p:spPr>
          <a:xfrm flipV="1">
            <a:off x="5848599" y="4977740"/>
            <a:ext cx="0" cy="518905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5094516" y="3787352"/>
            <a:ext cx="1508165" cy="11903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Base</a:t>
            </a:r>
            <a:endParaRPr lang="da-DK" sz="2000" smtClean="0">
              <a:solidFill>
                <a:schemeClr val="bg1"/>
              </a:solidFill>
            </a:endParaRPr>
          </a:p>
        </p:txBody>
      </p:sp>
      <p:cxnSp>
        <p:nvCxnSpPr>
          <p:cNvPr id="17" name="Lige pilforbindelse 16"/>
          <p:cNvCxnSpPr>
            <a:stCxn id="11" idx="0"/>
            <a:endCxn id="10" idx="2"/>
          </p:cNvCxnSpPr>
          <p:nvPr/>
        </p:nvCxnSpPr>
        <p:spPr>
          <a:xfrm flipV="1">
            <a:off x="4031673" y="3268447"/>
            <a:ext cx="908463" cy="518905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>
            <a:stCxn id="13" idx="0"/>
            <a:endCxn id="10" idx="2"/>
          </p:cNvCxnSpPr>
          <p:nvPr/>
        </p:nvCxnSpPr>
        <p:spPr>
          <a:xfrm flipH="1" flipV="1">
            <a:off x="4940136" y="3268447"/>
            <a:ext cx="908463" cy="518905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frundet rektangel 20"/>
          <p:cNvSpPr/>
          <p:nvPr/>
        </p:nvSpPr>
        <p:spPr>
          <a:xfrm>
            <a:off x="5094516" y="5496645"/>
            <a:ext cx="1508165" cy="8222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Delete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3277589" y="239252"/>
            <a:ext cx="3325091" cy="6175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cxnSp>
        <p:nvCxnSpPr>
          <p:cNvPr id="25" name="Lige pilforbindelse 24"/>
          <p:cNvCxnSpPr>
            <a:stCxn id="4" idx="0"/>
            <a:endCxn id="24" idx="2"/>
          </p:cNvCxnSpPr>
          <p:nvPr/>
        </p:nvCxnSpPr>
        <p:spPr>
          <a:xfrm flipH="1" flipV="1">
            <a:off x="4940135" y="856768"/>
            <a:ext cx="1" cy="52077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27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77140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DeleteCommand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CRUDCommandBase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IDomainClass</a:t>
            </a:r>
            <a:endParaRPr lang="da-DK" sz="1400" b="1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DeleteCommand(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ICatalog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catalog,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IPageViewModel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pageViewModel)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(catalog, pageViewModel)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(_pageViewModel.ItemSelected !=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(_pageViewModel.ItemSelected.DataObject() !=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_catalog.Delete(_pageViewModel.ItemSelected.DataObject().GetId());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1153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SimpleRPGDBContext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86751" cy="4351338"/>
          </a:xfrm>
        </p:spPr>
        <p:txBody>
          <a:bodyPr/>
          <a:lstStyle/>
          <a:p>
            <a:r>
              <a:rPr lang="da-DK" smtClean="0"/>
              <a:t>Den klasse, som EF Core Power Tools genererer for os.</a:t>
            </a:r>
          </a:p>
          <a:p>
            <a:r>
              <a:rPr lang="da-DK" smtClean="0"/>
              <a:t>Ligger under </a:t>
            </a:r>
            <a:r>
              <a:rPr lang="da-DK" b="1" smtClean="0"/>
              <a:t>Data/Context</a:t>
            </a:r>
          </a:p>
          <a:p>
            <a:r>
              <a:rPr lang="da-DK" smtClean="0"/>
              <a:t>Rummer properties af typen </a:t>
            </a:r>
            <a:r>
              <a:rPr lang="da-DK" b="1" smtClean="0"/>
              <a:t>DbSet</a:t>
            </a:r>
            <a:r>
              <a:rPr lang="da-DK" smtClean="0"/>
              <a:t>; en property svarende til hver tabel</a:t>
            </a:r>
          </a:p>
          <a:p>
            <a:r>
              <a:rPr lang="da-DK" smtClean="0"/>
              <a:t>Som udgangspunkt har vi ikke behov for at rette i denne (kan dog ikke udelukkes, alt efter løsningsmodel)</a:t>
            </a:r>
          </a:p>
          <a:p>
            <a:r>
              <a:rPr lang="da-DK" smtClean="0"/>
              <a:t>Benyttes som type-parameter til </a:t>
            </a:r>
            <a:r>
              <a:rPr lang="da-DK" b="1" smtClean="0"/>
              <a:t>CatalogAppBase</a:t>
            </a:r>
          </a:p>
        </p:txBody>
      </p:sp>
    </p:spTree>
    <p:extLst>
      <p:ext uri="{BB962C8B-B14F-4D97-AF65-F5344CB8AC3E}">
        <p14:creationId xmlns:p14="http://schemas.microsoft.com/office/powerpoint/2010/main" val="1002357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DomainModel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86751" cy="4351338"/>
          </a:xfrm>
        </p:spPr>
        <p:txBody>
          <a:bodyPr/>
          <a:lstStyle/>
          <a:p>
            <a:r>
              <a:rPr lang="da-DK" smtClean="0"/>
              <a:t>En slags parallel-klasse til DbContext-klassen, idet den skal repræsentere hele domæne-modellen.</a:t>
            </a:r>
          </a:p>
          <a:p>
            <a:r>
              <a:rPr lang="da-DK" smtClean="0"/>
              <a:t>Ligger under </a:t>
            </a:r>
            <a:r>
              <a:rPr lang="da-DK" b="1" smtClean="0"/>
              <a:t>Model/App</a:t>
            </a:r>
            <a:endParaRPr lang="da-DK" smtClean="0"/>
          </a:p>
          <a:p>
            <a:r>
              <a:rPr lang="da-DK" smtClean="0"/>
              <a:t>Domæne-model defineret som samlingen af alle de Catalog-objekter, som indgår i modellen.</a:t>
            </a:r>
          </a:p>
        </p:txBody>
      </p:sp>
    </p:spTree>
    <p:extLst>
      <p:ext uri="{BB962C8B-B14F-4D97-AF65-F5344CB8AC3E}">
        <p14:creationId xmlns:p14="http://schemas.microsoft.com/office/powerpoint/2010/main" val="159808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Domæne-klasser (kodet)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Alle ”supplerende” egenskaber via partiel klasse-definition</a:t>
            </a:r>
          </a:p>
          <a:p>
            <a:r>
              <a:rPr lang="da-DK" smtClean="0"/>
              <a:t>Hver domæne-klasse </a:t>
            </a:r>
            <a:r>
              <a:rPr lang="da-DK" b="1" smtClean="0"/>
              <a:t>MyClass</a:t>
            </a:r>
            <a:r>
              <a:rPr lang="da-DK" smtClean="0"/>
              <a:t> defineret i:</a:t>
            </a:r>
          </a:p>
          <a:p>
            <a:pPr lvl="1"/>
            <a:r>
              <a:rPr lang="da-DK" b="1" smtClean="0"/>
              <a:t>Data/Domain/MyClass.cs (genereret)</a:t>
            </a:r>
          </a:p>
          <a:p>
            <a:pPr lvl="1"/>
            <a:r>
              <a:rPr lang="da-DK" b="1" smtClean="0"/>
              <a:t>Data/Logic/MyClassLogic.cs (kodet)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1552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DomainModel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smtClean="0"/>
              <a:t>Er en </a:t>
            </a:r>
            <a:r>
              <a:rPr lang="da-DK" b="1" smtClean="0"/>
              <a:t>Singleton</a:t>
            </a:r>
            <a:r>
              <a:rPr lang="da-DK" smtClean="0"/>
              <a:t> (ikke strengt nødvendigt, når vi altid læser ind fra databasen).</a:t>
            </a:r>
          </a:p>
          <a:p>
            <a:r>
              <a:rPr lang="da-DK" smtClean="0"/>
              <a:t>Den statiske metode </a:t>
            </a:r>
            <a:r>
              <a:rPr lang="da-DK" b="1" smtClean="0"/>
              <a:t>GetCatalog&lt;T&gt;</a:t>
            </a:r>
            <a:r>
              <a:rPr lang="da-DK" smtClean="0"/>
              <a:t> returnerer en reference af typen </a:t>
            </a:r>
            <a:r>
              <a:rPr lang="da-DK" b="1" smtClean="0"/>
              <a:t>Catalog&lt;T&gt;</a:t>
            </a:r>
            <a:r>
              <a:rPr lang="da-DK" smtClean="0"/>
              <a:t>, d.v.s. til kataloget som rummer objekter af typen T.</a:t>
            </a:r>
          </a:p>
          <a:p>
            <a:r>
              <a:rPr lang="da-DK" smtClean="0"/>
              <a:t>Er tænkt som en slags </a:t>
            </a:r>
            <a:r>
              <a:rPr lang="da-DK" b="1" smtClean="0"/>
              <a:t>Factory Method</a:t>
            </a:r>
          </a:p>
          <a:p>
            <a:r>
              <a:rPr lang="da-DK" smtClean="0"/>
              <a:t>Kaldes fra </a:t>
            </a:r>
            <a:r>
              <a:rPr lang="da-DK" b="1" smtClean="0"/>
              <a:t>GetCatalog</a:t>
            </a:r>
            <a:r>
              <a:rPr lang="da-DK" smtClean="0"/>
              <a:t> metoden i </a:t>
            </a:r>
            <a:r>
              <a:rPr lang="da-DK" b="1" smtClean="0"/>
              <a:t>PageViewModelAppBase</a:t>
            </a:r>
          </a:p>
        </p:txBody>
      </p:sp>
    </p:spTree>
    <p:extLst>
      <p:ext uri="{BB962C8B-B14F-4D97-AF65-F5344CB8AC3E}">
        <p14:creationId xmlns:p14="http://schemas.microsoft.com/office/powerpoint/2010/main" val="3318217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MainPageViewModel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smtClean="0"/>
              <a:t>Rummer properties, som bruges til Data Binding i.f.m. generel navigation i applikationen</a:t>
            </a:r>
          </a:p>
          <a:p>
            <a:r>
              <a:rPr lang="da-DK" smtClean="0"/>
              <a:t>Ligger under </a:t>
            </a:r>
            <a:r>
              <a:rPr lang="da-DK" b="1" smtClean="0"/>
              <a:t>ViewModel/App</a:t>
            </a:r>
          </a:p>
          <a:p>
            <a:r>
              <a:rPr lang="da-DK" smtClean="0"/>
              <a:t>Navigation til et view implementeret som en Command, mere specifikt </a:t>
            </a:r>
            <a:r>
              <a:rPr lang="da-DK" b="1" smtClean="0"/>
              <a:t>NavigationCommand</a:t>
            </a:r>
          </a:p>
          <a:p>
            <a:r>
              <a:rPr lang="da-DK" smtClean="0"/>
              <a:t>Klassen rummer en Dictionary mellem view-”nøgler” og tilhørende </a:t>
            </a:r>
            <a:r>
              <a:rPr lang="da-DK" b="1" smtClean="0"/>
              <a:t>NavigationCommand-</a:t>
            </a:r>
            <a:r>
              <a:rPr lang="da-DK" smtClean="0"/>
              <a:t>objekter.</a:t>
            </a:r>
          </a:p>
          <a:p>
            <a:r>
              <a:rPr lang="da-DK" smtClean="0"/>
              <a:t>En smule gnidret at få sat rigtigt op…</a:t>
            </a:r>
          </a:p>
        </p:txBody>
      </p:sp>
    </p:spTree>
    <p:extLst>
      <p:ext uri="{BB962C8B-B14F-4D97-AF65-F5344CB8AC3E}">
        <p14:creationId xmlns:p14="http://schemas.microsoft.com/office/powerpoint/2010/main" val="272766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MainPage.xaml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smtClean="0"/>
              <a:t>Er hoved-viewet i applikationen.</a:t>
            </a:r>
          </a:p>
          <a:p>
            <a:r>
              <a:rPr lang="da-DK" smtClean="0"/>
              <a:t>Rummer primært overordnet navigation mellem views.</a:t>
            </a:r>
          </a:p>
          <a:p>
            <a:r>
              <a:rPr lang="da-DK" smtClean="0"/>
              <a:t>Implementeret v.h.a. en </a:t>
            </a:r>
            <a:r>
              <a:rPr lang="da-DK" b="1" smtClean="0"/>
              <a:t>NavigationView</a:t>
            </a:r>
            <a:r>
              <a:rPr lang="da-DK" smtClean="0"/>
              <a:t>-kontrol, med et antal menu-elementer.</a:t>
            </a:r>
          </a:p>
          <a:p>
            <a:r>
              <a:rPr lang="da-DK" smtClean="0"/>
              <a:t>Data Binding af </a:t>
            </a:r>
            <a:r>
              <a:rPr lang="da-DK" b="1" smtClean="0"/>
              <a:t>SelectedItem</a:t>
            </a:r>
            <a:r>
              <a:rPr lang="da-DK" smtClean="0"/>
              <a:t> til </a:t>
            </a:r>
            <a:r>
              <a:rPr lang="da-DK" b="1" smtClean="0"/>
              <a:t>SelectedMenuItem</a:t>
            </a:r>
            <a:r>
              <a:rPr lang="da-DK" smtClean="0"/>
              <a:t> i </a:t>
            </a:r>
            <a:r>
              <a:rPr lang="da-DK" b="1" smtClean="0"/>
              <a:t>MainPageViewModel</a:t>
            </a:r>
            <a:r>
              <a:rPr lang="da-DK" smtClean="0"/>
              <a:t>, som er Data Context for viewet.</a:t>
            </a:r>
          </a:p>
          <a:p>
            <a:r>
              <a:rPr lang="da-DK" b="1" smtClean="0"/>
              <a:t>Tag</a:t>
            </a:r>
            <a:r>
              <a:rPr lang="da-DK" smtClean="0"/>
              <a:t> property på menu-elementer bruges til identifikation nede i view-modellen.</a:t>
            </a:r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568082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MainPage.xaml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b="1" smtClean="0"/>
              <a:t>NavigationView</a:t>
            </a:r>
            <a:r>
              <a:rPr lang="da-DK" smtClean="0"/>
              <a:t>-kontrollen rummer en enkelt </a:t>
            </a:r>
            <a:r>
              <a:rPr lang="da-DK" b="1" smtClean="0"/>
              <a:t>Frame</a:t>
            </a:r>
            <a:r>
              <a:rPr lang="da-DK" smtClean="0"/>
              <a:t>-kontrol, eksplicit navngivet </a:t>
            </a:r>
            <a:r>
              <a:rPr lang="da-DK" b="1" smtClean="0"/>
              <a:t>AppFrame</a:t>
            </a:r>
            <a:r>
              <a:rPr lang="da-DK" smtClean="0"/>
              <a:t>.</a:t>
            </a:r>
          </a:p>
          <a:p>
            <a:r>
              <a:rPr lang="da-DK" smtClean="0"/>
              <a:t>Alle views vises inde i denne </a:t>
            </a:r>
            <a:r>
              <a:rPr lang="da-DK" b="1" smtClean="0"/>
              <a:t>Frame</a:t>
            </a:r>
            <a:r>
              <a:rPr lang="da-DK" smtClean="0"/>
              <a:t>-kontrol.</a:t>
            </a:r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941650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MainPage.xaml.cs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b="1" smtClean="0"/>
              <a:t>NB</a:t>
            </a:r>
            <a:r>
              <a:rPr lang="da-DK" smtClean="0"/>
              <a:t>: lille ”hack” i denne fil:</a:t>
            </a:r>
          </a:p>
          <a:p>
            <a:endParaRPr lang="da-DK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MainPage()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this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.InitializeComponent();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MainPageViewModel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.SetAppFrame(AppFrame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da-DK" sz="1800" b="1">
                <a:solidFill>
                  <a:srgbClr val="008000"/>
                </a:solidFill>
                <a:latin typeface="Consolas" panose="020B0609020204030204" pitchFamily="49" charset="0"/>
              </a:rPr>
              <a:t>// Tilføjet manuelt.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 smtClean="0"/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34278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3165531" y="337927"/>
            <a:ext cx="2375065" cy="1579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IDomainClass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GetId();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785257" y="3394363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MyClass.cs)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Id</a:t>
            </a:r>
            <a:r>
              <a:rPr lang="da-DK" sz="1600">
                <a:solidFill>
                  <a:schemeClr val="bg1"/>
                </a:solidFill>
              </a:rPr>
              <a:t> </a:t>
            </a:r>
            <a:r>
              <a:rPr lang="da-DK" sz="1600" smtClean="0">
                <a:solidFill>
                  <a:schemeClr val="bg1"/>
                </a:solidFill>
              </a:rPr>
              <a:t>{ get;}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4520540" y="3394363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MyClassLogic.cs)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GetId() {…}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1405015" y="3074718"/>
            <a:ext cx="5896099" cy="221870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9" name="Lige pilforbindelse 8"/>
          <p:cNvCxnSpPr>
            <a:stCxn id="7" idx="0"/>
            <a:endCxn id="4" idx="2"/>
          </p:cNvCxnSpPr>
          <p:nvPr/>
        </p:nvCxnSpPr>
        <p:spPr>
          <a:xfrm flipH="1" flipV="1">
            <a:off x="4353064" y="1917345"/>
            <a:ext cx="1" cy="1157373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8110847" y="3583906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3138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2012867"/>
            <a:ext cx="4933208" cy="322594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 GetId()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3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3200" b="1"/>
          </a:p>
        </p:txBody>
      </p:sp>
      <p:sp>
        <p:nvSpPr>
          <p:cNvPr id="4" name="Tekstfelt 3"/>
          <p:cNvSpPr txBox="1"/>
          <p:nvPr/>
        </p:nvSpPr>
        <p:spPr>
          <a:xfrm>
            <a:off x="6264234" y="2218244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70556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3260532" y="348555"/>
            <a:ext cx="2375065" cy="980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IDomainClass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GetId();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880259" y="4546269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MyClass.cs)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Id</a:t>
            </a:r>
            <a:r>
              <a:rPr lang="da-DK" sz="1600">
                <a:solidFill>
                  <a:schemeClr val="bg1"/>
                </a:solidFill>
              </a:rPr>
              <a:t> </a:t>
            </a:r>
            <a:r>
              <a:rPr lang="da-DK" sz="1600" smtClean="0">
                <a:solidFill>
                  <a:schemeClr val="bg1"/>
                </a:solidFill>
              </a:rPr>
              <a:t>{ get;}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4615542" y="4546269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MyClassLogic.cs)</a:t>
            </a:r>
          </a:p>
        </p:txBody>
      </p:sp>
      <p:cxnSp>
        <p:nvCxnSpPr>
          <p:cNvPr id="9" name="Lige pilforbindelse 8"/>
          <p:cNvCxnSpPr>
            <a:stCxn id="7" idx="0"/>
            <a:endCxn id="8" idx="2"/>
          </p:cNvCxnSpPr>
          <p:nvPr/>
        </p:nvCxnSpPr>
        <p:spPr>
          <a:xfrm flipH="1" flipV="1">
            <a:off x="4448066" y="3022765"/>
            <a:ext cx="1" cy="1203859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3260533" y="2042531"/>
            <a:ext cx="2375065" cy="9802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DomainClassBase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GetId() {…}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1500017" y="4226624"/>
            <a:ext cx="5896099" cy="221870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3" name="Lige pilforbindelse 12"/>
          <p:cNvCxnSpPr>
            <a:stCxn id="8" idx="0"/>
          </p:cNvCxnSpPr>
          <p:nvPr/>
        </p:nvCxnSpPr>
        <p:spPr>
          <a:xfrm flipH="1" flipV="1">
            <a:off x="4444105" y="1328790"/>
            <a:ext cx="3961" cy="713741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budstavle 13"/>
          <p:cNvSpPr/>
          <p:nvPr/>
        </p:nvSpPr>
        <p:spPr>
          <a:xfrm>
            <a:off x="6576717" y="1760752"/>
            <a:ext cx="1638795" cy="154379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8473044" y="1932483"/>
            <a:ext cx="330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smtClean="0"/>
              <a:t>…med mindre man piller</a:t>
            </a:r>
          </a:p>
          <a:p>
            <a:r>
              <a:rPr lang="da-DK" sz="2400" smtClean="0"/>
              <a:t>i de genererede klasser…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22754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Domæne-klasser (kodet)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Ud over </a:t>
            </a:r>
            <a:r>
              <a:rPr lang="da-DK" b="1" smtClean="0"/>
              <a:t>GetId() </a:t>
            </a:r>
            <a:r>
              <a:rPr lang="da-DK" smtClean="0"/>
              <a:t>rummer klasserne kun </a:t>
            </a:r>
            <a:r>
              <a:rPr lang="da-DK" u="sng" smtClean="0"/>
              <a:t>forretningslogik</a:t>
            </a:r>
            <a:r>
              <a:rPr lang="da-DK" smtClean="0"/>
              <a:t>!</a:t>
            </a:r>
          </a:p>
          <a:p>
            <a:r>
              <a:rPr lang="da-DK" smtClean="0"/>
              <a:t>Ingen stillingtagen til præsentation.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196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46034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IDomainClass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GetId()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MinDamage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WeaponModel.MinDamage + JewelDamage;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MaxDamage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WeaponModel.MaxDamage + JewelDamage;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JewelDamage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Jewels.Select(obj =&gt; obj.BaseDamage).Sum();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212460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1767</Words>
  <Application>Microsoft Office PowerPoint</Application>
  <PresentationFormat>Widescreen</PresentationFormat>
  <Paragraphs>453</Paragraphs>
  <Slides>44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Office-tema</vt:lpstr>
      <vt:lpstr>SimpleRPGFromScratchV2</vt:lpstr>
      <vt:lpstr>Fem hoved-hierarkier af klasser</vt:lpstr>
      <vt:lpstr>Domæne-klasser (genereret)</vt:lpstr>
      <vt:lpstr>Domæne-klasser (kodet)</vt:lpstr>
      <vt:lpstr>PowerPoint-præsentation</vt:lpstr>
      <vt:lpstr>PowerPoint-præsentation</vt:lpstr>
      <vt:lpstr>PowerPoint-præsentation</vt:lpstr>
      <vt:lpstr>Domæne-klasser (kodet)</vt:lpstr>
      <vt:lpstr>PowerPoint-præsentation</vt:lpstr>
      <vt:lpstr>Catalog-klasser</vt:lpstr>
      <vt:lpstr>PowerPoint-præsentation</vt:lpstr>
      <vt:lpstr>PowerPoint-præsentation</vt:lpstr>
      <vt:lpstr>Objekt-referencer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 View Model (DVM)-klasser</vt:lpstr>
      <vt:lpstr>PowerPoint-præsentation</vt:lpstr>
      <vt:lpstr>PowerPoint-præsentation</vt:lpstr>
      <vt:lpstr>PowerPoint-præsentation</vt:lpstr>
      <vt:lpstr>PowerPoint-præsentation</vt:lpstr>
      <vt:lpstr>Page View Model (PVM)-klasser</vt:lpstr>
      <vt:lpstr>PowerPoint-præsentation</vt:lpstr>
      <vt:lpstr>PowerPoint-præsentation</vt:lpstr>
      <vt:lpstr>PowerPoint-præsentation</vt:lpstr>
      <vt:lpstr>PowerPoint-præsentation</vt:lpstr>
      <vt:lpstr>Views</vt:lpstr>
      <vt:lpstr>PowerPoint-præsentation</vt:lpstr>
      <vt:lpstr>PowerPoint-præsentation</vt:lpstr>
      <vt:lpstr>Andre klasser/views</vt:lpstr>
      <vt:lpstr>Command-klasser</vt:lpstr>
      <vt:lpstr>PowerPoint-præsentation</vt:lpstr>
      <vt:lpstr>PowerPoint-præsentation</vt:lpstr>
      <vt:lpstr>SimpleRPGDBContext</vt:lpstr>
      <vt:lpstr>DomainModel</vt:lpstr>
      <vt:lpstr>DomainModel</vt:lpstr>
      <vt:lpstr>MainPageViewModel</vt:lpstr>
      <vt:lpstr>MainPage.xaml</vt:lpstr>
      <vt:lpstr>MainPage.xaml</vt:lpstr>
      <vt:lpstr>MainPage.xaml.cs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SimpleRPGFromScratchV2</dc:title>
  <dc:creator>Per Laursen</dc:creator>
  <cp:lastModifiedBy>Per Laursen</cp:lastModifiedBy>
  <cp:revision>30</cp:revision>
  <dcterms:created xsi:type="dcterms:W3CDTF">2018-11-22T14:05:43Z</dcterms:created>
  <dcterms:modified xsi:type="dcterms:W3CDTF">2018-11-22T17:23:57Z</dcterms:modified>
</cp:coreProperties>
</file>