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01" r:id="rId32"/>
    <p:sldId id="302" r:id="rId33"/>
    <p:sldId id="286" r:id="rId34"/>
    <p:sldId id="287" r:id="rId35"/>
    <p:sldId id="288" r:id="rId36"/>
    <p:sldId id="289" r:id="rId37"/>
    <p:sldId id="290" r:id="rId38"/>
    <p:sldId id="30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5EF1-83C2-4366-9B1C-C082B47A5C7E}" type="datetimeFigureOut">
              <a:rPr lang="da-DK" smtClean="0"/>
              <a:t>29-11-2018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D76F-4CDD-462C-B441-87F35B250D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7486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5EF1-83C2-4366-9B1C-C082B47A5C7E}" type="datetimeFigureOut">
              <a:rPr lang="da-DK" smtClean="0"/>
              <a:t>29-11-2018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D76F-4CDD-462C-B441-87F35B250D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641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5EF1-83C2-4366-9B1C-C082B47A5C7E}" type="datetimeFigureOut">
              <a:rPr lang="da-DK" smtClean="0"/>
              <a:t>29-11-2018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D76F-4CDD-462C-B441-87F35B250D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834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5EF1-83C2-4366-9B1C-C082B47A5C7E}" type="datetimeFigureOut">
              <a:rPr lang="da-DK" smtClean="0"/>
              <a:t>29-11-2018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D76F-4CDD-462C-B441-87F35B250D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408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5EF1-83C2-4366-9B1C-C082B47A5C7E}" type="datetimeFigureOut">
              <a:rPr lang="da-DK" smtClean="0"/>
              <a:t>29-11-2018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D76F-4CDD-462C-B441-87F35B250D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644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5EF1-83C2-4366-9B1C-C082B47A5C7E}" type="datetimeFigureOut">
              <a:rPr lang="da-DK" smtClean="0"/>
              <a:t>29-11-2018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D76F-4CDD-462C-B441-87F35B250D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493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5EF1-83C2-4366-9B1C-C082B47A5C7E}" type="datetimeFigureOut">
              <a:rPr lang="da-DK" smtClean="0"/>
              <a:t>29-11-2018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D76F-4CDD-462C-B441-87F35B250D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814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5EF1-83C2-4366-9B1C-C082B47A5C7E}" type="datetimeFigureOut">
              <a:rPr lang="da-DK" smtClean="0"/>
              <a:t>29-11-2018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D76F-4CDD-462C-B441-87F35B250D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21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5EF1-83C2-4366-9B1C-C082B47A5C7E}" type="datetimeFigureOut">
              <a:rPr lang="da-DK" smtClean="0"/>
              <a:t>29-11-2018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D76F-4CDD-462C-B441-87F35B250D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952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5EF1-83C2-4366-9B1C-C082B47A5C7E}" type="datetimeFigureOut">
              <a:rPr lang="da-DK" smtClean="0"/>
              <a:t>29-11-2018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D76F-4CDD-462C-B441-87F35B250D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280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5EF1-83C2-4366-9B1C-C082B47A5C7E}" type="datetimeFigureOut">
              <a:rPr lang="da-DK" smtClean="0"/>
              <a:t>29-11-2018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D76F-4CDD-462C-B441-87F35B250D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173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45EF1-83C2-4366-9B1C-C082B47A5C7E}" type="datetimeFigureOut">
              <a:rPr lang="da-DK" smtClean="0"/>
              <a:t>29-11-2018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4D76F-4CDD-462C-B441-87F35B250D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4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127" y="1122363"/>
            <a:ext cx="12017829" cy="1846468"/>
          </a:xfrm>
        </p:spPr>
        <p:txBody>
          <a:bodyPr>
            <a:normAutofit/>
          </a:bodyPr>
          <a:lstStyle/>
          <a:p>
            <a:r>
              <a:rPr lang="da-DK" sz="7200" smtClean="0"/>
              <a:t>SimpleRPGFromScratchV3</a:t>
            </a:r>
            <a:endParaRPr lang="da-DK" sz="720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smtClean="0"/>
          </a:p>
          <a:p>
            <a:r>
              <a:rPr lang="da-DK" sz="3600" smtClean="0"/>
              <a:t>Overblik over klasser</a:t>
            </a:r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802765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Catalog-klasser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Rummer en collection af domæne-objekter (af én type)</a:t>
            </a:r>
          </a:p>
          <a:p>
            <a:r>
              <a:rPr lang="da-DK" smtClean="0"/>
              <a:t>Er en form for </a:t>
            </a:r>
            <a:r>
              <a:rPr lang="da-DK" b="1" smtClean="0"/>
              <a:t>abstraktion</a:t>
            </a:r>
          </a:p>
          <a:p>
            <a:pPr lvl="1"/>
            <a:r>
              <a:rPr lang="da-DK" smtClean="0"/>
              <a:t>Defineret v.h.a. properties og metoder</a:t>
            </a:r>
          </a:p>
          <a:p>
            <a:pPr lvl="1"/>
            <a:r>
              <a:rPr lang="da-DK" smtClean="0"/>
              <a:t>Interne detaljer er skjult</a:t>
            </a:r>
          </a:p>
          <a:p>
            <a:r>
              <a:rPr lang="da-DK" smtClean="0"/>
              <a:t>Klasser ligger under </a:t>
            </a:r>
            <a:r>
              <a:rPr lang="da-DK" b="1" smtClean="0"/>
              <a:t>Model/Base</a:t>
            </a:r>
            <a:r>
              <a:rPr lang="da-DK" smtClean="0"/>
              <a:t> og </a:t>
            </a:r>
            <a:r>
              <a:rPr lang="da-DK" b="1" smtClean="0"/>
              <a:t>Model/Catalog</a:t>
            </a:r>
          </a:p>
        </p:txBody>
      </p:sp>
    </p:spTree>
    <p:extLst>
      <p:ext uri="{BB962C8B-B14F-4D97-AF65-F5344CB8AC3E}">
        <p14:creationId xmlns:p14="http://schemas.microsoft.com/office/powerpoint/2010/main" val="1272700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frundet rektangel 15"/>
          <p:cNvSpPr/>
          <p:nvPr/>
        </p:nvSpPr>
        <p:spPr>
          <a:xfrm>
            <a:off x="3470330" y="5718830"/>
            <a:ext cx="2375065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>
                <a:solidFill>
                  <a:schemeClr val="bg1"/>
                </a:solidFill>
              </a:rPr>
              <a:t>M</a:t>
            </a:r>
            <a:r>
              <a:rPr lang="da-DK" sz="2000" smtClean="0">
                <a:solidFill>
                  <a:schemeClr val="bg1"/>
                </a:solidFill>
              </a:rPr>
              <a:t>yClassCatalog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3317930" y="5566430"/>
            <a:ext cx="2375065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>
                <a:solidFill>
                  <a:schemeClr val="bg1"/>
                </a:solidFill>
              </a:rPr>
              <a:t>M</a:t>
            </a:r>
            <a:r>
              <a:rPr lang="da-DK" sz="2000" smtClean="0">
                <a:solidFill>
                  <a:schemeClr val="bg1"/>
                </a:solidFill>
              </a:rPr>
              <a:t>yClassCatalog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3165531" y="337927"/>
            <a:ext cx="2375065" cy="748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</a:t>
            </a:r>
          </a:p>
        </p:txBody>
      </p:sp>
      <p:sp>
        <p:nvSpPr>
          <p:cNvPr id="12" name="Tekstfelt 11"/>
          <p:cNvSpPr txBox="1"/>
          <p:nvPr/>
        </p:nvSpPr>
        <p:spPr>
          <a:xfrm>
            <a:off x="6127668" y="5109885"/>
            <a:ext cx="17283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/>
              <a:t>x 10</a:t>
            </a:r>
            <a:endParaRPr lang="da-DK" sz="7200"/>
          </a:p>
        </p:txBody>
      </p:sp>
      <p:sp>
        <p:nvSpPr>
          <p:cNvPr id="10" name="Afrundet rektangel 9"/>
          <p:cNvSpPr/>
          <p:nvPr/>
        </p:nvSpPr>
        <p:spPr>
          <a:xfrm>
            <a:off x="3165531" y="1611320"/>
            <a:ext cx="2375065" cy="7486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CatalogBase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3165531" y="2878890"/>
            <a:ext cx="2375065" cy="7486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CatalogEFBase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3165531" y="4146460"/>
            <a:ext cx="2375065" cy="7486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CatalogAppBase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3165530" y="5414030"/>
            <a:ext cx="2375065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>
                <a:solidFill>
                  <a:schemeClr val="bg1"/>
                </a:solidFill>
              </a:rPr>
              <a:t>M</a:t>
            </a:r>
            <a:r>
              <a:rPr lang="da-DK" sz="2000" smtClean="0">
                <a:solidFill>
                  <a:schemeClr val="bg1"/>
                </a:solidFill>
              </a:rPr>
              <a:t>yClassCatalog</a:t>
            </a:r>
          </a:p>
        </p:txBody>
      </p:sp>
      <p:cxnSp>
        <p:nvCxnSpPr>
          <p:cNvPr id="9" name="Lige pilforbindelse 8"/>
          <p:cNvCxnSpPr>
            <a:stCxn id="10" idx="0"/>
            <a:endCxn id="4" idx="2"/>
          </p:cNvCxnSpPr>
          <p:nvPr/>
        </p:nvCxnSpPr>
        <p:spPr>
          <a:xfrm flipV="1">
            <a:off x="4353064" y="1086592"/>
            <a:ext cx="0" cy="524728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 flipV="1">
            <a:off x="4353062" y="2354162"/>
            <a:ext cx="0" cy="524728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ge pilforbindelse 18"/>
          <p:cNvCxnSpPr/>
          <p:nvPr/>
        </p:nvCxnSpPr>
        <p:spPr>
          <a:xfrm flipV="1">
            <a:off x="4353062" y="3627555"/>
            <a:ext cx="0" cy="524728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pilforbindelse 19"/>
          <p:cNvCxnSpPr/>
          <p:nvPr/>
        </p:nvCxnSpPr>
        <p:spPr>
          <a:xfrm flipV="1">
            <a:off x="4353062" y="4895125"/>
            <a:ext cx="0" cy="524728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606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333656"/>
              </p:ext>
            </p:extLst>
          </p:nvPr>
        </p:nvGraphicFramePr>
        <p:xfrm>
          <a:off x="855025" y="719666"/>
          <a:ext cx="10551227" cy="2372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8046">
                  <a:extLst>
                    <a:ext uri="{9D8B030D-6E8A-4147-A177-3AD203B41FA5}">
                      <a16:colId xmlns:a16="http://schemas.microsoft.com/office/drawing/2014/main" val="4047931233"/>
                    </a:ext>
                  </a:extLst>
                </a:gridCol>
                <a:gridCol w="920871">
                  <a:extLst>
                    <a:ext uri="{9D8B030D-6E8A-4147-A177-3AD203B41FA5}">
                      <a16:colId xmlns:a16="http://schemas.microsoft.com/office/drawing/2014/main" val="2057961849"/>
                    </a:ext>
                  </a:extLst>
                </a:gridCol>
                <a:gridCol w="759559">
                  <a:extLst>
                    <a:ext uri="{9D8B030D-6E8A-4147-A177-3AD203B41FA5}">
                      <a16:colId xmlns:a16="http://schemas.microsoft.com/office/drawing/2014/main" val="1762120154"/>
                    </a:ext>
                  </a:extLst>
                </a:gridCol>
                <a:gridCol w="759559">
                  <a:extLst>
                    <a:ext uri="{9D8B030D-6E8A-4147-A177-3AD203B41FA5}">
                      <a16:colId xmlns:a16="http://schemas.microsoft.com/office/drawing/2014/main" val="1980888767"/>
                    </a:ext>
                  </a:extLst>
                </a:gridCol>
                <a:gridCol w="759559">
                  <a:extLst>
                    <a:ext uri="{9D8B030D-6E8A-4147-A177-3AD203B41FA5}">
                      <a16:colId xmlns:a16="http://schemas.microsoft.com/office/drawing/2014/main" val="3078270421"/>
                    </a:ext>
                  </a:extLst>
                </a:gridCol>
                <a:gridCol w="759559">
                  <a:extLst>
                    <a:ext uri="{9D8B030D-6E8A-4147-A177-3AD203B41FA5}">
                      <a16:colId xmlns:a16="http://schemas.microsoft.com/office/drawing/2014/main" val="413496481"/>
                    </a:ext>
                  </a:extLst>
                </a:gridCol>
                <a:gridCol w="759559">
                  <a:extLst>
                    <a:ext uri="{9D8B030D-6E8A-4147-A177-3AD203B41FA5}">
                      <a16:colId xmlns:a16="http://schemas.microsoft.com/office/drawing/2014/main" val="2479003875"/>
                    </a:ext>
                  </a:extLst>
                </a:gridCol>
                <a:gridCol w="872687">
                  <a:extLst>
                    <a:ext uri="{9D8B030D-6E8A-4147-A177-3AD203B41FA5}">
                      <a16:colId xmlns:a16="http://schemas.microsoft.com/office/drawing/2014/main" val="1022871921"/>
                    </a:ext>
                  </a:extLst>
                </a:gridCol>
                <a:gridCol w="1084570">
                  <a:extLst>
                    <a:ext uri="{9D8B030D-6E8A-4147-A177-3AD203B41FA5}">
                      <a16:colId xmlns:a16="http://schemas.microsoft.com/office/drawing/2014/main" val="651985167"/>
                    </a:ext>
                  </a:extLst>
                </a:gridCol>
                <a:gridCol w="978629">
                  <a:extLst>
                    <a:ext uri="{9D8B030D-6E8A-4147-A177-3AD203B41FA5}">
                      <a16:colId xmlns:a16="http://schemas.microsoft.com/office/drawing/2014/main" val="2436242902"/>
                    </a:ext>
                  </a:extLst>
                </a:gridCol>
                <a:gridCol w="978629">
                  <a:extLst>
                    <a:ext uri="{9D8B030D-6E8A-4147-A177-3AD203B41FA5}">
                      <a16:colId xmlns:a16="http://schemas.microsoft.com/office/drawing/2014/main" val="14917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smtClean="0"/>
                        <a:t>Interface</a:t>
                      </a:r>
                      <a:endParaRPr lang="da-DK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smtClean="0"/>
                        <a:t>All</a:t>
                      </a:r>
                      <a:endParaRPr lang="da-DK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smtClean="0"/>
                        <a:t>Create</a:t>
                      </a:r>
                      <a:endParaRPr lang="da-DK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smtClean="0"/>
                        <a:t>Read</a:t>
                      </a:r>
                      <a:endParaRPr lang="da-DK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smtClean="0"/>
                        <a:t>Delete</a:t>
                      </a:r>
                      <a:endParaRPr lang="da-DK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smtClean="0"/>
                        <a:t>Event</a:t>
                      </a:r>
                      <a:endParaRPr lang="da-DK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smtClean="0"/>
                        <a:t>Data-</a:t>
                      </a:r>
                    </a:p>
                    <a:p>
                      <a:r>
                        <a:rPr lang="da-DK" sz="1400" b="1" smtClean="0"/>
                        <a:t>kilde</a:t>
                      </a:r>
                      <a:endParaRPr lang="da-DK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smtClean="0"/>
                        <a:t>Egen DBContext</a:t>
                      </a:r>
                      <a:endParaRPr lang="da-DK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smtClean="0"/>
                        <a:t>Egen klasse</a:t>
                      </a:r>
                      <a:endParaRPr lang="da-DK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smtClean="0"/>
                        <a:t>EF Objekt-referencer</a:t>
                      </a:r>
                      <a:endParaRPr lang="da-DK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08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ICatalog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90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CatalogBase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rgbClr val="C00000"/>
                          </a:solidFill>
                        </a:rPr>
                        <a:t>TM</a:t>
                      </a:r>
                      <a:endParaRPr lang="da-DK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rgbClr val="C00000"/>
                          </a:solidFill>
                        </a:rPr>
                        <a:t>TM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0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CatalogEFBase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rgbClr val="C00000"/>
                          </a:solidFill>
                        </a:rPr>
                        <a:t>TM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 (EF)</a:t>
                      </a:r>
                      <a:endParaRPr lang="da-DK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67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CatalogAppBase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3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MyClassCatalog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264508"/>
                  </a:ext>
                </a:extLst>
              </a:tr>
            </a:tbl>
          </a:graphicData>
        </a:graphic>
      </p:graphicFrame>
      <p:sp>
        <p:nvSpPr>
          <p:cNvPr id="5" name="Tekstfelt 4"/>
          <p:cNvSpPr txBox="1"/>
          <p:nvPr/>
        </p:nvSpPr>
        <p:spPr>
          <a:xfrm>
            <a:off x="855025" y="4067299"/>
            <a:ext cx="226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TM</a:t>
            </a:r>
            <a:r>
              <a:rPr lang="da-DK" smtClean="0"/>
              <a:t>: Template method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3542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Objekt-referencer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03971" cy="4351338"/>
          </a:xfrm>
        </p:spPr>
        <p:txBody>
          <a:bodyPr/>
          <a:lstStyle/>
          <a:p>
            <a:r>
              <a:rPr lang="da-DK" smtClean="0"/>
              <a:t>Det eneste man skal specificere i en klasse-specifik Catalog-klasse, er hvordan EF skal opbygge referencer til andre domæne-objekter</a:t>
            </a:r>
          </a:p>
          <a:p>
            <a:r>
              <a:rPr lang="da-DK" b="1" smtClean="0"/>
              <a:t>NB</a:t>
            </a:r>
            <a:r>
              <a:rPr lang="da-DK" smtClean="0"/>
              <a:t>: Ikke et issue, hvis ikke man refererer til andre domæne-objekter v.h.a. objekt-referencer.</a:t>
            </a:r>
          </a:p>
          <a:p>
            <a:r>
              <a:rPr lang="da-DK" smtClean="0"/>
              <a:t>EF laver disse referencer i de genererede klasser, </a:t>
            </a:r>
            <a:r>
              <a:rPr lang="da-DK" u="sng" smtClean="0"/>
              <a:t>hvis</a:t>
            </a:r>
            <a:r>
              <a:rPr lang="da-DK" smtClean="0"/>
              <a:t> man har angivet eksplicitte fremmednøgler i sin tabel-definition.</a:t>
            </a:r>
          </a:p>
          <a:p>
            <a:r>
              <a:rPr lang="da-DK" smtClean="0"/>
              <a:t>Man kan også selv lave objektreferencer ”manuelt”, v.h.a. Read-metoden</a:t>
            </a:r>
          </a:p>
        </p:txBody>
      </p:sp>
    </p:spTree>
    <p:extLst>
      <p:ext uri="{BB962C8B-B14F-4D97-AF65-F5344CB8AC3E}">
        <p14:creationId xmlns:p14="http://schemas.microsoft.com/office/powerpoint/2010/main" val="2185956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07570" y="635331"/>
            <a:ext cx="11114315" cy="46034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[WeaponJewelMatch]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[id] 			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	</a:t>
            </a:r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da-DK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[weapon_model_id] 	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	</a:t>
            </a:r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da-DK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[jewel_model_id]  	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	</a:t>
            </a:r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da-DK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[factor]    	   	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FLOAT </a:t>
            </a:r>
            <a:r>
              <a:rPr lang="en-US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53</a:t>
            </a:r>
            <a:r>
              <a:rPr lang="en-US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CLUSTERED </a:t>
            </a:r>
            <a:r>
              <a:rPr lang="en-US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[id]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r>
              <a:rPr lang="en-US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[FK_JewelModelMatch]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[jewel_model_id]</a:t>
            </a:r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[JewelModel]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[id]</a:t>
            </a:r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da-DK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[FK_WeaponModelMatch]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[weapon_model_id]</a:t>
            </a:r>
            <a:r>
              <a:rPr lang="en-US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US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[WeaponModel]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[id]</a:t>
            </a:r>
            <a:r>
              <a:rPr lang="en-US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da-DK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10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07571" y="635331"/>
            <a:ext cx="10003972" cy="46034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rgbClr val="2B91AF"/>
                </a:solidFill>
                <a:latin typeface="Consolas" panose="020B0609020204030204" pitchFamily="49" charset="0"/>
              </a:rPr>
              <a:t>WeaponJewelMatch</a:t>
            </a:r>
            <a:endParaRPr lang="da-DK" sz="18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JewelModelId {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WeaponModelId {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Factor {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JewelModel JewelModel {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WeaponModel WeaponModel {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800" b="1"/>
          </a:p>
        </p:txBody>
      </p:sp>
    </p:spTree>
    <p:extLst>
      <p:ext uri="{BB962C8B-B14F-4D97-AF65-F5344CB8AC3E}">
        <p14:creationId xmlns:p14="http://schemas.microsoft.com/office/powerpoint/2010/main" val="2021835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07571" y="635331"/>
            <a:ext cx="10003972" cy="108659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_dbContext.Set&lt;</a:t>
            </a:r>
            <a:r>
              <a:rPr lang="da-DK" sz="2400" b="1" smtClean="0">
                <a:solidFill>
                  <a:srgbClr val="2B91AF"/>
                </a:solidFill>
                <a:latin typeface="Consolas" panose="020B0609020204030204" pitchFamily="49" charset="0"/>
              </a:rPr>
              <a:t>WeaponJewelMatch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&gt;().ToList();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07571" y="3847607"/>
            <a:ext cx="9775603" cy="1303316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992346" y="4124932"/>
            <a:ext cx="153116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WJMatch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2945866" y="4117769"/>
            <a:ext cx="153116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WJMatch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4899386" y="4124932"/>
            <a:ext cx="153116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WJMatch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6852906" y="4117768"/>
            <a:ext cx="153116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WJMatch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8806426" y="4124931"/>
            <a:ext cx="153116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WJMatch</a:t>
            </a:r>
          </a:p>
        </p:txBody>
      </p:sp>
    </p:spTree>
    <p:extLst>
      <p:ext uri="{BB962C8B-B14F-4D97-AF65-F5344CB8AC3E}">
        <p14:creationId xmlns:p14="http://schemas.microsoft.com/office/powerpoint/2010/main" val="2135079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07571" y="635331"/>
            <a:ext cx="10003972" cy="198911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_dbContext.Set&lt;</a:t>
            </a:r>
            <a:r>
              <a:rPr lang="da-DK" sz="2400" b="1" smtClean="0">
                <a:solidFill>
                  <a:srgbClr val="2B91AF"/>
                </a:solidFill>
                <a:latin typeface="Consolas" panose="020B0609020204030204" pitchFamily="49" charset="0"/>
              </a:rPr>
              <a:t>WeaponJewelMatch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.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Include(obj =&gt; obj.JewelModel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.Include(obj =&gt; obj.WeaponModel)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.ToList();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707571" y="3847607"/>
            <a:ext cx="9775603" cy="1303316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992346" y="4124932"/>
            <a:ext cx="153116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WJMatch</a:t>
            </a:r>
          </a:p>
        </p:txBody>
      </p:sp>
      <p:sp>
        <p:nvSpPr>
          <p:cNvPr id="12" name="Afrundet rektangel 11"/>
          <p:cNvSpPr/>
          <p:nvPr/>
        </p:nvSpPr>
        <p:spPr>
          <a:xfrm>
            <a:off x="2945866" y="4117769"/>
            <a:ext cx="153116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WJMatch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4899386" y="4124932"/>
            <a:ext cx="153116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WJMatch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6852906" y="4117768"/>
            <a:ext cx="153116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WJMatch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8806426" y="4124931"/>
            <a:ext cx="153116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WJMatch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2397593" y="2709789"/>
            <a:ext cx="153116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Weapon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4669739" y="2911905"/>
            <a:ext cx="153116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Weapon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7666279" y="2041543"/>
            <a:ext cx="153116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Weapon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9" name="Afrundet rektangel 18"/>
          <p:cNvSpPr/>
          <p:nvPr/>
        </p:nvSpPr>
        <p:spPr>
          <a:xfrm>
            <a:off x="2523507" y="5459657"/>
            <a:ext cx="153116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Jewel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6087325" y="5695184"/>
            <a:ext cx="153116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Jewel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Model</a:t>
            </a:r>
          </a:p>
        </p:txBody>
      </p:sp>
      <p:cxnSp>
        <p:nvCxnSpPr>
          <p:cNvPr id="21" name="Lige pilforbindelse 20"/>
          <p:cNvCxnSpPr>
            <a:endCxn id="16" idx="1"/>
          </p:cNvCxnSpPr>
          <p:nvPr/>
        </p:nvCxnSpPr>
        <p:spPr>
          <a:xfrm flipV="1">
            <a:off x="1368263" y="3084122"/>
            <a:ext cx="1029330" cy="1040809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Lige pilforbindelse 22"/>
          <p:cNvCxnSpPr>
            <a:endCxn id="19" idx="1"/>
          </p:cNvCxnSpPr>
          <p:nvPr/>
        </p:nvCxnSpPr>
        <p:spPr>
          <a:xfrm>
            <a:off x="1705357" y="4857008"/>
            <a:ext cx="818150" cy="97698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Lige pilforbindelse 24"/>
          <p:cNvCxnSpPr>
            <a:endCxn id="16" idx="2"/>
          </p:cNvCxnSpPr>
          <p:nvPr/>
        </p:nvCxnSpPr>
        <p:spPr>
          <a:xfrm flipH="1" flipV="1">
            <a:off x="3163174" y="3458454"/>
            <a:ext cx="524119" cy="67477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>
            <a:endCxn id="20" idx="0"/>
          </p:cNvCxnSpPr>
          <p:nvPr/>
        </p:nvCxnSpPr>
        <p:spPr>
          <a:xfrm>
            <a:off x="3711446" y="4849469"/>
            <a:ext cx="3141460" cy="84571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Lige pilforbindelse 28"/>
          <p:cNvCxnSpPr>
            <a:endCxn id="17" idx="2"/>
          </p:cNvCxnSpPr>
          <p:nvPr/>
        </p:nvCxnSpPr>
        <p:spPr>
          <a:xfrm flipH="1" flipV="1">
            <a:off x="5435320" y="3660570"/>
            <a:ext cx="221099" cy="477586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>
            <a:endCxn id="20" idx="0"/>
          </p:cNvCxnSpPr>
          <p:nvPr/>
        </p:nvCxnSpPr>
        <p:spPr>
          <a:xfrm>
            <a:off x="5656419" y="4866433"/>
            <a:ext cx="1196487" cy="82875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Lige pilforbindelse 32"/>
          <p:cNvCxnSpPr>
            <a:endCxn id="18" idx="2"/>
          </p:cNvCxnSpPr>
          <p:nvPr/>
        </p:nvCxnSpPr>
        <p:spPr>
          <a:xfrm flipV="1">
            <a:off x="7643557" y="2790208"/>
            <a:ext cx="788303" cy="134794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Lige pilforbindelse 34"/>
          <p:cNvCxnSpPr>
            <a:stCxn id="15" idx="0"/>
            <a:endCxn id="18" idx="2"/>
          </p:cNvCxnSpPr>
          <p:nvPr/>
        </p:nvCxnSpPr>
        <p:spPr>
          <a:xfrm flipH="1" flipV="1">
            <a:off x="8431860" y="2790208"/>
            <a:ext cx="1140147" cy="133472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Lige pilforbindelse 37"/>
          <p:cNvCxnSpPr>
            <a:stCxn id="14" idx="2"/>
            <a:endCxn id="19" idx="3"/>
          </p:cNvCxnSpPr>
          <p:nvPr/>
        </p:nvCxnSpPr>
        <p:spPr>
          <a:xfrm flipH="1">
            <a:off x="4054668" y="4866433"/>
            <a:ext cx="3563819" cy="96755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Lige pilforbindelse 40"/>
          <p:cNvCxnSpPr>
            <a:stCxn id="15" idx="2"/>
            <a:endCxn id="20" idx="3"/>
          </p:cNvCxnSpPr>
          <p:nvPr/>
        </p:nvCxnSpPr>
        <p:spPr>
          <a:xfrm flipH="1">
            <a:off x="7618486" y="4873596"/>
            <a:ext cx="1953521" cy="119592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216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96" y="221809"/>
            <a:ext cx="9498476" cy="638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55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07571" y="635331"/>
            <a:ext cx="10003972" cy="563484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List&lt;CharacterConfig&gt; BuildObjects(</a:t>
            </a:r>
            <a:r>
              <a:rPr lang="da-DK" sz="1200" b="1" smtClean="0">
                <a:solidFill>
                  <a:srgbClr val="2B91AF"/>
                </a:solidFill>
                <a:latin typeface="Consolas" panose="020B0609020204030204" pitchFamily="49" charset="0"/>
              </a:rPr>
              <a:t>DbSet</a:t>
            </a:r>
            <a:r>
              <a:rPr lang="en-US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>
                <a:solidFill>
                  <a:srgbClr val="2B91AF"/>
                </a:solidFill>
                <a:latin typeface="Consolas" panose="020B0609020204030204" pitchFamily="49" charset="0"/>
              </a:rPr>
              <a:t>CharacterConfig</a:t>
            </a:r>
            <a:r>
              <a:rPr lang="en-US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 objects)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objects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.Include(obj =&gt; obj.Character)</a:t>
            </a:r>
          </a:p>
          <a:p>
            <a:pPr marL="0" indent="0">
              <a:spcBef>
                <a:spcPts val="0"/>
              </a:spcBef>
              <a:buNone/>
            </a:pPr>
            <a:endParaRPr lang="da-DK" sz="12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.Include(obj =&gt; obj.WeaponIdLeftNavigation)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.ThenInclude(obj =&gt; obj.WeaponModel)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.ThenInclude(obj =&gt; obj.WeaponType)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.Include(obj =&gt; obj.WeaponIdLeftNavigation)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.ThenInclude(obj =&gt; obj.Jewels)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.ThenInclude(obj =&gt; obj.JewelModel)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.ThenInclude(obj =&gt; obj.WeaponJewelMatches)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.Include(obj =&gt; obj.WeaponIdLeftNavigation)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.ThenInclude(obj =&gt; obj.Jewels)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.ThenInclude(obj =&gt; obj.CutQuality)</a:t>
            </a:r>
          </a:p>
          <a:p>
            <a:pPr marL="0" indent="0">
              <a:spcBef>
                <a:spcPts val="0"/>
              </a:spcBef>
              <a:buNone/>
            </a:pPr>
            <a:endParaRPr lang="da-DK" sz="12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.Include(obj =&gt; obj.WeaponIdRightNavigation)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.ThenInclude(obj =&gt; obj.WeaponModel)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.ThenInclude(obj =&gt; obj.WeaponType)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.Include(obj =&gt; obj.WeaponIdRightNavigation)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.ThenInclude(obj =&gt; obj.Jewels)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.ThenInclude(obj =&gt; obj.JewelModel)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.ThenInclude(obj =&gt; obj.WeaponJewelMatches)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.Include(obj =&gt; obj.WeaponIdLeftNavigation)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.ThenInclude(obj =&gt; obj.Jewels)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.ThenInclude(obj =&gt; obj.CutQuality)</a:t>
            </a:r>
          </a:p>
          <a:p>
            <a:pPr marL="0" indent="0">
              <a:spcBef>
                <a:spcPts val="0"/>
              </a:spcBef>
              <a:buNone/>
            </a:pPr>
            <a:endParaRPr lang="da-DK" sz="12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.ToList();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75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Fem hoved-hierarkier af klasser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Domæne (genereret v.h.a. EFC Tools)</a:t>
            </a:r>
          </a:p>
          <a:p>
            <a:r>
              <a:rPr lang="da-DK" smtClean="0"/>
              <a:t>Catalog</a:t>
            </a:r>
          </a:p>
          <a:p>
            <a:r>
              <a:rPr lang="da-DK" smtClean="0"/>
              <a:t>Data View Model</a:t>
            </a:r>
          </a:p>
          <a:p>
            <a:r>
              <a:rPr lang="da-DK" smtClean="0"/>
              <a:t>Page View Model</a:t>
            </a:r>
          </a:p>
          <a:p>
            <a:r>
              <a:rPr lang="da-DK" smtClean="0"/>
              <a:t>View</a:t>
            </a:r>
          </a:p>
          <a:p>
            <a:r>
              <a:rPr lang="da-DK" smtClean="0">
                <a:solidFill>
                  <a:schemeClr val="bg1">
                    <a:lumMod val="50000"/>
                  </a:schemeClr>
                </a:solidFill>
              </a:rPr>
              <a:t>(Commands)</a:t>
            </a:r>
          </a:p>
        </p:txBody>
      </p:sp>
    </p:spTree>
    <p:extLst>
      <p:ext uri="{BB962C8B-B14F-4D97-AF65-F5344CB8AC3E}">
        <p14:creationId xmlns:p14="http://schemas.microsoft.com/office/powerpoint/2010/main" val="714255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07571" y="635331"/>
            <a:ext cx="10003972" cy="563484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Alternativt ved brug af domæne-model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smtClean="0">
                <a:solidFill>
                  <a:srgbClr val="2B91AF"/>
                </a:solidFill>
                <a:latin typeface="Consolas" panose="020B0609020204030204" pitchFamily="49" charset="0"/>
              </a:rPr>
              <a:t>WeaponJewelMatch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</a:rPr>
              <a:t>IDomainClass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GetId()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JewelModel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JewelModelRef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get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DomainModel.GetCatalog&lt;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JewelModel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&gt;().Read(JewelModelId);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WeaponModel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WeaponModelRef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get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DomainModel.GetCatalog&lt;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WeaponModel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&gt;().Read(WeaponModelId);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655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 View Model (DVM)-klasser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681353" cy="4351338"/>
          </a:xfrm>
        </p:spPr>
        <p:txBody>
          <a:bodyPr/>
          <a:lstStyle/>
          <a:p>
            <a:r>
              <a:rPr lang="da-DK" smtClean="0"/>
              <a:t>Et DVM-objekt rummer properties, som et view kan bruge til Data Binding i.f.m. visning af </a:t>
            </a:r>
            <a:r>
              <a:rPr lang="da-DK" u="sng" smtClean="0"/>
              <a:t>et enkelt</a:t>
            </a:r>
            <a:r>
              <a:rPr lang="da-DK" smtClean="0"/>
              <a:t> objekt.</a:t>
            </a:r>
          </a:p>
          <a:p>
            <a:r>
              <a:rPr lang="da-DK" smtClean="0"/>
              <a:t>Et DVM-objekt vil selv referere til et enkelt domæne-objekt</a:t>
            </a:r>
          </a:p>
          <a:p>
            <a:r>
              <a:rPr lang="da-DK" b="1" smtClean="0"/>
              <a:t>NB</a:t>
            </a:r>
            <a:r>
              <a:rPr lang="da-DK" smtClean="0"/>
              <a:t>: En DVM-klasse arver </a:t>
            </a:r>
            <a:r>
              <a:rPr lang="da-DK" u="sng" smtClean="0"/>
              <a:t>ikke</a:t>
            </a:r>
            <a:r>
              <a:rPr lang="da-DK" smtClean="0"/>
              <a:t> fra domæne-klassen!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8044310" y="2490096"/>
            <a:ext cx="2085342" cy="11259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MyClass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DataViewModel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8044310" y="4756303"/>
            <a:ext cx="2085342" cy="11259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MyClass</a:t>
            </a:r>
          </a:p>
          <a:p>
            <a:pPr algn="ctr"/>
            <a:endParaRPr lang="da-DK" sz="2000" smtClean="0">
              <a:solidFill>
                <a:schemeClr val="bg1"/>
              </a:solidFill>
            </a:endParaRPr>
          </a:p>
        </p:txBody>
      </p:sp>
      <p:cxnSp>
        <p:nvCxnSpPr>
          <p:cNvPr id="6" name="Lige pilforbindelse 5"/>
          <p:cNvCxnSpPr>
            <a:stCxn id="4" idx="2"/>
            <a:endCxn id="5" idx="0"/>
          </p:cNvCxnSpPr>
          <p:nvPr/>
        </p:nvCxnSpPr>
        <p:spPr>
          <a:xfrm>
            <a:off x="9086981" y="3616036"/>
            <a:ext cx="0" cy="114026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36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frundet rektangel 15"/>
          <p:cNvSpPr/>
          <p:nvPr/>
        </p:nvSpPr>
        <p:spPr>
          <a:xfrm>
            <a:off x="3107377" y="4755405"/>
            <a:ext cx="3321132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>
                <a:solidFill>
                  <a:schemeClr val="bg1"/>
                </a:solidFill>
              </a:rPr>
              <a:t>M</a:t>
            </a:r>
            <a:r>
              <a:rPr lang="da-DK" sz="2000" smtClean="0">
                <a:solidFill>
                  <a:schemeClr val="bg1"/>
                </a:solidFill>
              </a:rPr>
              <a:t>yClassCatalog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2954977" y="4603005"/>
            <a:ext cx="3321132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>
                <a:solidFill>
                  <a:schemeClr val="bg1"/>
                </a:solidFill>
              </a:rPr>
              <a:t>M</a:t>
            </a:r>
            <a:r>
              <a:rPr lang="da-DK" sz="2000" smtClean="0">
                <a:solidFill>
                  <a:schemeClr val="bg1"/>
                </a:solidFill>
              </a:rPr>
              <a:t>yClassCatalog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2802577" y="337927"/>
            <a:ext cx="3325091" cy="748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IDataViewModel</a:t>
            </a:r>
          </a:p>
        </p:txBody>
      </p:sp>
      <p:sp>
        <p:nvSpPr>
          <p:cNvPr id="12" name="Tekstfelt 11"/>
          <p:cNvSpPr txBox="1"/>
          <p:nvPr/>
        </p:nvSpPr>
        <p:spPr>
          <a:xfrm>
            <a:off x="7074476" y="4303741"/>
            <a:ext cx="17283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/>
              <a:t>x 10</a:t>
            </a:r>
            <a:endParaRPr lang="da-DK" sz="7200"/>
          </a:p>
        </p:txBody>
      </p:sp>
      <p:sp>
        <p:nvSpPr>
          <p:cNvPr id="10" name="Afrundet rektangel 9"/>
          <p:cNvSpPr/>
          <p:nvPr/>
        </p:nvSpPr>
        <p:spPr>
          <a:xfrm>
            <a:off x="2802577" y="1611320"/>
            <a:ext cx="3325091" cy="7486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DataViewModelBase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2802577" y="2878890"/>
            <a:ext cx="3325091" cy="7486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DataViewModelAppBase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2802577" y="4450605"/>
            <a:ext cx="332509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MyClassDataViewModel</a:t>
            </a:r>
          </a:p>
        </p:txBody>
      </p:sp>
      <p:cxnSp>
        <p:nvCxnSpPr>
          <p:cNvPr id="9" name="Lige pilforbindelse 8"/>
          <p:cNvCxnSpPr>
            <a:stCxn id="10" idx="0"/>
            <a:endCxn id="4" idx="2"/>
          </p:cNvCxnSpPr>
          <p:nvPr/>
        </p:nvCxnSpPr>
        <p:spPr>
          <a:xfrm flipV="1">
            <a:off x="4465123" y="1086592"/>
            <a:ext cx="0" cy="524728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>
            <a:stCxn id="11" idx="0"/>
            <a:endCxn id="10" idx="2"/>
          </p:cNvCxnSpPr>
          <p:nvPr/>
        </p:nvCxnSpPr>
        <p:spPr>
          <a:xfrm flipV="1">
            <a:off x="4465123" y="2359985"/>
            <a:ext cx="0" cy="518905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ge pilforbindelse 18"/>
          <p:cNvCxnSpPr>
            <a:stCxn id="14" idx="0"/>
            <a:endCxn id="11" idx="2"/>
          </p:cNvCxnSpPr>
          <p:nvPr/>
        </p:nvCxnSpPr>
        <p:spPr>
          <a:xfrm flipV="1">
            <a:off x="4465123" y="3627555"/>
            <a:ext cx="0" cy="823050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282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543753"/>
              </p:ext>
            </p:extLst>
          </p:nvPr>
        </p:nvGraphicFramePr>
        <p:xfrm>
          <a:off x="855025" y="719666"/>
          <a:ext cx="10729354" cy="230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0485">
                  <a:extLst>
                    <a:ext uri="{9D8B030D-6E8A-4147-A177-3AD203B41FA5}">
                      <a16:colId xmlns:a16="http://schemas.microsoft.com/office/drawing/2014/main" val="4047931233"/>
                    </a:ext>
                  </a:extLst>
                </a:gridCol>
                <a:gridCol w="1141267">
                  <a:extLst>
                    <a:ext uri="{9D8B030D-6E8A-4147-A177-3AD203B41FA5}">
                      <a16:colId xmlns:a16="http://schemas.microsoft.com/office/drawing/2014/main" val="2057961849"/>
                    </a:ext>
                  </a:extLst>
                </a:gridCol>
                <a:gridCol w="1141267">
                  <a:extLst>
                    <a:ext uri="{9D8B030D-6E8A-4147-A177-3AD203B41FA5}">
                      <a16:colId xmlns:a16="http://schemas.microsoft.com/office/drawing/2014/main" val="1762120154"/>
                    </a:ext>
                  </a:extLst>
                </a:gridCol>
                <a:gridCol w="1141267">
                  <a:extLst>
                    <a:ext uri="{9D8B030D-6E8A-4147-A177-3AD203B41FA5}">
                      <a16:colId xmlns:a16="http://schemas.microsoft.com/office/drawing/2014/main" val="1980888767"/>
                    </a:ext>
                  </a:extLst>
                </a:gridCol>
                <a:gridCol w="1141267">
                  <a:extLst>
                    <a:ext uri="{9D8B030D-6E8A-4147-A177-3AD203B41FA5}">
                      <a16:colId xmlns:a16="http://schemas.microsoft.com/office/drawing/2014/main" val="3078270421"/>
                    </a:ext>
                  </a:extLst>
                </a:gridCol>
                <a:gridCol w="1141267">
                  <a:extLst>
                    <a:ext uri="{9D8B030D-6E8A-4147-A177-3AD203B41FA5}">
                      <a16:colId xmlns:a16="http://schemas.microsoft.com/office/drawing/2014/main" val="413496481"/>
                    </a:ext>
                  </a:extLst>
                </a:gridCol>
                <a:gridCol w="1141267">
                  <a:extLst>
                    <a:ext uri="{9D8B030D-6E8A-4147-A177-3AD203B41FA5}">
                      <a16:colId xmlns:a16="http://schemas.microsoft.com/office/drawing/2014/main" val="2479003875"/>
                    </a:ext>
                  </a:extLst>
                </a:gridCol>
                <a:gridCol w="1141267">
                  <a:extLst>
                    <a:ext uri="{9D8B030D-6E8A-4147-A177-3AD203B41FA5}">
                      <a16:colId xmlns:a16="http://schemas.microsoft.com/office/drawing/2014/main" val="1022871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b="1" smtClean="0"/>
                        <a:t>Interface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b="1" smtClean="0"/>
                        <a:t>Domæne-objekt</a:t>
                      </a:r>
                      <a:r>
                        <a:rPr lang="da-DK" sz="1600" b="1" baseline="0" smtClean="0"/>
                        <a:t> ref.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b="1" smtClean="0"/>
                        <a:t>INotify</a:t>
                      </a:r>
                    </a:p>
                    <a:p>
                      <a:r>
                        <a:rPr lang="da-DK" sz="1600" b="1" smtClean="0"/>
                        <a:t>Property</a:t>
                      </a:r>
                    </a:p>
                    <a:p>
                      <a:r>
                        <a:rPr lang="da-DK" sz="1600" b="1" smtClean="0"/>
                        <a:t>Changed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b="1" smtClean="0"/>
                        <a:t>ToString override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600" b="1" smtClean="0"/>
                        <a:t>ItemDesc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600" b="1" smtClean="0"/>
                        <a:t>override</a:t>
                      </a:r>
                    </a:p>
                    <a:p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600" b="1" smtClean="0"/>
                        <a:t>Egen klasse</a:t>
                      </a:r>
                    </a:p>
                    <a:p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b="1" smtClean="0"/>
                        <a:t>Egne</a:t>
                      </a:r>
                      <a:r>
                        <a:rPr lang="da-DK" sz="1600" b="1" baseline="0" smtClean="0"/>
                        <a:t> properties</a:t>
                      </a:r>
                      <a:endParaRPr lang="da-DK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08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IDataViewModel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90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DataViewModelBase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0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DataViewModelAppBase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67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MyClassDataViewModel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264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570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07571" y="635331"/>
            <a:ext cx="10003972" cy="563484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WeaponDataViewModel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: DataViewModelAppBase&lt;Weapon&gt;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WeaponDataViewModel(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Weapon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dataObject) :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(dataObject) { 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SocketsDesc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get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A31515"/>
                </a:solidFill>
                <a:latin typeface="Consolas" panose="020B0609020204030204" pitchFamily="49" charset="0"/>
              </a:rPr>
              <a:t>$"Sockets: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{DataObject().Sockets}</a:t>
            </a:r>
            <a:r>
              <a:rPr lang="en-US" sz="1400" b="1" smtClean="0">
                <a:solidFill>
                  <a:srgbClr val="A31515"/>
                </a:solidFill>
                <a:latin typeface="Consolas" panose="020B0609020204030204" pitchFamily="49" charset="0"/>
              </a:rPr>
              <a:t> (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{DataObject().SocketsUsed}</a:t>
            </a:r>
            <a:r>
              <a:rPr lang="en-US" sz="1400" b="1" smtClean="0">
                <a:solidFill>
                  <a:srgbClr val="A31515"/>
                </a:solidFill>
                <a:latin typeface="Consolas" panose="020B0609020204030204" pitchFamily="49" charset="0"/>
              </a:rPr>
              <a:t> used)"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WeaponDamageDesc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A31515"/>
                </a:solidFill>
                <a:latin typeface="Consolas" panose="020B0609020204030204" pitchFamily="49" charset="0"/>
              </a:rPr>
              <a:t>$"Damage : 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{DataObject().MinDamage}</a:t>
            </a:r>
            <a:r>
              <a:rPr lang="da-DK" sz="1400" b="1" smtClean="0">
                <a:solidFill>
                  <a:srgbClr val="A31515"/>
                </a:solidFill>
                <a:latin typeface="Consolas" panose="020B0609020204030204" pitchFamily="49" charset="0"/>
              </a:rPr>
              <a:t> - 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{DataObject().MaxDamage}</a:t>
            </a:r>
            <a:r>
              <a:rPr lang="da-DK" sz="1400" b="1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WeaponOwner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get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A31515"/>
                </a:solidFill>
                <a:latin typeface="Consolas" panose="020B0609020204030204" pitchFamily="49" charset="0"/>
              </a:rPr>
              <a:t>$"Owned by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{DataObject().Character?.Name}</a:t>
            </a:r>
            <a:r>
              <a:rPr lang="en-US" sz="1400" b="1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1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407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07571" y="635331"/>
            <a:ext cx="10003972" cy="563484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JewelCutQualityDataViewModel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DataViewModelAppBase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JewelCutQuality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Factor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{DataObject().Factor</a:t>
            </a:r>
            <a:r>
              <a:rPr lang="da-DK" sz="1400" b="1" smtClean="0">
                <a:solidFill>
                  <a:srgbClr val="3CB371"/>
                </a:solidFill>
                <a:latin typeface="Consolas" panose="020B0609020204030204" pitchFamily="49" charset="0"/>
              </a:rPr>
              <a:t>:F2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da-DK" sz="1400" b="1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set</a:t>
            </a:r>
            <a:endParaRPr lang="da-DK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   double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newFactor =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Double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.Parse(value); </a:t>
            </a:r>
            <a:r>
              <a:rPr lang="da-DK" sz="1400" b="1" smtClean="0">
                <a:solidFill>
                  <a:srgbClr val="008000"/>
                </a:solidFill>
                <a:latin typeface="Consolas" panose="020B0609020204030204" pitchFamily="49" charset="0"/>
              </a:rPr>
              <a:t>// Hmm...</a:t>
            </a:r>
            <a:endParaRPr lang="da-DK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DataObject().Factor = newFactor;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OnPropertyChanged();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1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932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Page View Model (PVM)-klasser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215743" cy="4351338"/>
          </a:xfrm>
        </p:spPr>
        <p:txBody>
          <a:bodyPr/>
          <a:lstStyle/>
          <a:p>
            <a:r>
              <a:rPr lang="da-DK" smtClean="0"/>
              <a:t>Et PVM-objekt rummer properties, som et view kan bruge til Data Binding i.f.m. visning af </a:t>
            </a:r>
            <a:r>
              <a:rPr lang="da-DK" u="sng" smtClean="0"/>
              <a:t>en collection af objekter</a:t>
            </a:r>
            <a:r>
              <a:rPr lang="da-DK" smtClean="0"/>
              <a:t>.</a:t>
            </a:r>
          </a:p>
          <a:p>
            <a:r>
              <a:rPr lang="da-DK" smtClean="0"/>
              <a:t>Et PVM-objekt vil selv referere til et Catalog-objekt</a:t>
            </a:r>
          </a:p>
          <a:p>
            <a:r>
              <a:rPr lang="da-DK" b="1" smtClean="0"/>
              <a:t>NB</a:t>
            </a:r>
            <a:r>
              <a:rPr lang="da-DK" smtClean="0"/>
              <a:t>: En PVM-klasse arver </a:t>
            </a:r>
            <a:r>
              <a:rPr lang="da-DK" u="sng" smtClean="0"/>
              <a:t>ikke</a:t>
            </a:r>
            <a:r>
              <a:rPr lang="da-DK" smtClean="0"/>
              <a:t> fra Catalog-klassen!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8044310" y="2490096"/>
            <a:ext cx="2085342" cy="11259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MyClass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PageViewModel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8044310" y="4756303"/>
            <a:ext cx="2085342" cy="11259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MyClass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Catalog</a:t>
            </a:r>
          </a:p>
          <a:p>
            <a:pPr algn="ctr"/>
            <a:endParaRPr lang="da-DK" sz="2000" smtClean="0">
              <a:solidFill>
                <a:schemeClr val="bg1"/>
              </a:solidFill>
            </a:endParaRPr>
          </a:p>
        </p:txBody>
      </p:sp>
      <p:cxnSp>
        <p:nvCxnSpPr>
          <p:cNvPr id="6" name="Lige pilforbindelse 5"/>
          <p:cNvCxnSpPr>
            <a:stCxn id="4" idx="2"/>
            <a:endCxn id="5" idx="0"/>
          </p:cNvCxnSpPr>
          <p:nvPr/>
        </p:nvCxnSpPr>
        <p:spPr>
          <a:xfrm>
            <a:off x="9086981" y="3616036"/>
            <a:ext cx="0" cy="114026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258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frundet rektangel 15"/>
          <p:cNvSpPr/>
          <p:nvPr/>
        </p:nvSpPr>
        <p:spPr>
          <a:xfrm>
            <a:off x="3107377" y="4755405"/>
            <a:ext cx="3321132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>
                <a:solidFill>
                  <a:schemeClr val="bg1"/>
                </a:solidFill>
              </a:rPr>
              <a:t>M</a:t>
            </a:r>
            <a:r>
              <a:rPr lang="da-DK" sz="2000" smtClean="0">
                <a:solidFill>
                  <a:schemeClr val="bg1"/>
                </a:solidFill>
              </a:rPr>
              <a:t>yClassCatalog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2954977" y="4603005"/>
            <a:ext cx="3321132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>
                <a:solidFill>
                  <a:schemeClr val="bg1"/>
                </a:solidFill>
              </a:rPr>
              <a:t>M</a:t>
            </a:r>
            <a:r>
              <a:rPr lang="da-DK" sz="2000" smtClean="0">
                <a:solidFill>
                  <a:schemeClr val="bg1"/>
                </a:solidFill>
              </a:rPr>
              <a:t>yClassCatalog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2802577" y="337927"/>
            <a:ext cx="3325091" cy="748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IPageViewModel</a:t>
            </a:r>
          </a:p>
        </p:txBody>
      </p:sp>
      <p:sp>
        <p:nvSpPr>
          <p:cNvPr id="12" name="Tekstfelt 11"/>
          <p:cNvSpPr txBox="1"/>
          <p:nvPr/>
        </p:nvSpPr>
        <p:spPr>
          <a:xfrm>
            <a:off x="7074476" y="4303741"/>
            <a:ext cx="17283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/>
              <a:t>x 10</a:t>
            </a:r>
            <a:endParaRPr lang="da-DK" sz="7200"/>
          </a:p>
        </p:txBody>
      </p:sp>
      <p:sp>
        <p:nvSpPr>
          <p:cNvPr id="10" name="Afrundet rektangel 9"/>
          <p:cNvSpPr/>
          <p:nvPr/>
        </p:nvSpPr>
        <p:spPr>
          <a:xfrm>
            <a:off x="2802577" y="1611320"/>
            <a:ext cx="3325091" cy="7486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PageViewModelBase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2802577" y="2878890"/>
            <a:ext cx="3325091" cy="7486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PageViewModelAppBase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2802577" y="4450605"/>
            <a:ext cx="332509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MyClassPageViewModel</a:t>
            </a:r>
          </a:p>
        </p:txBody>
      </p:sp>
      <p:cxnSp>
        <p:nvCxnSpPr>
          <p:cNvPr id="9" name="Lige pilforbindelse 8"/>
          <p:cNvCxnSpPr>
            <a:stCxn id="10" idx="0"/>
            <a:endCxn id="4" idx="2"/>
          </p:cNvCxnSpPr>
          <p:nvPr/>
        </p:nvCxnSpPr>
        <p:spPr>
          <a:xfrm flipV="1">
            <a:off x="4465123" y="1086592"/>
            <a:ext cx="0" cy="524728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>
            <a:stCxn id="11" idx="0"/>
            <a:endCxn id="10" idx="2"/>
          </p:cNvCxnSpPr>
          <p:nvPr/>
        </p:nvCxnSpPr>
        <p:spPr>
          <a:xfrm flipV="1">
            <a:off x="4465123" y="2359985"/>
            <a:ext cx="0" cy="518905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ge pilforbindelse 18"/>
          <p:cNvCxnSpPr>
            <a:stCxn id="14" idx="0"/>
            <a:endCxn id="11" idx="2"/>
          </p:cNvCxnSpPr>
          <p:nvPr/>
        </p:nvCxnSpPr>
        <p:spPr>
          <a:xfrm flipV="1">
            <a:off x="4465123" y="3627555"/>
            <a:ext cx="0" cy="823050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424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565951"/>
              </p:ext>
            </p:extLst>
          </p:nvPr>
        </p:nvGraphicFramePr>
        <p:xfrm>
          <a:off x="855025" y="719666"/>
          <a:ext cx="10729354" cy="230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0485">
                  <a:extLst>
                    <a:ext uri="{9D8B030D-6E8A-4147-A177-3AD203B41FA5}">
                      <a16:colId xmlns:a16="http://schemas.microsoft.com/office/drawing/2014/main" val="4047931233"/>
                    </a:ext>
                  </a:extLst>
                </a:gridCol>
                <a:gridCol w="1141267">
                  <a:extLst>
                    <a:ext uri="{9D8B030D-6E8A-4147-A177-3AD203B41FA5}">
                      <a16:colId xmlns:a16="http://schemas.microsoft.com/office/drawing/2014/main" val="2057961849"/>
                    </a:ext>
                  </a:extLst>
                </a:gridCol>
                <a:gridCol w="1141267">
                  <a:extLst>
                    <a:ext uri="{9D8B030D-6E8A-4147-A177-3AD203B41FA5}">
                      <a16:colId xmlns:a16="http://schemas.microsoft.com/office/drawing/2014/main" val="1762120154"/>
                    </a:ext>
                  </a:extLst>
                </a:gridCol>
                <a:gridCol w="1141267">
                  <a:extLst>
                    <a:ext uri="{9D8B030D-6E8A-4147-A177-3AD203B41FA5}">
                      <a16:colId xmlns:a16="http://schemas.microsoft.com/office/drawing/2014/main" val="1980888767"/>
                    </a:ext>
                  </a:extLst>
                </a:gridCol>
                <a:gridCol w="1756554">
                  <a:extLst>
                    <a:ext uri="{9D8B030D-6E8A-4147-A177-3AD203B41FA5}">
                      <a16:colId xmlns:a16="http://schemas.microsoft.com/office/drawing/2014/main" val="3078270421"/>
                    </a:ext>
                  </a:extLst>
                </a:gridCol>
                <a:gridCol w="1181595">
                  <a:extLst>
                    <a:ext uri="{9D8B030D-6E8A-4147-A177-3AD203B41FA5}">
                      <a16:colId xmlns:a16="http://schemas.microsoft.com/office/drawing/2014/main" val="413496481"/>
                    </a:ext>
                  </a:extLst>
                </a:gridCol>
                <a:gridCol w="855023">
                  <a:extLst>
                    <a:ext uri="{9D8B030D-6E8A-4147-A177-3AD203B41FA5}">
                      <a16:colId xmlns:a16="http://schemas.microsoft.com/office/drawing/2014/main" val="2479003875"/>
                    </a:ext>
                  </a:extLst>
                </a:gridCol>
                <a:gridCol w="771896">
                  <a:extLst>
                    <a:ext uri="{9D8B030D-6E8A-4147-A177-3AD203B41FA5}">
                      <a16:colId xmlns:a16="http://schemas.microsoft.com/office/drawing/2014/main" val="1022871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b="1" smtClean="0"/>
                        <a:t>Interface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b="1" smtClean="0"/>
                        <a:t>Catalog-</a:t>
                      </a:r>
                      <a:r>
                        <a:rPr lang="da-DK" sz="1600" b="1" baseline="0" smtClean="0"/>
                        <a:t>reference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b="1" smtClean="0"/>
                        <a:t>INotify</a:t>
                      </a:r>
                    </a:p>
                    <a:p>
                      <a:r>
                        <a:rPr lang="da-DK" sz="1600" b="1" smtClean="0"/>
                        <a:t>Property</a:t>
                      </a:r>
                    </a:p>
                    <a:p>
                      <a:r>
                        <a:rPr lang="da-DK" sz="1600" b="1" smtClean="0"/>
                        <a:t>Changed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b="1" smtClean="0"/>
                        <a:t>ItemCollection + ItemSelected</a:t>
                      </a:r>
                      <a:r>
                        <a:rPr lang="da-DK" sz="1600" b="1" baseline="0" smtClean="0"/>
                        <a:t> </a:t>
                      </a:r>
                      <a:r>
                        <a:rPr lang="da-DK" sz="1600" b="1" smtClean="0"/>
                        <a:t>+ ItemDetails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b="1" smtClean="0"/>
                        <a:t>CRUD</a:t>
                      </a:r>
                    </a:p>
                    <a:p>
                      <a:r>
                        <a:rPr lang="da-DK" sz="1600" b="1" smtClean="0"/>
                        <a:t>Commands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600" b="1" smtClean="0"/>
                        <a:t>Egen klasse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b="1" smtClean="0"/>
                        <a:t>Egen</a:t>
                      </a:r>
                      <a:r>
                        <a:rPr lang="da-DK" sz="1600" b="1" baseline="0" smtClean="0"/>
                        <a:t> DVM</a:t>
                      </a:r>
                      <a:endParaRPr lang="da-DK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08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IPageViewModel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90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PageViewModelBase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rgbClr val="C00000"/>
                          </a:solidFill>
                        </a:rPr>
                        <a:t>TM</a:t>
                      </a:r>
                      <a:endParaRPr lang="da-DK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0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PageViewModelAppBase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rgbClr val="C00000"/>
                          </a:solidFill>
                        </a:rPr>
                        <a:t>TM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67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MyClassPageViewModel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264508"/>
                  </a:ext>
                </a:extLst>
              </a:tr>
            </a:tbl>
          </a:graphicData>
        </a:graphic>
      </p:graphicFrame>
      <p:sp>
        <p:nvSpPr>
          <p:cNvPr id="3" name="Tekstfelt 2"/>
          <p:cNvSpPr txBox="1"/>
          <p:nvPr/>
        </p:nvSpPr>
        <p:spPr>
          <a:xfrm>
            <a:off x="855025" y="4067299"/>
            <a:ext cx="226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TM</a:t>
            </a:r>
            <a:r>
              <a:rPr lang="da-DK" smtClean="0"/>
              <a:t>: Template method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3822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07571" y="635331"/>
            <a:ext cx="10003972" cy="563484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rgbClr val="2B91AF"/>
                </a:solidFill>
                <a:latin typeface="Consolas" panose="020B0609020204030204" pitchFamily="49" charset="0"/>
              </a:rPr>
              <a:t>PageViewModelAppBase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sz="1800" b="1" smtClean="0">
                <a:solidFill>
                  <a:srgbClr val="2B91AF"/>
                </a:solidFill>
                <a:latin typeface="Consolas" panose="020B0609020204030204" pitchFamily="49" charset="0"/>
              </a:rPr>
              <a:t>TDVM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 : </a:t>
            </a: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</a:rPr>
              <a:t>PageViewModelBase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</a:rPr>
              <a:t>TDVM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where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</a:rPr>
              <a:t>IDomainClass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where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</a:rPr>
              <a:t>TDVM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</a:rPr>
              <a:t>IDataViewModel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&gt;,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protected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</a:rPr>
              <a:t>ICatalog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 GetCatalog()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</a:rPr>
              <a:t>DomainModel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.GetCatalog&lt;</a:t>
            </a: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25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Domæne-klasser (genereret)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Klasserne som udgør vores domæne-model (Kunde, Ordre, …)</a:t>
            </a:r>
          </a:p>
          <a:p>
            <a:r>
              <a:rPr lang="da-DK" smtClean="0"/>
              <a:t>Tabeller defineret i database på forhånd</a:t>
            </a:r>
          </a:p>
          <a:p>
            <a:r>
              <a:rPr lang="da-DK" smtClean="0"/>
              <a:t>Klasser genereret v.h.a. EF Core Power Tools</a:t>
            </a:r>
          </a:p>
          <a:p>
            <a:r>
              <a:rPr lang="da-DK" smtClean="0"/>
              <a:t>Flyttet til folder </a:t>
            </a:r>
            <a:r>
              <a:rPr lang="da-DK" b="1" smtClean="0"/>
              <a:t>Data/Domain</a:t>
            </a:r>
          </a:p>
          <a:p>
            <a:r>
              <a:rPr lang="da-DK" smtClean="0"/>
              <a:t>Ligger dog stadig i det ”globale” (for applikationen) namespace</a:t>
            </a:r>
          </a:p>
          <a:p>
            <a:r>
              <a:rPr lang="da-DK" smtClean="0"/>
              <a:t>Som udgangspunkt røres der </a:t>
            </a:r>
            <a:r>
              <a:rPr lang="da-DK" u="sng" smtClean="0"/>
              <a:t>ikke</a:t>
            </a:r>
            <a:r>
              <a:rPr lang="da-DK" smtClean="0"/>
              <a:t> ved de genererede klasser</a:t>
            </a:r>
          </a:p>
          <a:p>
            <a:r>
              <a:rPr lang="da-DK" smtClean="0"/>
              <a:t>Alle ”supplerende” egenskaber via partiel klasse-definition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6996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07571" y="635331"/>
            <a:ext cx="10003972" cy="563484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2B91AF"/>
                </a:solidFill>
                <a:latin typeface="Consolas" panose="020B0609020204030204" pitchFamily="49" charset="0"/>
              </a:rPr>
              <a:t>WeaponPageViewModel</a:t>
            </a:r>
            <a:endParaRPr lang="da-DK" sz="2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: </a:t>
            </a:r>
            <a:r>
              <a:rPr lang="da-DK" sz="2400" b="1" smtClean="0">
                <a:solidFill>
                  <a:srgbClr val="2B91AF"/>
                </a:solidFill>
                <a:latin typeface="Consolas" panose="020B0609020204030204" pitchFamily="49" charset="0"/>
              </a:rPr>
              <a:t>PageViewModelAppBase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2B91AF"/>
                </a:solidFill>
                <a:latin typeface="Consolas" panose="020B0609020204030204" pitchFamily="49" charset="0"/>
              </a:rPr>
              <a:t>Weapon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sz="2400" b="1" smtClean="0">
                <a:solidFill>
                  <a:srgbClr val="2B91AF"/>
                </a:solidFill>
                <a:latin typeface="Consolas" panose="020B0609020204030204" pitchFamily="49" charset="0"/>
              </a:rPr>
              <a:t>WeaponDataViewModel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961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Håndtering af view-tilstande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481457" cy="4351338"/>
          </a:xfrm>
        </p:spPr>
        <p:txBody>
          <a:bodyPr/>
          <a:lstStyle/>
          <a:p>
            <a:r>
              <a:rPr lang="da-DK" smtClean="0"/>
              <a:t>I denne applikation: alle CRUD-operationer kan foretages i det samme view</a:t>
            </a:r>
          </a:p>
          <a:p>
            <a:r>
              <a:rPr lang="da-DK" smtClean="0"/>
              <a:t>Tre tilstande for et view:</a:t>
            </a:r>
          </a:p>
          <a:p>
            <a:pPr lvl="1"/>
            <a:r>
              <a:rPr lang="da-DK" smtClean="0"/>
              <a:t>Read/Delete</a:t>
            </a:r>
          </a:p>
          <a:p>
            <a:pPr lvl="1"/>
            <a:r>
              <a:rPr lang="da-DK" smtClean="0"/>
              <a:t>Create</a:t>
            </a:r>
          </a:p>
          <a:p>
            <a:pPr lvl="1"/>
            <a:r>
              <a:rPr lang="da-DK" smtClean="0"/>
              <a:t>Update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723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101468"/>
              </p:ext>
            </p:extLst>
          </p:nvPr>
        </p:nvGraphicFramePr>
        <p:xfrm>
          <a:off x="855023" y="719666"/>
          <a:ext cx="1022465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6164">
                  <a:extLst>
                    <a:ext uri="{9D8B030D-6E8A-4147-A177-3AD203B41FA5}">
                      <a16:colId xmlns:a16="http://schemas.microsoft.com/office/drawing/2014/main" val="4047931233"/>
                    </a:ext>
                  </a:extLst>
                </a:gridCol>
                <a:gridCol w="2556164">
                  <a:extLst>
                    <a:ext uri="{9D8B030D-6E8A-4147-A177-3AD203B41FA5}">
                      <a16:colId xmlns:a16="http://schemas.microsoft.com/office/drawing/2014/main" val="2057961849"/>
                    </a:ext>
                  </a:extLst>
                </a:gridCol>
                <a:gridCol w="2556164">
                  <a:extLst>
                    <a:ext uri="{9D8B030D-6E8A-4147-A177-3AD203B41FA5}">
                      <a16:colId xmlns:a16="http://schemas.microsoft.com/office/drawing/2014/main" val="1762120154"/>
                    </a:ext>
                  </a:extLst>
                </a:gridCol>
                <a:gridCol w="2556164">
                  <a:extLst>
                    <a:ext uri="{9D8B030D-6E8A-4147-A177-3AD203B41FA5}">
                      <a16:colId xmlns:a16="http://schemas.microsoft.com/office/drawing/2014/main" val="1980888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600" b="1" smtClean="0"/>
                        <a:t>Read/Delete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600" b="1" smtClean="0"/>
                        <a:t>Create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600" b="1" smtClean="0"/>
                        <a:t>Update</a:t>
                      </a:r>
                      <a:endParaRPr lang="da-DK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08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Collection kontrol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Enabled</a:t>
                      </a:r>
                      <a:endParaRPr lang="da-DK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rgbClr val="C00000"/>
                          </a:solidFill>
                        </a:rPr>
                        <a:t>Disabled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Enabled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90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Details</a:t>
                      </a:r>
                      <a:r>
                        <a:rPr lang="da-DK" b="1" baseline="0" smtClean="0"/>
                        <a:t> kontroller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rgbClr val="C00000"/>
                          </a:solidFill>
                        </a:rPr>
                        <a:t>Disabled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Enabled</a:t>
                      </a:r>
                      <a:endParaRPr lang="da-DK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Enabled</a:t>
                      </a:r>
                      <a:endParaRPr lang="da-DK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0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ItemSelected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/>
                        <a:t>Selektion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i="1" smtClean="0"/>
                        <a:t>null</a:t>
                      </a:r>
                      <a:endParaRPr lang="da-DK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/>
                        <a:t>Selektion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67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ItemDetails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/>
                        <a:t>= </a:t>
                      </a:r>
                      <a:r>
                        <a:rPr lang="da-DK" b="0" smtClean="0"/>
                        <a:t>ItemSelected</a:t>
                      </a:r>
                      <a:endParaRPr lang="da-DK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mtClean="0"/>
                        <a:t>= </a:t>
                      </a:r>
                      <a:r>
                        <a:rPr lang="da-DK" b="0" smtClean="0"/>
                        <a:t>nyt objekt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/>
                        <a:t>= kopi af </a:t>
                      </a:r>
                      <a:r>
                        <a:rPr lang="da-DK" b="0" smtClean="0"/>
                        <a:t>ItemSelected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264508"/>
                  </a:ext>
                </a:extLst>
              </a:tr>
            </a:tbl>
          </a:graphicData>
        </a:graphic>
      </p:graphicFrame>
      <p:sp>
        <p:nvSpPr>
          <p:cNvPr id="3" name="Tekstfelt 2"/>
          <p:cNvSpPr txBox="1"/>
          <p:nvPr/>
        </p:nvSpPr>
        <p:spPr>
          <a:xfrm>
            <a:off x="855025" y="4067299"/>
            <a:ext cx="226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TM</a:t>
            </a:r>
            <a:r>
              <a:rPr lang="da-DK" smtClean="0"/>
              <a:t>: Template method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3832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Views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215743" cy="4351338"/>
          </a:xfrm>
        </p:spPr>
        <p:txBody>
          <a:bodyPr/>
          <a:lstStyle/>
          <a:p>
            <a:r>
              <a:rPr lang="da-DK" smtClean="0"/>
              <a:t>Et View er også en klasse.</a:t>
            </a:r>
          </a:p>
          <a:p>
            <a:r>
              <a:rPr lang="da-DK" smtClean="0"/>
              <a:t>Defineret primært i </a:t>
            </a:r>
            <a:r>
              <a:rPr lang="da-DK" b="1" smtClean="0"/>
              <a:t>MyClassView.xaml</a:t>
            </a:r>
            <a:r>
              <a:rPr lang="da-DK" smtClean="0"/>
              <a:t>, men også i </a:t>
            </a:r>
            <a:r>
              <a:rPr lang="da-DK" b="1" smtClean="0"/>
              <a:t>MyClassView.xaml.cs</a:t>
            </a:r>
          </a:p>
          <a:p>
            <a:r>
              <a:rPr lang="da-DK" smtClean="0"/>
              <a:t>Desværre ikke så let at genbruge XAML-kode på tværs af views…</a:t>
            </a:r>
          </a:p>
        </p:txBody>
      </p:sp>
    </p:spTree>
    <p:extLst>
      <p:ext uri="{BB962C8B-B14F-4D97-AF65-F5344CB8AC3E}">
        <p14:creationId xmlns:p14="http://schemas.microsoft.com/office/powerpoint/2010/main" val="18620428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frundet rektangel 15"/>
          <p:cNvSpPr/>
          <p:nvPr/>
        </p:nvSpPr>
        <p:spPr>
          <a:xfrm>
            <a:off x="3077689" y="2617847"/>
            <a:ext cx="3321132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>
                <a:solidFill>
                  <a:schemeClr val="bg1"/>
                </a:solidFill>
              </a:rPr>
              <a:t>M</a:t>
            </a:r>
            <a:r>
              <a:rPr lang="da-DK" sz="2000" smtClean="0">
                <a:solidFill>
                  <a:schemeClr val="bg1"/>
                </a:solidFill>
              </a:rPr>
              <a:t>yClassCatalog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2925289" y="2465447"/>
            <a:ext cx="3321132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>
                <a:solidFill>
                  <a:schemeClr val="bg1"/>
                </a:solidFill>
              </a:rPr>
              <a:t>M</a:t>
            </a:r>
            <a:r>
              <a:rPr lang="da-DK" sz="2000" smtClean="0">
                <a:solidFill>
                  <a:schemeClr val="bg1"/>
                </a:solidFill>
              </a:rPr>
              <a:t>yClassCatalog</a:t>
            </a:r>
          </a:p>
        </p:txBody>
      </p:sp>
      <p:sp>
        <p:nvSpPr>
          <p:cNvPr id="12" name="Tekstfelt 11"/>
          <p:cNvSpPr txBox="1"/>
          <p:nvPr/>
        </p:nvSpPr>
        <p:spPr>
          <a:xfrm>
            <a:off x="7044788" y="2166183"/>
            <a:ext cx="17283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/>
              <a:t>x 10</a:t>
            </a:r>
            <a:endParaRPr lang="da-DK" sz="7200"/>
          </a:p>
        </p:txBody>
      </p:sp>
      <p:sp>
        <p:nvSpPr>
          <p:cNvPr id="14" name="Afrundet rektangel 13"/>
          <p:cNvSpPr/>
          <p:nvPr/>
        </p:nvSpPr>
        <p:spPr>
          <a:xfrm>
            <a:off x="2772889" y="2313047"/>
            <a:ext cx="332509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MyClassView</a:t>
            </a:r>
          </a:p>
        </p:txBody>
      </p:sp>
    </p:spTree>
    <p:extLst>
      <p:ext uri="{BB962C8B-B14F-4D97-AF65-F5344CB8AC3E}">
        <p14:creationId xmlns:p14="http://schemas.microsoft.com/office/powerpoint/2010/main" val="4918619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07571" y="635331"/>
            <a:ext cx="10003972" cy="577140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Page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  x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="SimpleRPGFromScratch.View.Domain.RarityTierView"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  xmlns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="using:SimpleRPGFromScratch.ViewModel.Page”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   ...&gt;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Page.DataContext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local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RarityTierPageViewModel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Page.DataContext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Page.Resources ...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Grid.ColumnDefinitions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ColumnDefinition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="1*"/&gt;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ColumnDefinition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="2*"/&gt;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Grid.ColumnDefinitions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ListView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Grid.Column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Grid.Row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ItemsSource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ItemCollection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SelectedItem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ItemSelected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Mode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=TwoWay}"&gt;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ListView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Grid.Column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Grid.Row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Orientation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="Vertical"&gt;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ItemDetails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.Description}"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Style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="{…}"/&gt;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Command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DeleteCommandObj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="Delete"</a:t>
            </a:r>
            <a:r>
              <a:rPr 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Style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{…}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"/&gt;</a:t>
            </a: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Page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a-DK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6246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Andre klasser/views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Commands (også et hierarki)</a:t>
            </a:r>
          </a:p>
          <a:p>
            <a:r>
              <a:rPr lang="da-DK" b="1" smtClean="0"/>
              <a:t>SimpleRPGDBContext</a:t>
            </a:r>
          </a:p>
          <a:p>
            <a:r>
              <a:rPr lang="da-DK" b="1" smtClean="0"/>
              <a:t>DomainModel</a:t>
            </a:r>
          </a:p>
          <a:p>
            <a:r>
              <a:rPr lang="da-DK" b="1" smtClean="0"/>
              <a:t>MainPageViewModel</a:t>
            </a:r>
          </a:p>
          <a:p>
            <a:r>
              <a:rPr lang="da-DK" b="1" smtClean="0"/>
              <a:t>MainPage</a:t>
            </a:r>
            <a:r>
              <a:rPr lang="da-DK" smtClean="0"/>
              <a:t> (view)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7790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Command-klasser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892" cy="4351338"/>
          </a:xfrm>
        </p:spPr>
        <p:txBody>
          <a:bodyPr/>
          <a:lstStyle/>
          <a:p>
            <a:r>
              <a:rPr lang="da-DK" smtClean="0"/>
              <a:t>Når vi skal ”aktivere” vores model, vil det som udgangspunkt altid ske via Commands.</a:t>
            </a:r>
          </a:p>
          <a:p>
            <a:r>
              <a:rPr lang="da-DK" b="1" smtClean="0"/>
              <a:t>Commands</a:t>
            </a:r>
            <a:r>
              <a:rPr lang="da-DK" smtClean="0"/>
              <a:t>: Klasser som implementerer </a:t>
            </a:r>
            <a:r>
              <a:rPr lang="da-DK" b="1" smtClean="0"/>
              <a:t>ICommand</a:t>
            </a:r>
            <a:r>
              <a:rPr lang="da-DK" smtClean="0"/>
              <a:t>, og udfører en veldefineret sekvens af handlinger (controller)</a:t>
            </a:r>
          </a:p>
        </p:txBody>
      </p:sp>
    </p:spTree>
    <p:extLst>
      <p:ext uri="{BB962C8B-B14F-4D97-AF65-F5344CB8AC3E}">
        <p14:creationId xmlns:p14="http://schemas.microsoft.com/office/powerpoint/2010/main" val="6161924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Command-klasser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892" cy="4351338"/>
          </a:xfrm>
        </p:spPr>
        <p:txBody>
          <a:bodyPr/>
          <a:lstStyle/>
          <a:p>
            <a:r>
              <a:rPr lang="da-DK" smtClean="0"/>
              <a:t>I denne App:</a:t>
            </a:r>
          </a:p>
          <a:p>
            <a:pPr lvl="1"/>
            <a:r>
              <a:rPr lang="da-DK" smtClean="0"/>
              <a:t>Navigation mellem views</a:t>
            </a:r>
          </a:p>
          <a:p>
            <a:pPr lvl="1"/>
            <a:r>
              <a:rPr lang="da-DK" smtClean="0"/>
              <a:t>View-tilstand</a:t>
            </a:r>
          </a:p>
          <a:p>
            <a:pPr lvl="1"/>
            <a:r>
              <a:rPr lang="da-DK" smtClean="0"/>
              <a:t>CRUD-operationer</a:t>
            </a:r>
          </a:p>
          <a:p>
            <a:r>
              <a:rPr lang="da-DK" smtClean="0"/>
              <a:t>Et Command-objekt kan Data Bindes til en kontrol, som har en </a:t>
            </a:r>
            <a:r>
              <a:rPr lang="da-DK" b="1" smtClean="0"/>
              <a:t>Command</a:t>
            </a:r>
            <a:r>
              <a:rPr lang="da-DK" smtClean="0"/>
              <a:t> property (f.eks. en </a:t>
            </a:r>
            <a:r>
              <a:rPr lang="da-DK" b="1" smtClean="0"/>
              <a:t>Button</a:t>
            </a:r>
            <a:r>
              <a:rPr lang="da-DK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002464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frundet rektangel 21"/>
          <p:cNvSpPr/>
          <p:nvPr/>
        </p:nvSpPr>
        <p:spPr>
          <a:xfrm>
            <a:off x="4356262" y="5832526"/>
            <a:ext cx="1508165" cy="82225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Create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Command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3277590" y="1377538"/>
            <a:ext cx="3325091" cy="617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INotifiableCommand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3277590" y="2519782"/>
            <a:ext cx="3325091" cy="7486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CommandBase</a:t>
            </a:r>
          </a:p>
        </p:txBody>
      </p:sp>
      <p:cxnSp>
        <p:nvCxnSpPr>
          <p:cNvPr id="9" name="Lige pilforbindelse 8"/>
          <p:cNvCxnSpPr>
            <a:stCxn id="10" idx="0"/>
            <a:endCxn id="4" idx="2"/>
          </p:cNvCxnSpPr>
          <p:nvPr/>
        </p:nvCxnSpPr>
        <p:spPr>
          <a:xfrm flipV="1">
            <a:off x="4940136" y="1995054"/>
            <a:ext cx="0" cy="524728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>
            <a:stCxn id="21" idx="0"/>
            <a:endCxn id="13" idx="2"/>
          </p:cNvCxnSpPr>
          <p:nvPr/>
        </p:nvCxnSpPr>
        <p:spPr>
          <a:xfrm flipH="1" flipV="1">
            <a:off x="4940134" y="5060745"/>
            <a:ext cx="17811" cy="619381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frundet rektangel 12"/>
          <p:cNvSpPr/>
          <p:nvPr/>
        </p:nvSpPr>
        <p:spPr>
          <a:xfrm>
            <a:off x="4186051" y="3870357"/>
            <a:ext cx="1508165" cy="11903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CRUD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Base</a:t>
            </a:r>
          </a:p>
        </p:txBody>
      </p:sp>
      <p:cxnSp>
        <p:nvCxnSpPr>
          <p:cNvPr id="17" name="Lige pilforbindelse 16"/>
          <p:cNvCxnSpPr>
            <a:stCxn id="11" idx="0"/>
            <a:endCxn id="10" idx="2"/>
          </p:cNvCxnSpPr>
          <p:nvPr/>
        </p:nvCxnSpPr>
        <p:spPr>
          <a:xfrm flipV="1">
            <a:off x="2523506" y="3268447"/>
            <a:ext cx="2416630" cy="601910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pilforbindelse 19"/>
          <p:cNvCxnSpPr>
            <a:stCxn id="13" idx="0"/>
            <a:endCxn id="10" idx="2"/>
          </p:cNvCxnSpPr>
          <p:nvPr/>
        </p:nvCxnSpPr>
        <p:spPr>
          <a:xfrm flipV="1">
            <a:off x="4940134" y="3268447"/>
            <a:ext cx="2" cy="601910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frundet rektangel 20"/>
          <p:cNvSpPr/>
          <p:nvPr/>
        </p:nvSpPr>
        <p:spPr>
          <a:xfrm>
            <a:off x="4203862" y="5680126"/>
            <a:ext cx="1508165" cy="82225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Delete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Command</a:t>
            </a:r>
          </a:p>
        </p:txBody>
      </p:sp>
      <p:sp>
        <p:nvSpPr>
          <p:cNvPr id="24" name="Afrundet rektangel 23"/>
          <p:cNvSpPr/>
          <p:nvPr/>
        </p:nvSpPr>
        <p:spPr>
          <a:xfrm>
            <a:off x="3277589" y="239252"/>
            <a:ext cx="3325091" cy="61751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ICommand</a:t>
            </a:r>
          </a:p>
        </p:txBody>
      </p:sp>
      <p:cxnSp>
        <p:nvCxnSpPr>
          <p:cNvPr id="25" name="Lige pilforbindelse 24"/>
          <p:cNvCxnSpPr>
            <a:stCxn id="4" idx="0"/>
            <a:endCxn id="24" idx="2"/>
          </p:cNvCxnSpPr>
          <p:nvPr/>
        </p:nvCxnSpPr>
        <p:spPr>
          <a:xfrm flipH="1" flipV="1">
            <a:off x="4940135" y="856768"/>
            <a:ext cx="1" cy="520770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1769423" y="3870357"/>
            <a:ext cx="1508165" cy="11903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Navigation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Command</a:t>
            </a:r>
          </a:p>
        </p:txBody>
      </p:sp>
      <p:cxnSp>
        <p:nvCxnSpPr>
          <p:cNvPr id="23" name="Lige pilforbindelse 22"/>
          <p:cNvCxnSpPr>
            <a:stCxn id="19" idx="0"/>
            <a:endCxn id="10" idx="2"/>
          </p:cNvCxnSpPr>
          <p:nvPr/>
        </p:nvCxnSpPr>
        <p:spPr>
          <a:xfrm flipH="1" flipV="1">
            <a:off x="4940136" y="3268447"/>
            <a:ext cx="2416624" cy="601910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6602677" y="3870357"/>
            <a:ext cx="1508165" cy="11903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ViewState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267322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Domæne-klasser (kodet)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Alle ”supplerende” egenskaber via partiel klasse-definition</a:t>
            </a:r>
          </a:p>
          <a:p>
            <a:r>
              <a:rPr lang="da-DK" smtClean="0"/>
              <a:t>Hver domæne-klasse </a:t>
            </a:r>
            <a:r>
              <a:rPr lang="da-DK" b="1" smtClean="0"/>
              <a:t>MyClass</a:t>
            </a:r>
            <a:r>
              <a:rPr lang="da-DK" smtClean="0"/>
              <a:t> defineret i:</a:t>
            </a:r>
          </a:p>
          <a:p>
            <a:pPr lvl="1"/>
            <a:r>
              <a:rPr lang="da-DK" b="1" smtClean="0"/>
              <a:t>Data/Domain/MyClass.cs (genereret)</a:t>
            </a:r>
          </a:p>
          <a:p>
            <a:pPr lvl="1"/>
            <a:r>
              <a:rPr lang="da-DK" b="1" smtClean="0"/>
              <a:t>Data/Logic/MyClassLogic.cs (kodet)</a:t>
            </a:r>
            <a:endParaRPr lang="da-DK" smtClean="0"/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15522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07571" y="635331"/>
            <a:ext cx="10003972" cy="577140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DeleteCommand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TDataViewModel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 :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CRUDCommandBase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TDataViewModel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where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TDataViewModel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IDataViewModel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where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IDomainClass</a:t>
            </a:r>
            <a:endParaRPr lang="da-DK" sz="1400" b="1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DeleteCommand(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ICatalog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 catalog,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IPageViewModel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TDataViewModel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 pageViewModel)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: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(catalog, pageViewModel)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CanExecute()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(_pageViewModel.ItemSelected !=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) &amp;&amp;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(_pageViewModel.ItemSelected.DataObject() !=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Execute()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_catalog.Delete(_pageViewModel.ItemSelected.DataObject().GetId());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11537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SimpleRPGDBContext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86751" cy="4351338"/>
          </a:xfrm>
        </p:spPr>
        <p:txBody>
          <a:bodyPr/>
          <a:lstStyle/>
          <a:p>
            <a:r>
              <a:rPr lang="da-DK" smtClean="0"/>
              <a:t>Den klasse, som EF Core Power Tools genererer for os.</a:t>
            </a:r>
          </a:p>
          <a:p>
            <a:r>
              <a:rPr lang="da-DK" smtClean="0"/>
              <a:t>Ligger under </a:t>
            </a:r>
            <a:r>
              <a:rPr lang="da-DK" b="1" smtClean="0"/>
              <a:t>Data/Context</a:t>
            </a:r>
          </a:p>
          <a:p>
            <a:r>
              <a:rPr lang="da-DK" smtClean="0"/>
              <a:t>Rummer properties af typen </a:t>
            </a:r>
            <a:r>
              <a:rPr lang="da-DK" b="1" smtClean="0"/>
              <a:t>DbSet</a:t>
            </a:r>
            <a:r>
              <a:rPr lang="da-DK" smtClean="0"/>
              <a:t>; en property svarende til hver tabel</a:t>
            </a:r>
          </a:p>
          <a:p>
            <a:r>
              <a:rPr lang="da-DK" smtClean="0"/>
              <a:t>Som udgangspunkt har vi ikke behov for at rette i denne (kan dog ikke udelukkes, alt efter løsningsmodel)</a:t>
            </a:r>
          </a:p>
          <a:p>
            <a:r>
              <a:rPr lang="da-DK" smtClean="0"/>
              <a:t>Benyttes som type-parameter til </a:t>
            </a:r>
            <a:r>
              <a:rPr lang="da-DK" b="1" smtClean="0"/>
              <a:t>CatalogAppBase</a:t>
            </a:r>
          </a:p>
        </p:txBody>
      </p:sp>
    </p:spTree>
    <p:extLst>
      <p:ext uri="{BB962C8B-B14F-4D97-AF65-F5344CB8AC3E}">
        <p14:creationId xmlns:p14="http://schemas.microsoft.com/office/powerpoint/2010/main" val="10023577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DomainModel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86751" cy="4351338"/>
          </a:xfrm>
        </p:spPr>
        <p:txBody>
          <a:bodyPr/>
          <a:lstStyle/>
          <a:p>
            <a:r>
              <a:rPr lang="da-DK" smtClean="0"/>
              <a:t>En slags parallel-klasse til DbContext-klassen, idet den skal repræsentere hele domæne-modellen.</a:t>
            </a:r>
          </a:p>
          <a:p>
            <a:r>
              <a:rPr lang="da-DK" smtClean="0"/>
              <a:t>Ligger under </a:t>
            </a:r>
            <a:r>
              <a:rPr lang="da-DK" b="1" smtClean="0"/>
              <a:t>Model/App</a:t>
            </a:r>
            <a:endParaRPr lang="da-DK" smtClean="0"/>
          </a:p>
          <a:p>
            <a:r>
              <a:rPr lang="da-DK" smtClean="0"/>
              <a:t>Domæne-model defineret som samlingen af alle de Catalog-objekter, som indgår i modellen.</a:t>
            </a:r>
          </a:p>
        </p:txBody>
      </p:sp>
    </p:spTree>
    <p:extLst>
      <p:ext uri="{BB962C8B-B14F-4D97-AF65-F5344CB8AC3E}">
        <p14:creationId xmlns:p14="http://schemas.microsoft.com/office/powerpoint/2010/main" val="1598083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DomainModel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380517" cy="4351338"/>
          </a:xfrm>
        </p:spPr>
        <p:txBody>
          <a:bodyPr/>
          <a:lstStyle/>
          <a:p>
            <a:r>
              <a:rPr lang="da-DK" smtClean="0"/>
              <a:t>Er en </a:t>
            </a:r>
            <a:r>
              <a:rPr lang="da-DK" b="1" smtClean="0"/>
              <a:t>Singleton</a:t>
            </a:r>
            <a:r>
              <a:rPr lang="da-DK" smtClean="0"/>
              <a:t> (ikke strengt nødvendigt, når vi altid læser ind fra databasen).</a:t>
            </a:r>
          </a:p>
          <a:p>
            <a:r>
              <a:rPr lang="da-DK" smtClean="0"/>
              <a:t>Den statiske metode </a:t>
            </a:r>
            <a:r>
              <a:rPr lang="da-DK" b="1" smtClean="0"/>
              <a:t>GetCatalog&lt;T&gt;</a:t>
            </a:r>
            <a:r>
              <a:rPr lang="da-DK" smtClean="0"/>
              <a:t> returnerer en reference af typen </a:t>
            </a:r>
            <a:r>
              <a:rPr lang="da-DK" b="1" smtClean="0"/>
              <a:t>Catalog&lt;T&gt;</a:t>
            </a:r>
            <a:r>
              <a:rPr lang="da-DK" smtClean="0"/>
              <a:t>, d.v.s. til kataloget som rummer objekter af typen T.</a:t>
            </a:r>
          </a:p>
          <a:p>
            <a:r>
              <a:rPr lang="da-DK" smtClean="0"/>
              <a:t>Er tænkt som en slags </a:t>
            </a:r>
            <a:r>
              <a:rPr lang="da-DK" b="1" smtClean="0"/>
              <a:t>Factory Method</a:t>
            </a:r>
          </a:p>
          <a:p>
            <a:r>
              <a:rPr lang="da-DK" smtClean="0"/>
              <a:t>Kaldes fra </a:t>
            </a:r>
            <a:r>
              <a:rPr lang="da-DK" b="1" smtClean="0"/>
              <a:t>GetCatalog</a:t>
            </a:r>
            <a:r>
              <a:rPr lang="da-DK" smtClean="0"/>
              <a:t> metoden i </a:t>
            </a:r>
            <a:r>
              <a:rPr lang="da-DK" b="1" smtClean="0"/>
              <a:t>PageViewModelAppBase</a:t>
            </a:r>
          </a:p>
        </p:txBody>
      </p:sp>
    </p:spTree>
    <p:extLst>
      <p:ext uri="{BB962C8B-B14F-4D97-AF65-F5344CB8AC3E}">
        <p14:creationId xmlns:p14="http://schemas.microsoft.com/office/powerpoint/2010/main" val="33182179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MainPageViewModel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380517" cy="4351338"/>
          </a:xfrm>
        </p:spPr>
        <p:txBody>
          <a:bodyPr/>
          <a:lstStyle/>
          <a:p>
            <a:r>
              <a:rPr lang="da-DK" smtClean="0"/>
              <a:t>Rummer properties, som bruges til Data Binding i.f.m. generel navigation i applikationen</a:t>
            </a:r>
          </a:p>
          <a:p>
            <a:r>
              <a:rPr lang="da-DK" smtClean="0"/>
              <a:t>Ligger under </a:t>
            </a:r>
            <a:r>
              <a:rPr lang="da-DK" b="1" smtClean="0"/>
              <a:t>ViewModel/App</a:t>
            </a:r>
          </a:p>
          <a:p>
            <a:r>
              <a:rPr lang="da-DK" smtClean="0"/>
              <a:t>Navigation til et view implementeret som en Command, mere specifikt </a:t>
            </a:r>
            <a:r>
              <a:rPr lang="da-DK" b="1" smtClean="0"/>
              <a:t>NavigationCommand</a:t>
            </a:r>
          </a:p>
          <a:p>
            <a:r>
              <a:rPr lang="da-DK" smtClean="0"/>
              <a:t>Klassen rummer en Dictionary mellem view-”nøgler” og tilhørende </a:t>
            </a:r>
            <a:r>
              <a:rPr lang="da-DK" b="1" smtClean="0"/>
              <a:t>NavigationCommand-</a:t>
            </a:r>
            <a:r>
              <a:rPr lang="da-DK" smtClean="0"/>
              <a:t>objekter.</a:t>
            </a:r>
          </a:p>
          <a:p>
            <a:r>
              <a:rPr lang="da-DK" smtClean="0"/>
              <a:t>En smule gnidret at få sat rigtigt op…</a:t>
            </a:r>
          </a:p>
        </p:txBody>
      </p:sp>
    </p:spTree>
    <p:extLst>
      <p:ext uri="{BB962C8B-B14F-4D97-AF65-F5344CB8AC3E}">
        <p14:creationId xmlns:p14="http://schemas.microsoft.com/office/powerpoint/2010/main" val="27276636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MainPage.xaml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380517" cy="4351338"/>
          </a:xfrm>
        </p:spPr>
        <p:txBody>
          <a:bodyPr/>
          <a:lstStyle/>
          <a:p>
            <a:r>
              <a:rPr lang="da-DK" smtClean="0"/>
              <a:t>Er hoved-viewet i applikationen.</a:t>
            </a:r>
          </a:p>
          <a:p>
            <a:r>
              <a:rPr lang="da-DK" smtClean="0"/>
              <a:t>Rummer primært overordnet navigation mellem views.</a:t>
            </a:r>
          </a:p>
          <a:p>
            <a:r>
              <a:rPr lang="da-DK" smtClean="0"/>
              <a:t>Implementeret v.h.a. en </a:t>
            </a:r>
            <a:r>
              <a:rPr lang="da-DK" b="1" smtClean="0"/>
              <a:t>NavigationView</a:t>
            </a:r>
            <a:r>
              <a:rPr lang="da-DK" smtClean="0"/>
              <a:t>-kontrol, med et antal menu-elementer.</a:t>
            </a:r>
          </a:p>
          <a:p>
            <a:r>
              <a:rPr lang="da-DK" smtClean="0"/>
              <a:t>Data Binding af </a:t>
            </a:r>
            <a:r>
              <a:rPr lang="da-DK" b="1" smtClean="0"/>
              <a:t>SelectedItem</a:t>
            </a:r>
            <a:r>
              <a:rPr lang="da-DK" smtClean="0"/>
              <a:t> til </a:t>
            </a:r>
            <a:r>
              <a:rPr lang="da-DK" b="1" smtClean="0"/>
              <a:t>SelectedMenuItem</a:t>
            </a:r>
            <a:r>
              <a:rPr lang="da-DK" smtClean="0"/>
              <a:t> i </a:t>
            </a:r>
            <a:r>
              <a:rPr lang="da-DK" b="1" smtClean="0"/>
              <a:t>MainPageViewModel</a:t>
            </a:r>
            <a:r>
              <a:rPr lang="da-DK" smtClean="0"/>
              <a:t>, som er Data Context for viewet.</a:t>
            </a:r>
          </a:p>
          <a:p>
            <a:r>
              <a:rPr lang="da-DK" b="1" smtClean="0"/>
              <a:t>Tag</a:t>
            </a:r>
            <a:r>
              <a:rPr lang="da-DK" smtClean="0"/>
              <a:t> property på menu-elementer bruges til identifikation nede i view-modellen.</a:t>
            </a:r>
          </a:p>
          <a:p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35680829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MainPage.xaml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380517" cy="4351338"/>
          </a:xfrm>
        </p:spPr>
        <p:txBody>
          <a:bodyPr/>
          <a:lstStyle/>
          <a:p>
            <a:r>
              <a:rPr lang="da-DK" b="1" smtClean="0"/>
              <a:t>NavigationView</a:t>
            </a:r>
            <a:r>
              <a:rPr lang="da-DK" smtClean="0"/>
              <a:t>-kontrollen rummer en enkelt </a:t>
            </a:r>
            <a:r>
              <a:rPr lang="da-DK" b="1" smtClean="0"/>
              <a:t>Frame</a:t>
            </a:r>
            <a:r>
              <a:rPr lang="da-DK" smtClean="0"/>
              <a:t>-kontrol, eksplicit navngivet </a:t>
            </a:r>
            <a:r>
              <a:rPr lang="da-DK" b="1" smtClean="0"/>
              <a:t>AppFrame</a:t>
            </a:r>
            <a:r>
              <a:rPr lang="da-DK" smtClean="0"/>
              <a:t>.</a:t>
            </a:r>
          </a:p>
          <a:p>
            <a:r>
              <a:rPr lang="da-DK" smtClean="0"/>
              <a:t>Alle views vises inde i denne </a:t>
            </a:r>
            <a:r>
              <a:rPr lang="da-DK" b="1" smtClean="0"/>
              <a:t>Frame</a:t>
            </a:r>
            <a:r>
              <a:rPr lang="da-DK" smtClean="0"/>
              <a:t>-kontrol.</a:t>
            </a:r>
          </a:p>
          <a:p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9416508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MainPage.xaml.cs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380517" cy="4351338"/>
          </a:xfrm>
        </p:spPr>
        <p:txBody>
          <a:bodyPr/>
          <a:lstStyle/>
          <a:p>
            <a:r>
              <a:rPr lang="da-DK" b="1" smtClean="0"/>
              <a:t>NB</a:t>
            </a:r>
            <a:r>
              <a:rPr lang="da-DK" smtClean="0"/>
              <a:t>: lille ”hack” i denne fil:</a:t>
            </a:r>
          </a:p>
          <a:p>
            <a:endParaRPr lang="da-DK"/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MainPage()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this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.InitializeComponent();</a:t>
            </a: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</a:rPr>
              <a:t>MainPageViewModel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.SetAppFrame(AppFrame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da-DK" sz="1800" b="1">
                <a:solidFill>
                  <a:srgbClr val="008000"/>
                </a:solidFill>
                <a:latin typeface="Consolas" panose="020B0609020204030204" pitchFamily="49" charset="0"/>
              </a:rPr>
              <a:t>// Tilføjet manuelt.</a:t>
            </a: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800" b="1" smtClean="0"/>
          </a:p>
          <a:p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13427805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UI Kontroller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Disse (simple) UI kontroller er hyppigst brugt</a:t>
            </a:r>
          </a:p>
          <a:p>
            <a:pPr lvl="1"/>
            <a:r>
              <a:rPr lang="da-DK" b="1" smtClean="0"/>
              <a:t>TextBlock</a:t>
            </a:r>
          </a:p>
          <a:p>
            <a:pPr lvl="1"/>
            <a:r>
              <a:rPr lang="da-DK" b="1" smtClean="0"/>
              <a:t>TextBox</a:t>
            </a:r>
          </a:p>
          <a:p>
            <a:pPr lvl="1"/>
            <a:r>
              <a:rPr lang="da-DK" b="1" smtClean="0"/>
              <a:t>Slider</a:t>
            </a:r>
          </a:p>
          <a:p>
            <a:pPr lvl="1"/>
            <a:r>
              <a:rPr lang="da-DK" b="1" smtClean="0"/>
              <a:t>ComboBox</a:t>
            </a:r>
          </a:p>
          <a:p>
            <a:pPr lvl="1"/>
            <a:r>
              <a:rPr lang="da-DK" b="1" smtClean="0"/>
              <a:t>ToggleSwitch</a:t>
            </a:r>
          </a:p>
          <a:p>
            <a:pPr lvl="1"/>
            <a:r>
              <a:rPr lang="da-DK" b="1" smtClean="0"/>
              <a:t>Button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26857912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TextBlock (XAML)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	Text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="Description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da-DK" sz="2000" b="1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		Style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da-DK" sz="2000" b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…</a:t>
            </a: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}"/&gt;</a:t>
            </a: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da-DK" sz="2000" b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ItemDetails</a:t>
            </a: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.Description}"</a:t>
            </a:r>
            <a:endParaRPr lang="da-DK" sz="20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		Style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da-DK" sz="2000" b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…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}"/&gt;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946133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1395351" y="4327565"/>
            <a:ext cx="5941389" cy="2218707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3165531" y="337927"/>
            <a:ext cx="2375065" cy="1395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IDomainClass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int GetId();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void SetId(int id);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IDomainClass Copy();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820883" y="4647210"/>
            <a:ext cx="2375065" cy="157941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MyClass</a:t>
            </a:r>
          </a:p>
          <a:p>
            <a:pPr algn="ctr"/>
            <a:r>
              <a:rPr lang="da-DK" sz="1200" smtClean="0">
                <a:solidFill>
                  <a:schemeClr val="bg1"/>
                </a:solidFill>
              </a:rPr>
              <a:t>(i MyClass.cs)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int Id</a:t>
            </a:r>
            <a:r>
              <a:rPr lang="da-DK" sz="1600">
                <a:solidFill>
                  <a:schemeClr val="bg1"/>
                </a:solidFill>
              </a:rPr>
              <a:t> </a:t>
            </a:r>
            <a:r>
              <a:rPr lang="da-DK" sz="1600" smtClean="0">
                <a:solidFill>
                  <a:schemeClr val="bg1"/>
                </a:solidFill>
              </a:rPr>
              <a:t>{ get;}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4556166" y="4647210"/>
            <a:ext cx="2375065" cy="157941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MyClass</a:t>
            </a:r>
          </a:p>
          <a:p>
            <a:pPr algn="ctr"/>
            <a:r>
              <a:rPr lang="da-DK" sz="1200" smtClean="0">
                <a:solidFill>
                  <a:schemeClr val="bg1"/>
                </a:solidFill>
              </a:rPr>
              <a:t>(i MyClassLogic.cs)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int GetId() {…}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void SetId</a:t>
            </a:r>
            <a:r>
              <a:rPr lang="da-DK" sz="1600">
                <a:solidFill>
                  <a:schemeClr val="bg1"/>
                </a:solidFill>
              </a:rPr>
              <a:t>() {…}</a:t>
            </a:r>
          </a:p>
          <a:p>
            <a:endParaRPr lang="da-DK" sz="1600">
              <a:solidFill>
                <a:schemeClr val="bg1"/>
              </a:solidFill>
            </a:endParaRPr>
          </a:p>
        </p:txBody>
      </p:sp>
      <p:cxnSp>
        <p:nvCxnSpPr>
          <p:cNvPr id="9" name="Lige pilforbindelse 8"/>
          <p:cNvCxnSpPr>
            <a:stCxn id="11" idx="0"/>
            <a:endCxn id="4" idx="2"/>
          </p:cNvCxnSpPr>
          <p:nvPr/>
        </p:nvCxnSpPr>
        <p:spPr>
          <a:xfrm flipV="1">
            <a:off x="4353064" y="1733797"/>
            <a:ext cx="0" cy="742184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/>
          <p:cNvSpPr txBox="1"/>
          <p:nvPr/>
        </p:nvSpPr>
        <p:spPr>
          <a:xfrm>
            <a:off x="8146473" y="4836753"/>
            <a:ext cx="17283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/>
              <a:t>x 10</a:t>
            </a:r>
            <a:endParaRPr lang="da-DK" sz="7200"/>
          </a:p>
        </p:txBody>
      </p:sp>
      <p:sp>
        <p:nvSpPr>
          <p:cNvPr id="11" name="Afrundet rektangel 10"/>
          <p:cNvSpPr/>
          <p:nvPr/>
        </p:nvSpPr>
        <p:spPr>
          <a:xfrm>
            <a:off x="3165531" y="2475981"/>
            <a:ext cx="2375065" cy="98023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DomainClassBase</a:t>
            </a:r>
          </a:p>
          <a:p>
            <a:r>
              <a:rPr lang="da-DK" sz="1600">
                <a:solidFill>
                  <a:schemeClr val="bg1"/>
                </a:solidFill>
              </a:rPr>
              <a:t>IDomainClass Copy{…}</a:t>
            </a:r>
          </a:p>
        </p:txBody>
      </p:sp>
      <p:cxnSp>
        <p:nvCxnSpPr>
          <p:cNvPr id="13" name="Lige pilforbindelse 12"/>
          <p:cNvCxnSpPr>
            <a:stCxn id="7" idx="0"/>
            <a:endCxn id="11" idx="2"/>
          </p:cNvCxnSpPr>
          <p:nvPr/>
        </p:nvCxnSpPr>
        <p:spPr>
          <a:xfrm flipH="1" flipV="1">
            <a:off x="4353064" y="3456215"/>
            <a:ext cx="12982" cy="871350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8289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TextBlock (C#)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Description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get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A31515"/>
                </a:solidFill>
                <a:latin typeface="Consolas" panose="020B0609020204030204" pitchFamily="49" charset="0"/>
              </a:rPr>
              <a:t>$"..." 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000" b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5171028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TextBox (XAML)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da-DK" sz="2000" b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ItemDetails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.Description,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Mode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=TwoWay</a:t>
            </a: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}"/&gt;</a:t>
            </a: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 smtClean="0"/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da-DK" sz="2000" b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ItemDetails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.Description,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Mode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=TwoWay}"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	   IsHitTestVisible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da-DK" sz="2000" b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EnabledStateDetails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	   Background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da-DK" sz="2000" b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BackgroundColorDetails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	   Style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da-DK" sz="2000" b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TextBoxDetailsStyle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}"/&gt;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/>
          </a:p>
        </p:txBody>
      </p:sp>
    </p:spTree>
    <p:extLst>
      <p:ext uri="{BB962C8B-B14F-4D97-AF65-F5344CB8AC3E}">
        <p14:creationId xmlns:p14="http://schemas.microsoft.com/office/powerpoint/2010/main" val="31051172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TextBlock (C#)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Description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get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DataObject().Description;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set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DataObject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().Description = value;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OnPropertyChanged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000" b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8939157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Slider (XAML)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&lt;</a:t>
            </a:r>
            <a:r>
              <a:rPr lang="da-DK" sz="2000" b="1">
                <a:solidFill>
                  <a:srgbClr val="A31515"/>
                </a:solidFill>
                <a:latin typeface="Consolas" panose="020B0609020204030204" pitchFamily="49" charset="0"/>
              </a:rPr>
              <a:t>Grid.ColumnDefinitions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da-DK" sz="2000" b="1">
                <a:solidFill>
                  <a:srgbClr val="A31515"/>
                </a:solidFill>
                <a:latin typeface="Consolas" panose="020B0609020204030204" pitchFamily="49" charset="0"/>
              </a:rPr>
              <a:t>ColumnDefinition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="1*"/&gt;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da-DK" sz="2000" b="1">
                <a:solidFill>
                  <a:srgbClr val="A31515"/>
                </a:solidFill>
                <a:latin typeface="Consolas" panose="020B0609020204030204" pitchFamily="49" charset="0"/>
              </a:rPr>
              <a:t>ColumnDefinition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="4*"/&gt;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da-DK" sz="2000" b="1">
                <a:solidFill>
                  <a:srgbClr val="A31515"/>
                </a:solidFill>
                <a:latin typeface="Consolas" panose="020B0609020204030204" pitchFamily="49" charset="0"/>
              </a:rPr>
              <a:t>Grid.ColumnDefinitions</a:t>
            </a: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&lt;</a:t>
            </a:r>
            <a:r>
              <a:rPr lang="da-DK" sz="2000" b="1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Grid.Row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Grid.Column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="0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da-DK" sz="2000" b="1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             Text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da-DK" sz="2000" b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ItemDetails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.Level</a:t>
            </a: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}"/&gt;</a:t>
            </a: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&lt;</a:t>
            </a:r>
            <a:r>
              <a:rPr lang="da-DK" sz="2000" b="1">
                <a:solidFill>
                  <a:srgbClr val="A31515"/>
                </a:solidFill>
                <a:latin typeface="Consolas" panose="020B0609020204030204" pitchFamily="49" charset="0"/>
              </a:rPr>
              <a:t>Slider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  Grid.Row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Grid.Column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="1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da-DK" sz="2000" b="1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             Minimum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Maximum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da-DK" sz="2000" b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ItemDetails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.LevelScaleMax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da-DK" sz="20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              IsEnabled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da-DK" sz="2000" b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EnabledStateDetails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              Value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da-DK" sz="2000" b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ItemDetails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.LevelIndex,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Mode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=TwoWay}"/&gt;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da-DK" sz="2000" b="1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a-DK" sz="2000" b="1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5030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Slider (C#)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LevelIndex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get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_levelSliderDVM.SliderIndex;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set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{ _levelSliderDVM.SliderIndex = value;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Level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get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_levelSliderDVM.SliderText;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LevelScaleMax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get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_levelSliderDVM.SliderScaleMax;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000" b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21009197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Slider (C#)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levelSliderDVM =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IntSliderDataViewModel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Character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.MaxLevel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=&gt; DataObject().Level,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val 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DataObject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().Level = val;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OnPropertyChanged(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nameof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(LevelIndex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OnPropertyChanged(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nameof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(Level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});</a:t>
            </a:r>
          </a:p>
        </p:txBody>
      </p:sp>
    </p:spTree>
    <p:extLst>
      <p:ext uri="{BB962C8B-B14F-4D97-AF65-F5344CB8AC3E}">
        <p14:creationId xmlns:p14="http://schemas.microsoft.com/office/powerpoint/2010/main" val="7783620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ComboBox (XAML)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rgbClr val="A31515"/>
                </a:solidFill>
                <a:latin typeface="Consolas" panose="020B0609020204030204" pitchFamily="49" charset="0"/>
              </a:rPr>
              <a:t>ComboBox</a:t>
            </a:r>
            <a:r>
              <a:rPr lang="da-DK" sz="18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rgbClr val="FF0000"/>
                </a:solidFill>
                <a:latin typeface="Consolas" panose="020B0609020204030204" pitchFamily="49" charset="0"/>
              </a:rPr>
              <a:t>ItemsSource</a:t>
            </a:r>
            <a:r>
              <a:rPr lang="da-DK" sz="1800" b="1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da-DK" sz="1800" b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da-DK" sz="1800" b="1">
                <a:solidFill>
                  <a:srgbClr val="FF0000"/>
                </a:solidFill>
                <a:latin typeface="Consolas" panose="020B0609020204030204" pitchFamily="49" charset="0"/>
              </a:rPr>
              <a:t> ItemDetails</a:t>
            </a:r>
            <a:r>
              <a:rPr lang="da-DK" sz="1800" b="1">
                <a:solidFill>
                  <a:srgbClr val="0000FF"/>
                </a:solidFill>
                <a:latin typeface="Consolas" panose="020B0609020204030204" pitchFamily="49" charset="0"/>
              </a:rPr>
              <a:t>.WeaponTypeCollection}"</a:t>
            </a: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FF0000"/>
                </a:solidFill>
                <a:latin typeface="Consolas" panose="020B0609020204030204" pitchFamily="49" charset="0"/>
              </a:rPr>
              <a:t>          SelectedItem</a:t>
            </a:r>
            <a:r>
              <a:rPr lang="da-DK" sz="1800" b="1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da-DK" sz="1800" b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da-DK" sz="1800" b="1">
                <a:solidFill>
                  <a:srgbClr val="FF0000"/>
                </a:solidFill>
                <a:latin typeface="Consolas" panose="020B0609020204030204" pitchFamily="49" charset="0"/>
              </a:rPr>
              <a:t> ItemDetails</a:t>
            </a:r>
            <a:r>
              <a:rPr lang="da-DK" sz="1800" b="1">
                <a:solidFill>
                  <a:srgbClr val="0000FF"/>
                </a:solidFill>
                <a:latin typeface="Consolas" panose="020B0609020204030204" pitchFamily="49" charset="0"/>
              </a:rPr>
              <a:t>.WeaponTypeSelected,</a:t>
            </a:r>
            <a:r>
              <a:rPr lang="da-DK" sz="1800" b="1">
                <a:solidFill>
                  <a:srgbClr val="FF0000"/>
                </a:solidFill>
                <a:latin typeface="Consolas" panose="020B0609020204030204" pitchFamily="49" charset="0"/>
              </a:rPr>
              <a:t> Mode</a:t>
            </a:r>
            <a:r>
              <a:rPr lang="da-DK" sz="1800" b="1">
                <a:solidFill>
                  <a:srgbClr val="0000FF"/>
                </a:solidFill>
                <a:latin typeface="Consolas" panose="020B0609020204030204" pitchFamily="49" charset="0"/>
              </a:rPr>
              <a:t>=TwoWay}"</a:t>
            </a: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FF0000"/>
                </a:solidFill>
                <a:latin typeface="Consolas" panose="020B0609020204030204" pitchFamily="49" charset="0"/>
              </a:rPr>
              <a:t>          Style</a:t>
            </a:r>
            <a:r>
              <a:rPr lang="da-DK" sz="1800" b="1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da-DK" sz="1800" b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da-DK" sz="1800" b="1">
                <a:solidFill>
                  <a:srgbClr val="FF0000"/>
                </a:solidFill>
                <a:latin typeface="Consolas" panose="020B0609020204030204" pitchFamily="49" charset="0"/>
              </a:rPr>
              <a:t> ComboBoxDetailsStyle</a:t>
            </a:r>
            <a:r>
              <a:rPr lang="da-DK" sz="1800" b="1">
                <a:solidFill>
                  <a:srgbClr val="0000FF"/>
                </a:solidFill>
                <a:latin typeface="Consolas" panose="020B0609020204030204" pitchFamily="49" charset="0"/>
              </a:rPr>
              <a:t>}"/&gt;</a:t>
            </a: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8692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ComboBox</a:t>
            </a:r>
            <a:r>
              <a:rPr lang="da-DK" b="1" smtClean="0"/>
              <a:t> (C#)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ObservableCollection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WeaponTypeDataViewModel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&gt; WeaponTypeCollection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get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_weaponTypeCBDVM.ItemCollection;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WeaponTypeDataViewModel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WeaponTypeSelected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  get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_weaponTypeCBDVM.ItemSelected;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set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_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weaponTypeCBDVM.ItemSelected =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OnPropertyChanged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9738590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ComboBox</a:t>
            </a:r>
            <a:r>
              <a:rPr lang="da-DK" b="1" smtClean="0"/>
              <a:t> (C#)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weaponTypeCBDVM =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ComboBoxDataViewModel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WeaponType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da-DK" sz="20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WeaponTypeDataViewModel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da-DK" sz="20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WeaponTypePageViewModel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() 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=&gt; DataObject().WeaponTypeId,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val 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DataObject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().WeaponTypeId = val;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OnPropertyChanged(</a:t>
            </a: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nameof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(WeaponTypeSelected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a-DK" sz="2000" b="1"/>
          </a:p>
        </p:txBody>
      </p:sp>
    </p:spTree>
    <p:extLst>
      <p:ext uri="{BB962C8B-B14F-4D97-AF65-F5344CB8AC3E}">
        <p14:creationId xmlns:p14="http://schemas.microsoft.com/office/powerpoint/2010/main" val="16764649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ToggleSwitch (XAML)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>
                <a:solidFill>
                  <a:srgbClr val="A31515"/>
                </a:solidFill>
                <a:latin typeface="Consolas" panose="020B0609020204030204" pitchFamily="49" charset="0"/>
              </a:rPr>
              <a:t>ToggleSwitch</a:t>
            </a:r>
            <a:r>
              <a:rPr lang="en-US" sz="2000" b="1">
                <a:solidFill>
                  <a:srgbClr val="FF0000"/>
                </a:solidFill>
                <a:latin typeface="Consolas" panose="020B0609020204030204" pitchFamily="49" charset="0"/>
              </a:rPr>
              <a:t> OffContent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="One"</a:t>
            </a:r>
            <a:r>
              <a:rPr lang="en-US" sz="2000" b="1">
                <a:solidFill>
                  <a:srgbClr val="FF0000"/>
                </a:solidFill>
                <a:latin typeface="Consolas" panose="020B0609020204030204" pitchFamily="49" charset="0"/>
              </a:rPr>
              <a:t> OnContent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="Two"</a:t>
            </a:r>
            <a:endParaRPr lang="en-US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              IsOn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da-DK" sz="2000" b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ItemDetails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.IsTwoHanded,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Mode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=TwoWay}"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              IsEnabled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da-DK" sz="2000" b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EnabledStateDetails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              Style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da-DK" sz="2000" b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ToggleSwitchStyle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}"/&gt;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87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07571" y="712519"/>
            <a:ext cx="6904512" cy="50351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32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3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32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3200" b="1">
                <a:solidFill>
                  <a:srgbClr val="000000"/>
                </a:solidFill>
                <a:latin typeface="Consolas" panose="020B0609020204030204" pitchFamily="49" charset="0"/>
              </a:rPr>
              <a:t> GetId()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32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3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32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da-DK" sz="3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3200" b="1">
                <a:solidFill>
                  <a:srgbClr val="000000"/>
                </a:solidFill>
                <a:latin typeface="Consolas" panose="020B0609020204030204" pitchFamily="49" charset="0"/>
              </a:rPr>
              <a:t>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32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3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3200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3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3200" b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3200" b="1" smtClean="0">
                <a:solidFill>
                  <a:srgbClr val="000000"/>
                </a:solidFill>
                <a:latin typeface="Consolas" panose="020B0609020204030204" pitchFamily="49" charset="0"/>
              </a:rPr>
              <a:t> SetId(</a:t>
            </a:r>
            <a:r>
              <a:rPr lang="da-DK" sz="32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3200" b="1" smtClean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  <a:endParaRPr lang="da-DK" sz="3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32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3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Id = id;</a:t>
            </a:r>
            <a:endParaRPr lang="da-DK" sz="3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32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3200" b="1"/>
          </a:p>
          <a:p>
            <a:pPr marL="0" indent="0">
              <a:spcBef>
                <a:spcPts val="0"/>
              </a:spcBef>
              <a:buNone/>
            </a:pPr>
            <a:endParaRPr lang="da-DK" sz="3200" b="1"/>
          </a:p>
        </p:txBody>
      </p:sp>
      <p:sp>
        <p:nvSpPr>
          <p:cNvPr id="4" name="Tekstfelt 3"/>
          <p:cNvSpPr txBox="1"/>
          <p:nvPr/>
        </p:nvSpPr>
        <p:spPr>
          <a:xfrm>
            <a:off x="8758053" y="2390436"/>
            <a:ext cx="17283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/>
              <a:t>x 10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7055629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ToggleSwitch</a:t>
            </a:r>
            <a:r>
              <a:rPr lang="da-DK" b="1" smtClean="0"/>
              <a:t> (C#)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IsTwoHanded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get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DataObject().IsTwoHanded();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set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DataObject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().HandsRequired = value ? 2 :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OnPropertyChanged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41782789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Button (XAML)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Command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da-DK" sz="2000" b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ViewCommandsObj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[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]}"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da-DK" sz="2000" b="1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       Content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da-DK" sz="2000" b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ViewCommandsDesc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[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]}"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        Style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da-DK" sz="2000" b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ButtonStyle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1897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Button</a:t>
            </a:r>
            <a:r>
              <a:rPr lang="da-DK" b="1" smtClean="0"/>
              <a:t> (C#)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&gt; ViewCommandsDesc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get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CurrentCommands.Keys.ToList();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2B91AF"/>
                </a:solidFill>
                <a:latin typeface="Consolas" panose="020B0609020204030204" pitchFamily="49" charset="0"/>
              </a:rPr>
              <a:t>CommandBase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 ViewCommandsObj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   get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CurrentCommands.Values.ToList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();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417127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3260532" y="348555"/>
            <a:ext cx="2375065" cy="980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IDomainClass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…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880259" y="4546269"/>
            <a:ext cx="2375065" cy="157941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MyClass</a:t>
            </a:r>
          </a:p>
          <a:p>
            <a:pPr algn="ctr"/>
            <a:r>
              <a:rPr lang="da-DK" sz="1200" smtClean="0">
                <a:solidFill>
                  <a:schemeClr val="bg1"/>
                </a:solidFill>
              </a:rPr>
              <a:t>(i MyClass.cs)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int Id</a:t>
            </a:r>
            <a:r>
              <a:rPr lang="da-DK" sz="1600">
                <a:solidFill>
                  <a:schemeClr val="bg1"/>
                </a:solidFill>
              </a:rPr>
              <a:t> </a:t>
            </a:r>
            <a:r>
              <a:rPr lang="da-DK" sz="1600" smtClean="0">
                <a:solidFill>
                  <a:schemeClr val="bg1"/>
                </a:solidFill>
              </a:rPr>
              <a:t>{ get;}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4615542" y="4546269"/>
            <a:ext cx="2375065" cy="157941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MyClass</a:t>
            </a:r>
          </a:p>
          <a:p>
            <a:pPr algn="ctr"/>
            <a:r>
              <a:rPr lang="da-DK" sz="1200" smtClean="0">
                <a:solidFill>
                  <a:schemeClr val="bg1"/>
                </a:solidFill>
              </a:rPr>
              <a:t>(i MyClassLogic.cs)</a:t>
            </a:r>
          </a:p>
        </p:txBody>
      </p:sp>
      <p:cxnSp>
        <p:nvCxnSpPr>
          <p:cNvPr id="9" name="Lige pilforbindelse 8"/>
          <p:cNvCxnSpPr>
            <a:stCxn id="7" idx="0"/>
            <a:endCxn id="8" idx="2"/>
          </p:cNvCxnSpPr>
          <p:nvPr/>
        </p:nvCxnSpPr>
        <p:spPr>
          <a:xfrm flipH="1" flipV="1">
            <a:off x="4448066" y="3408217"/>
            <a:ext cx="1" cy="818407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3260533" y="2042530"/>
            <a:ext cx="2375065" cy="136568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DomainClassBase</a:t>
            </a:r>
          </a:p>
          <a:p>
            <a:r>
              <a:rPr lang="da-DK" sz="1600">
                <a:solidFill>
                  <a:schemeClr val="bg1"/>
                </a:solidFill>
              </a:rPr>
              <a:t>int GetId();</a:t>
            </a:r>
          </a:p>
          <a:p>
            <a:r>
              <a:rPr lang="da-DK" sz="1600">
                <a:solidFill>
                  <a:schemeClr val="bg1"/>
                </a:solidFill>
              </a:rPr>
              <a:t>void SetId(int id</a:t>
            </a:r>
            <a:r>
              <a:rPr lang="da-DK" sz="1600" smtClean="0">
                <a:solidFill>
                  <a:schemeClr val="bg1"/>
                </a:solidFill>
              </a:rPr>
              <a:t>);</a:t>
            </a:r>
          </a:p>
          <a:p>
            <a:r>
              <a:rPr lang="da-DK" sz="1600">
                <a:solidFill>
                  <a:schemeClr val="bg1"/>
                </a:solidFill>
              </a:rPr>
              <a:t>IDomainClass Copy{…}</a:t>
            </a:r>
          </a:p>
          <a:p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1500017" y="4226624"/>
            <a:ext cx="5896099" cy="2218707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1600">
              <a:solidFill>
                <a:schemeClr val="bg1"/>
              </a:solidFill>
            </a:endParaRPr>
          </a:p>
        </p:txBody>
      </p:sp>
      <p:cxnSp>
        <p:nvCxnSpPr>
          <p:cNvPr id="13" name="Lige pilforbindelse 12"/>
          <p:cNvCxnSpPr>
            <a:stCxn id="8" idx="0"/>
          </p:cNvCxnSpPr>
          <p:nvPr/>
        </p:nvCxnSpPr>
        <p:spPr>
          <a:xfrm flipH="1" flipV="1">
            <a:off x="4444106" y="1328792"/>
            <a:ext cx="3960" cy="713738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budstavle 13"/>
          <p:cNvSpPr/>
          <p:nvPr/>
        </p:nvSpPr>
        <p:spPr>
          <a:xfrm>
            <a:off x="6576717" y="1760752"/>
            <a:ext cx="1638795" cy="154379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15" name="Tekstfelt 14"/>
          <p:cNvSpPr txBox="1"/>
          <p:nvPr/>
        </p:nvSpPr>
        <p:spPr>
          <a:xfrm>
            <a:off x="8473044" y="1932483"/>
            <a:ext cx="3301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smtClean="0"/>
              <a:t>…med mindre man piller</a:t>
            </a:r>
          </a:p>
          <a:p>
            <a:r>
              <a:rPr lang="da-DK" sz="2400" smtClean="0"/>
              <a:t>i de genererede klasser…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227549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Domæne-klasser (kodet)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Ud over </a:t>
            </a:r>
            <a:r>
              <a:rPr lang="da-DK" b="1" smtClean="0"/>
              <a:t>GetId() og SetId() </a:t>
            </a:r>
            <a:r>
              <a:rPr lang="da-DK" smtClean="0"/>
              <a:t>rummer klasserne kun </a:t>
            </a:r>
            <a:r>
              <a:rPr lang="da-DK" u="sng" smtClean="0"/>
              <a:t>forretningslogik</a:t>
            </a:r>
            <a:r>
              <a:rPr lang="da-DK" smtClean="0"/>
              <a:t>!</a:t>
            </a:r>
          </a:p>
          <a:p>
            <a:r>
              <a:rPr lang="da-DK" smtClean="0"/>
              <a:t>Ingen stillingtagen til præsentation.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196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07571" y="635331"/>
            <a:ext cx="10003972" cy="522514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rgbClr val="2B91AF"/>
                </a:solidFill>
                <a:latin typeface="Consolas" panose="020B0609020204030204" pitchFamily="49" charset="0"/>
              </a:rPr>
              <a:t>Weapon</a:t>
            </a:r>
            <a:r>
              <a:rPr lang="en-US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: IDomainClass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GetId()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SetId(</a:t>
            </a:r>
            <a:r>
              <a:rPr lang="da-DK" sz="12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  <a:endParaRPr lang="da-DK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da-DK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Id = id;</a:t>
            </a:r>
            <a:endParaRPr lang="da-DK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da-DK" sz="12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2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MinDamage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get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da-DK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WeaponModel.MinDamage + JewelDamage;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2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MaxDamage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get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da-DK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WeaponModel.MaxDamage + JewelDamage;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2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JewelDamage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get</a:t>
            </a:r>
            <a:r>
              <a:rPr lang="en-US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Jewels.Select(obj =&gt; obj.BaseDamage).Sum();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200" b="1"/>
          </a:p>
        </p:txBody>
      </p:sp>
    </p:spTree>
    <p:extLst>
      <p:ext uri="{BB962C8B-B14F-4D97-AF65-F5344CB8AC3E}">
        <p14:creationId xmlns:p14="http://schemas.microsoft.com/office/powerpoint/2010/main" val="2124605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2389</Words>
  <Application>Microsoft Office PowerPoint</Application>
  <PresentationFormat>Widescreen</PresentationFormat>
  <Paragraphs>642</Paragraphs>
  <Slides>62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62</vt:i4>
      </vt:variant>
    </vt:vector>
  </HeadingPairs>
  <TitlesOfParts>
    <vt:vector size="67" baseType="lpstr">
      <vt:lpstr>Arial</vt:lpstr>
      <vt:lpstr>Calibri</vt:lpstr>
      <vt:lpstr>Calibri Light</vt:lpstr>
      <vt:lpstr>Consolas</vt:lpstr>
      <vt:lpstr>Office-tema</vt:lpstr>
      <vt:lpstr>SimpleRPGFromScratchV3</vt:lpstr>
      <vt:lpstr>Fem hoved-hierarkier af klasser</vt:lpstr>
      <vt:lpstr>Domæne-klasser (genereret)</vt:lpstr>
      <vt:lpstr>Domæne-klasser (kodet)</vt:lpstr>
      <vt:lpstr>PowerPoint-præsentation</vt:lpstr>
      <vt:lpstr>PowerPoint-præsentation</vt:lpstr>
      <vt:lpstr>PowerPoint-præsentation</vt:lpstr>
      <vt:lpstr>Domæne-klasser (kodet)</vt:lpstr>
      <vt:lpstr>PowerPoint-præsentation</vt:lpstr>
      <vt:lpstr>Catalog-klasser</vt:lpstr>
      <vt:lpstr>PowerPoint-præsentation</vt:lpstr>
      <vt:lpstr>PowerPoint-præsentation</vt:lpstr>
      <vt:lpstr>Objekt-referencer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Data View Model (DVM)-klasser</vt:lpstr>
      <vt:lpstr>PowerPoint-præsentation</vt:lpstr>
      <vt:lpstr>PowerPoint-præsentation</vt:lpstr>
      <vt:lpstr>PowerPoint-præsentation</vt:lpstr>
      <vt:lpstr>PowerPoint-præsentation</vt:lpstr>
      <vt:lpstr>Page View Model (PVM)-klasser</vt:lpstr>
      <vt:lpstr>PowerPoint-præsentation</vt:lpstr>
      <vt:lpstr>PowerPoint-præsentation</vt:lpstr>
      <vt:lpstr>PowerPoint-præsentation</vt:lpstr>
      <vt:lpstr>PowerPoint-præsentation</vt:lpstr>
      <vt:lpstr>Håndtering af view-tilstande</vt:lpstr>
      <vt:lpstr>PowerPoint-præsentation</vt:lpstr>
      <vt:lpstr>Views</vt:lpstr>
      <vt:lpstr>PowerPoint-præsentation</vt:lpstr>
      <vt:lpstr>PowerPoint-præsentation</vt:lpstr>
      <vt:lpstr>Andre klasser/views</vt:lpstr>
      <vt:lpstr>Command-klasser</vt:lpstr>
      <vt:lpstr>Command-klasser</vt:lpstr>
      <vt:lpstr>PowerPoint-præsentation</vt:lpstr>
      <vt:lpstr>PowerPoint-præsentation</vt:lpstr>
      <vt:lpstr>SimpleRPGDBContext</vt:lpstr>
      <vt:lpstr>DomainModel</vt:lpstr>
      <vt:lpstr>DomainModel</vt:lpstr>
      <vt:lpstr>MainPageViewModel</vt:lpstr>
      <vt:lpstr>MainPage.xaml</vt:lpstr>
      <vt:lpstr>MainPage.xaml</vt:lpstr>
      <vt:lpstr>MainPage.xaml.cs</vt:lpstr>
      <vt:lpstr>UI Kontroller</vt:lpstr>
      <vt:lpstr>TextBlock (XAML)</vt:lpstr>
      <vt:lpstr>TextBlock (C#)</vt:lpstr>
      <vt:lpstr>TextBox (XAML)</vt:lpstr>
      <vt:lpstr>TextBlock (C#)</vt:lpstr>
      <vt:lpstr>Slider (XAML)</vt:lpstr>
      <vt:lpstr>Slider (C#)</vt:lpstr>
      <vt:lpstr>Slider (C#)</vt:lpstr>
      <vt:lpstr>ComboBox (XAML)</vt:lpstr>
      <vt:lpstr>ComboBox (C#)</vt:lpstr>
      <vt:lpstr>ComboBox (C#)</vt:lpstr>
      <vt:lpstr>ToggleSwitch (XAML)</vt:lpstr>
      <vt:lpstr>ToggleSwitch (C#)</vt:lpstr>
      <vt:lpstr>Button (XAML)</vt:lpstr>
      <vt:lpstr>Button (C#)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SimpleRPGFromScratchV2</dc:title>
  <dc:creator>Per Laursen</dc:creator>
  <cp:lastModifiedBy>Per Laursen</cp:lastModifiedBy>
  <cp:revision>45</cp:revision>
  <dcterms:created xsi:type="dcterms:W3CDTF">2018-11-22T14:05:43Z</dcterms:created>
  <dcterms:modified xsi:type="dcterms:W3CDTF">2018-11-29T18:55:36Z</dcterms:modified>
</cp:coreProperties>
</file>