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47" r:id="rId12"/>
    <p:sldId id="445" r:id="rId13"/>
    <p:sldId id="440" r:id="rId14"/>
    <p:sldId id="448" r:id="rId15"/>
    <p:sldId id="441" r:id="rId16"/>
    <p:sldId id="442" r:id="rId17"/>
    <p:sldId id="594" r:id="rId18"/>
    <p:sldId id="488" r:id="rId19"/>
    <p:sldId id="595" r:id="rId20"/>
    <p:sldId id="561" r:id="rId21"/>
    <p:sldId id="340" r:id="rId22"/>
    <p:sldId id="596" r:id="rId23"/>
    <p:sldId id="339" r:id="rId24"/>
    <p:sldId id="352" r:id="rId25"/>
    <p:sldId id="341" r:id="rId26"/>
    <p:sldId id="451" r:id="rId27"/>
    <p:sldId id="597" r:id="rId28"/>
    <p:sldId id="598" r:id="rId29"/>
    <p:sldId id="562" r:id="rId30"/>
    <p:sldId id="564" r:id="rId31"/>
    <p:sldId id="453" r:id="rId32"/>
    <p:sldId id="347" r:id="rId33"/>
    <p:sldId id="456" r:id="rId34"/>
    <p:sldId id="621" r:id="rId35"/>
    <p:sldId id="342" r:id="rId36"/>
    <p:sldId id="622" r:id="rId37"/>
    <p:sldId id="353" r:id="rId38"/>
    <p:sldId id="563" r:id="rId39"/>
    <p:sldId id="354" r:id="rId40"/>
    <p:sldId id="348" r:id="rId41"/>
    <p:sldId id="599" r:id="rId42"/>
    <p:sldId id="457" r:id="rId43"/>
    <p:sldId id="350" r:id="rId44"/>
    <p:sldId id="623" r:id="rId45"/>
    <p:sldId id="624" r:id="rId46"/>
    <p:sldId id="355" r:id="rId47"/>
    <p:sldId id="601" r:id="rId48"/>
    <p:sldId id="356" r:id="rId49"/>
    <p:sldId id="357" r:id="rId50"/>
    <p:sldId id="625" r:id="rId51"/>
    <p:sldId id="626" r:id="rId52"/>
    <p:sldId id="627" r:id="rId53"/>
    <p:sldId id="628" r:id="rId54"/>
    <p:sldId id="629" r:id="rId55"/>
    <p:sldId id="358" r:id="rId56"/>
    <p:sldId id="630" r:id="rId57"/>
    <p:sldId id="540" r:id="rId58"/>
    <p:sldId id="363" r:id="rId59"/>
    <p:sldId id="602" r:id="rId60"/>
    <p:sldId id="640" r:id="rId61"/>
    <p:sldId id="461" r:id="rId62"/>
    <p:sldId id="365" r:id="rId63"/>
    <p:sldId id="646" r:id="rId64"/>
    <p:sldId id="647" r:id="rId65"/>
    <p:sldId id="645" r:id="rId66"/>
    <p:sldId id="641" r:id="rId67"/>
    <p:sldId id="648" r:id="rId68"/>
    <p:sldId id="649" r:id="rId69"/>
    <p:sldId id="653" r:id="rId70"/>
    <p:sldId id="642" r:id="rId71"/>
    <p:sldId id="376" r:id="rId72"/>
    <p:sldId id="643" r:id="rId73"/>
    <p:sldId id="370" r:id="rId74"/>
    <p:sldId id="463" r:id="rId75"/>
    <p:sldId id="378" r:id="rId76"/>
    <p:sldId id="379" r:id="rId77"/>
    <p:sldId id="632" r:id="rId78"/>
    <p:sldId id="374" r:id="rId79"/>
    <p:sldId id="631" r:id="rId80"/>
    <p:sldId id="633" r:id="rId81"/>
    <p:sldId id="644" r:id="rId82"/>
    <p:sldId id="650" r:id="rId83"/>
    <p:sldId id="652" r:id="rId84"/>
    <p:sldId id="651" r:id="rId85"/>
    <p:sldId id="380" r:id="rId86"/>
    <p:sldId id="604" r:id="rId87"/>
    <p:sldId id="381" r:id="rId88"/>
    <p:sldId id="382" r:id="rId89"/>
    <p:sldId id="464" r:id="rId90"/>
    <p:sldId id="600" r:id="rId91"/>
    <p:sldId id="383" r:id="rId92"/>
    <p:sldId id="384" r:id="rId93"/>
    <p:sldId id="385" r:id="rId94"/>
    <p:sldId id="465" r:id="rId95"/>
    <p:sldId id="605" r:id="rId96"/>
    <p:sldId id="606" r:id="rId97"/>
    <p:sldId id="607" r:id="rId98"/>
    <p:sldId id="390" r:id="rId99"/>
    <p:sldId id="608" r:id="rId100"/>
    <p:sldId id="391" r:id="rId101"/>
    <p:sldId id="609" r:id="rId102"/>
    <p:sldId id="610" r:id="rId103"/>
    <p:sldId id="611" r:id="rId104"/>
    <p:sldId id="612" r:id="rId105"/>
    <p:sldId id="387" r:id="rId106"/>
    <p:sldId id="613" r:id="rId107"/>
    <p:sldId id="388" r:id="rId108"/>
    <p:sldId id="389" r:id="rId109"/>
    <p:sldId id="393" r:id="rId110"/>
    <p:sldId id="394" r:id="rId111"/>
    <p:sldId id="395" r:id="rId112"/>
    <p:sldId id="469" r:id="rId113"/>
    <p:sldId id="614" r:id="rId114"/>
    <p:sldId id="518" r:id="rId115"/>
    <p:sldId id="470" r:id="rId116"/>
    <p:sldId id="479" r:id="rId117"/>
    <p:sldId id="490" r:id="rId118"/>
    <p:sldId id="491" r:id="rId119"/>
    <p:sldId id="492" r:id="rId120"/>
    <p:sldId id="471" r:id="rId121"/>
    <p:sldId id="493" r:id="rId122"/>
    <p:sldId id="494" r:id="rId123"/>
    <p:sldId id="472" r:id="rId124"/>
    <p:sldId id="481" r:id="rId125"/>
    <p:sldId id="495" r:id="rId126"/>
    <p:sldId id="496" r:id="rId127"/>
    <p:sldId id="497" r:id="rId128"/>
    <p:sldId id="473" r:id="rId129"/>
    <p:sldId id="482" r:id="rId130"/>
    <p:sldId id="498" r:id="rId131"/>
    <p:sldId id="499" r:id="rId132"/>
    <p:sldId id="500" r:id="rId133"/>
    <p:sldId id="474" r:id="rId134"/>
    <p:sldId id="501" r:id="rId135"/>
    <p:sldId id="475" r:id="rId136"/>
    <p:sldId id="484" r:id="rId137"/>
    <p:sldId id="502" r:id="rId138"/>
    <p:sldId id="503" r:id="rId139"/>
    <p:sldId id="504" r:id="rId140"/>
    <p:sldId id="505" r:id="rId141"/>
    <p:sldId id="476" r:id="rId142"/>
    <p:sldId id="507" r:id="rId143"/>
    <p:sldId id="506" r:id="rId144"/>
    <p:sldId id="508" r:id="rId145"/>
    <p:sldId id="509" r:id="rId146"/>
    <p:sldId id="510" r:id="rId147"/>
    <p:sldId id="511" r:id="rId148"/>
    <p:sldId id="512" r:id="rId149"/>
    <p:sldId id="477" r:id="rId150"/>
    <p:sldId id="486" r:id="rId151"/>
    <p:sldId id="513" r:id="rId152"/>
    <p:sldId id="514" r:id="rId153"/>
    <p:sldId id="516" r:id="rId154"/>
    <p:sldId id="515" r:id="rId155"/>
    <p:sldId id="517" r:id="rId156"/>
    <p:sldId id="401" r:id="rId157"/>
    <p:sldId id="615" r:id="rId158"/>
    <p:sldId id="616" r:id="rId159"/>
    <p:sldId id="617" r:id="rId160"/>
    <p:sldId id="618" r:id="rId161"/>
    <p:sldId id="403" r:id="rId162"/>
    <p:sldId id="404" r:id="rId163"/>
    <p:sldId id="405" r:id="rId164"/>
    <p:sldId id="406" r:id="rId165"/>
    <p:sldId id="407" r:id="rId166"/>
    <p:sldId id="408" r:id="rId167"/>
    <p:sldId id="634" r:id="rId168"/>
    <p:sldId id="409" r:id="rId169"/>
    <p:sldId id="635" r:id="rId170"/>
    <p:sldId id="636" r:id="rId171"/>
    <p:sldId id="637" r:id="rId172"/>
    <p:sldId id="638" r:id="rId173"/>
    <p:sldId id="639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1" r:id="rId182"/>
    <p:sldId id="423" r:id="rId183"/>
    <p:sldId id="424" r:id="rId184"/>
    <p:sldId id="557" r:id="rId185"/>
    <p:sldId id="591" r:id="rId186"/>
    <p:sldId id="590" r:id="rId187"/>
    <p:sldId id="593" r:id="rId188"/>
    <p:sldId id="576" r:id="rId189"/>
    <p:sldId id="577" r:id="rId190"/>
    <p:sldId id="578" r:id="rId191"/>
    <p:sldId id="579" r:id="rId192"/>
    <p:sldId id="580" r:id="rId193"/>
    <p:sldId id="581" r:id="rId194"/>
    <p:sldId id="582" r:id="rId195"/>
    <p:sldId id="654" r:id="rId196"/>
    <p:sldId id="583" r:id="rId197"/>
    <p:sldId id="565" r:id="rId198"/>
    <p:sldId id="567" r:id="rId199"/>
    <p:sldId id="570" r:id="rId200"/>
    <p:sldId id="573" r:id="rId201"/>
    <p:sldId id="655" r:id="rId202"/>
    <p:sldId id="575" r:id="rId203"/>
    <p:sldId id="585" r:id="rId204"/>
    <p:sldId id="586" r:id="rId205"/>
    <p:sldId id="587" r:id="rId206"/>
    <p:sldId id="588" r:id="rId207"/>
    <p:sldId id="589" r:id="rId208"/>
    <p:sldId id="656" r:id="rId209"/>
    <p:sldId id="425" r:id="rId210"/>
    <p:sldId id="338" r:id="rId2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l-easj/OOProg/tree/master/General/Demos/CarRetailDemo" TargetMode="External"/><Relationship Id="rId2" Type="http://schemas.openxmlformats.org/officeDocument/2006/relationships/hyperlink" Target="https://github.com/perl-easj/OOProg/tree/master/Chap/AppDev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erl-easj/OOProg/tree/master/General/Demos/BioDemo" TargetMode="Externa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erl-easj/OOProg/tree/master/General/Libs/MVVMG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titel 2"/>
          <p:cNvSpPr txBox="1">
            <a:spLocks/>
          </p:cNvSpPr>
          <p:nvPr/>
        </p:nvSpPr>
        <p:spPr>
          <a:xfrm>
            <a:off x="1471246" y="5340817"/>
            <a:ext cx="9144000" cy="79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600" smtClean="0">
                <a:solidFill>
                  <a:schemeClr val="bg1">
                    <a:lumMod val="50000"/>
                  </a:schemeClr>
                </a:solidFill>
              </a:rPr>
              <a:t>(November 2018</a:t>
            </a:r>
            <a:r>
              <a:rPr lang="da-DK" sz="360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a-DK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39329"/>
          </a:xfrm>
        </p:spPr>
        <p:txBody>
          <a:bodyPr>
            <a:normAutofit/>
          </a:bodyPr>
          <a:lstStyle/>
          <a:p>
            <a:r>
              <a:rPr lang="da-DK" sz="9600" smtClean="0"/>
              <a:t>The </a:t>
            </a:r>
            <a:r>
              <a:rPr lang="da-DK" sz="9600" b="1" smtClean="0"/>
              <a:t>MVVM</a:t>
            </a:r>
            <a:r>
              <a:rPr lang="da-DK" sz="9600" b="1" smtClean="0">
                <a:solidFill>
                  <a:srgbClr val="FF0000"/>
                </a:solidFill>
              </a:rPr>
              <a:t>Go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9600" smtClean="0"/>
              <a:t>class library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(IDataWrapper&lt;TData&gt;)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(ICatalog&lt;TData&gt;)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2650178" y="4343398"/>
            <a:ext cx="2215661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37938" y="1465383"/>
            <a:ext cx="4349259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3984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IDataWrapper&lt;TData&gt;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ICatalog&lt;TData&gt;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37938" y="3540368"/>
            <a:ext cx="434925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IDataWrapper&lt;TData&gt;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ICatalog&lt;TData&gt;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2863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8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151078" y="3540368"/>
            <a:ext cx="473611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…ControllerBase&lt;TData&gt;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3520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51078" y="1858108"/>
            <a:ext cx="4736118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TData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updateObj = Source.DataObject.Copy()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TData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Target.Update(updateObj</a:t>
            </a:r>
            <a:r>
              <a:rPr lang="da-DK" sz="1400" b="1">
                <a:latin typeface="Consolas" panose="020B0609020204030204" pitchFamily="49" charset="0"/>
              </a:rPr>
              <a:t>, Source.DataObject.Key);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17402" y="32267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</a:t>
            </a:r>
            <a:r>
              <a:rPr lang="da-DK" sz="2400" b="1" smtClean="0"/>
              <a:t>ICommand</a:t>
            </a:r>
            <a:r>
              <a:rPr lang="da-DK" sz="2400" smtClean="0"/>
              <a:t> with parameterless versions of </a:t>
            </a:r>
            <a:r>
              <a:rPr lang="da-DK" sz="2400" b="1" smtClean="0"/>
              <a:t>Execute</a:t>
            </a:r>
            <a:r>
              <a:rPr lang="da-DK" sz="2400" smtClean="0"/>
              <a:t> and </a:t>
            </a:r>
            <a:r>
              <a:rPr lang="da-DK" sz="2400" b="1" smtClean="0"/>
              <a:t>CanExecute</a:t>
            </a:r>
            <a:r>
              <a:rPr lang="da-DK" sz="2400" smtClean="0"/>
              <a:t>, plus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 smtClean="0"/>
              <a:t>virtual bool </a:t>
            </a:r>
            <a:r>
              <a:rPr lang="da-DK" smtClean="0">
                <a:solidFill>
                  <a:srgbClr val="FFFF00"/>
                </a:solidFill>
              </a:rPr>
              <a:t>CanExecute</a:t>
            </a:r>
            <a:r>
              <a:rPr lang="da-DK" smtClean="0"/>
              <a:t>();</a:t>
            </a:r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ControllerCommandBase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ControllerCommandBase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</a:t>
            </a:r>
            <a:r>
              <a:rPr lang="da-DK" b="1" smtClean="0"/>
              <a:t>data source </a:t>
            </a:r>
            <a:r>
              <a:rPr lang="da-DK" smtClean="0"/>
              <a:t>through an </a:t>
            </a:r>
            <a:r>
              <a:rPr lang="da-DK" b="1" smtClean="0"/>
              <a:t>interface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arguments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IDataWrapper&lt;TData&gt;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ICatalog&lt;TData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…CommandBase&lt;TData&gt;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/>
                </a:solidFill>
              </a:rPr>
              <a:t>ControllerCommandBase</a:t>
            </a:r>
            <a:endParaRPr lang="da-DK" sz="2400" smtClean="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7523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speci-fically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contains three methods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methods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CRUDCommandManager&lt;TViewData&gt;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AddOns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4211461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PageViewModel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94077" cy="4351338"/>
          </a:xfrm>
        </p:spPr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transport/persistency.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smtClean="0"/>
              <a:t>). Transformation of domain object, aimed at being interacted with by ViewModel classes</a:t>
            </a:r>
            <a:r>
              <a:rPr lang="da-DK"/>
              <a:t>.</a:t>
            </a:r>
            <a:endParaRPr lang="da-DK" smtClean="0"/>
          </a:p>
          <a:p>
            <a:r>
              <a:rPr lang="da-DK" b="1" smtClean="0"/>
              <a:t>Persistent data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917832" cy="5644661"/>
          </a:xfrm>
        </p:spPr>
        <p:txBody>
          <a:bodyPr>
            <a:normAutofit/>
          </a:bodyPr>
          <a:lstStyle/>
          <a:p>
            <a:r>
              <a:rPr lang="da-DK" sz="2400" b="1"/>
              <a:t>DialogWithReturnValue</a:t>
            </a:r>
          </a:p>
          <a:p>
            <a:r>
              <a:rPr lang="da-DK" sz="2400"/>
              <a:t>Contains a single method </a:t>
            </a:r>
            <a:r>
              <a:rPr lang="da-DK" sz="2400" b="1"/>
              <a:t>PresentDialogWithReturnValue</a:t>
            </a:r>
            <a:r>
              <a:rPr lang="da-DK" sz="2400"/>
              <a:t> for showing a dialog to the end user.</a:t>
            </a:r>
          </a:p>
          <a:p>
            <a:r>
              <a:rPr lang="da-DK" sz="2400" smtClean="0"/>
              <a:t>The method is asynchronous.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6770077" y="1002324"/>
            <a:ext cx="5040920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</a:t>
            </a:r>
            <a:r>
              <a:rPr lang="en-US" sz="1400" smtClean="0"/>
              <a:t>Task&lt;ReturnValueType&gt; </a:t>
            </a:r>
            <a:r>
              <a:rPr lang="en-US" sz="1400" smtClean="0">
                <a:solidFill>
                  <a:srgbClr val="FFFF00"/>
                </a:solidFill>
              </a:rPr>
              <a:t>PresentDialogWithReturnValue</a:t>
            </a:r>
          </a:p>
          <a:p>
            <a:r>
              <a:rPr lang="en-US" sz="1400">
                <a:solidFill>
                  <a:srgbClr val="FFFF00"/>
                </a:solidFill>
              </a:rPr>
              <a:t> </a:t>
            </a:r>
            <a:r>
              <a:rPr lang="en-US" sz="1400" smtClean="0">
                <a:solidFill>
                  <a:srgbClr val="FFFF00"/>
                </a:solidFill>
              </a:rPr>
              <a:t>  </a:t>
            </a:r>
            <a:r>
              <a:rPr lang="en-US" sz="1400" smtClean="0"/>
              <a:t>(string </a:t>
            </a:r>
            <a:r>
              <a:rPr lang="en-US" sz="1400"/>
              <a:t>message, </a:t>
            </a:r>
            <a:r>
              <a:rPr lang="en-US" sz="1400" smtClean="0"/>
              <a:t>string confirmText)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5583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TViewData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TPersistentData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CarPersistentData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399817" y="52841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7252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AddOns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531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7591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button control in a page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542692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predicates deciding if a CRUD command can be executed</a:t>
            </a:r>
          </a:p>
          <a:p>
            <a:r>
              <a:rPr lang="da-DK" sz="2400" smtClean="0"/>
              <a:t>A CRUD command can now only be executed,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447692" y="3308839"/>
            <a:ext cx="5445365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CRUDCommandManagerViewStateDependent&lt;TData&gt;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708780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447692" y="1412631"/>
            <a:ext cx="5439505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CRUDCommandManager&lt;TData&gt;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68283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FileCatalogFull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PersistableCatalogFull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FileSource&lt;TPersistentData&gt;,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JSONConverter&lt;TPersistentData&gt;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70430" y="3308838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FileCatalogFull&lt;T,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FileCatalog</a:t>
            </a:r>
            <a:endParaRPr lang="da-DK" sz="2400" b="1"/>
          </a:p>
          <a:p>
            <a:r>
              <a:rPr lang="da-DK" sz="2400" smtClean="0"/>
              <a:t>Version without data transformation</a:t>
            </a:r>
          </a:p>
          <a:p>
            <a:r>
              <a:rPr lang="da-DK" sz="2400" smtClean="0"/>
              <a:t>Implements trivial data conversion methods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743949" y="1804654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94231" y="715108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594230" y="2611315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94230" y="4507522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FileCatalog&lt;T&gt;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RestAPICatalogFull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PersistableCatalogFull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RestAPISource&lt;TPersistentData&gt;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RestAPICatalogFull&lt;T,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RestAPICatalog</a:t>
            </a:r>
            <a:endParaRPr lang="da-DK" sz="2400" b="1"/>
          </a:p>
          <a:p>
            <a:r>
              <a:rPr lang="da-DK" sz="2400" smtClean="0"/>
              <a:t>Version without data transformation</a:t>
            </a:r>
          </a:p>
          <a:p>
            <a:r>
              <a:rPr lang="da-DK" sz="2400" smtClean="0"/>
              <a:t>Implements trivial data conversion methods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743949" y="1804654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94231" y="715108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594230" y="2611315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94230" y="4507522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RestAPICatalog&lt;T&gt;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743949" y="3700861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799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Højrepil 1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4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1" y="486508"/>
            <a:ext cx="640666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EFCoreCatalogFull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PersistableCatalogFull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EFCoreSource&lt;TDBContext, 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20707" y="3308839"/>
            <a:ext cx="4466488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EFCoreCatalogFull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&lt;TDBContext, T,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420707" y="1412631"/>
            <a:ext cx="4466489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&lt;T,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ERCoreCatalog</a:t>
            </a:r>
            <a:endParaRPr lang="da-DK" sz="2400" b="1"/>
          </a:p>
          <a:p>
            <a:r>
              <a:rPr lang="da-DK" sz="2400" smtClean="0"/>
              <a:t>Version without data transformation</a:t>
            </a:r>
          </a:p>
          <a:p>
            <a:r>
              <a:rPr lang="da-DK" sz="2400" smtClean="0"/>
              <a:t>Implements trivial data conversion methods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743949" y="1804654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94231" y="715108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594230" y="2611315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EFCoreCatalogFull&lt;TDBContext, 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94230" y="4507522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EFCoreCatalog&lt;TDBContext, T</a:t>
            </a:r>
            <a:r>
              <a:rPr lang="da-DK" sz="2400">
                <a:solidFill>
                  <a:schemeClr val="bg1"/>
                </a:solidFill>
              </a:rPr>
              <a:t>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743949" y="3700861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1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66303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CatalogFull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742656" y="1663035"/>
            <a:ext cx="3158698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742656" y="294194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endCxn id="12" idx="2"/>
          </p:cNvCxnSpPr>
          <p:nvPr/>
        </p:nvCxnSpPr>
        <p:spPr>
          <a:xfrm flipV="1">
            <a:off x="2276694" y="1010506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6" idx="2"/>
          </p:cNvCxnSpPr>
          <p:nvPr/>
        </p:nvCxnSpPr>
        <p:spPr>
          <a:xfrm flipV="1">
            <a:off x="6322005" y="2315564"/>
            <a:ext cx="0" cy="62638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0" y="1989301"/>
            <a:ext cx="1067986" cy="127890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78719" y="296809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2276693" y="2315564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4781763" y="4230934"/>
            <a:ext cx="311959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/>
          <p:nvPr/>
        </p:nvCxnSpPr>
        <p:spPr>
          <a:xfrm flipV="1">
            <a:off x="6341557" y="3578405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8746087" y="218070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FileCatalogFull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8453682" y="2506969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WebAPICatalogFull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66303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CatalogFull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742656" y="1663035"/>
            <a:ext cx="3158698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742656" y="294194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endCxn id="12" idx="2"/>
          </p:cNvCxnSpPr>
          <p:nvPr/>
        </p:nvCxnSpPr>
        <p:spPr>
          <a:xfrm flipV="1">
            <a:off x="2276694" y="1010506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6" idx="2"/>
          </p:cNvCxnSpPr>
          <p:nvPr/>
        </p:nvCxnSpPr>
        <p:spPr>
          <a:xfrm flipV="1">
            <a:off x="6322005" y="2315564"/>
            <a:ext cx="0" cy="62638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0" y="1989301"/>
            <a:ext cx="1067986" cy="127890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78719" y="296809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2276693" y="2315564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4781763" y="4230934"/>
            <a:ext cx="311959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/>
          <p:nvPr/>
        </p:nvCxnSpPr>
        <p:spPr>
          <a:xfrm flipV="1">
            <a:off x="6341557" y="3578405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8206826" y="294194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EFCoreCatalogFull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206826" y="423093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8453682" y="4632385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8854077" y="5067360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>
            <a:stCxn id="20" idx="1"/>
            <a:endCxn id="17" idx="3"/>
          </p:cNvCxnSpPr>
          <p:nvPr/>
        </p:nvCxnSpPr>
        <p:spPr>
          <a:xfrm flipH="1">
            <a:off x="7901354" y="4557199"/>
            <a:ext cx="305472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>
            <a:off x="7901354" y="3288576"/>
            <a:ext cx="305472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data view model </a:t>
            </a:r>
            <a:r>
              <a:rPr lang="en-US" sz="2400"/>
              <a:t>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ItemViewModelWithImage&lt;TData&gt;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DataViewModelBase&lt;TData&gt;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3340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DataViewModelWithSelectableImage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data view model 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693877" y="3540368"/>
            <a:ext cx="5193320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DataViewModelWithSelectableImage&lt;TData&gt;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93878" y="1512273"/>
            <a:ext cx="519332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DataViewModelBase&lt;TData&gt;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0660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PageViewModelMediatorBase</a:t>
            </a:r>
          </a:p>
          <a:p>
            <a:r>
              <a:rPr lang="da-DK" sz="2400" smtClean="0"/>
              <a:t>Class implements a specific strategy for mediating between the elements in a Master/Details ViewModel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50723" y="1430220"/>
            <a:ext cx="447821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PageViewModelMediatorBase&lt;TData&gt;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250723" y="2977664"/>
            <a:ext cx="447821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PageViewModelCRUDMediator&lt;TData&gt;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047283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256585" y="439616"/>
            <a:ext cx="4630612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PageViewModelBase&lt;TData&gt;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256585" y="1987060"/>
            <a:ext cx="4630612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PageViewModelWithState&lt;TData&gt;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129344" y="1196517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Application-specific page </a:t>
            </a:r>
            <a:r>
              <a:rPr lang="da-DK" sz="2400"/>
              <a:t>v</a:t>
            </a:r>
            <a:r>
              <a:rPr lang="da-DK" sz="2400" smtClean="0"/>
              <a:t>iew </a:t>
            </a:r>
            <a:r>
              <a:rPr lang="da-DK" sz="2400"/>
              <a:t>m</a:t>
            </a:r>
            <a:r>
              <a:rPr lang="da-DK" sz="2400" smtClean="0"/>
              <a:t>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253046" y="1354018"/>
            <a:ext cx="36341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PageViewModelWithState&lt;TData&gt;</a:t>
            </a:r>
            <a:endParaRPr lang="da-DK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8253046" y="2901463"/>
            <a:ext cx="36341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PageViewModelCRUD&lt;TData&gt;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627574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IPVMMediator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>
            <a:stCxn id="21" idx="0"/>
          </p:cNvCxnSpPr>
          <p:nvPr/>
        </p:nvCxnSpPr>
        <p:spPr>
          <a:xfrm flipH="1" flipV="1">
            <a:off x="5964780" y="989616"/>
            <a:ext cx="3" cy="3984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78719" y="2418112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PVMWithState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2276692" y="2040573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 flipH="1" flipV="1">
            <a:off x="2276690" y="307064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78719" y="3448179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PVMCRUD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4566804" y="3448178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>
            <a:stCxn id="24" idx="0"/>
          </p:cNvCxnSpPr>
          <p:nvPr/>
        </p:nvCxnSpPr>
        <p:spPr>
          <a:xfrm flipH="1" flipV="1">
            <a:off x="5964777" y="2040572"/>
            <a:ext cx="3" cy="140760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>
            <a:stCxn id="24" idx="1"/>
          </p:cNvCxnSpPr>
          <p:nvPr/>
        </p:nvCxnSpPr>
        <p:spPr>
          <a:xfrm flipH="1" flipV="1">
            <a:off x="3674670" y="3774442"/>
            <a:ext cx="892134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/>
              <a:t>M</a:t>
            </a:r>
            <a:r>
              <a:rPr lang="da-DK" sz="9600" b="1" smtClean="0"/>
              <a:t>ain flow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802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952185" y="2711414"/>
            <a:ext cx="3679540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5299" y="1936763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952185" y="831276"/>
            <a:ext cx="3679539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952185" y="4591552"/>
            <a:ext cx="3679539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5299" y="3816901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858108" y="2729003"/>
            <a:ext cx="7872045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PageViewModel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7475" y="1954352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858108" y="848865"/>
            <a:ext cx="7872045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858108" y="4609141"/>
            <a:ext cx="7872045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7475" y="3834490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4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Domain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486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IStorable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95851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6314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StorableBase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53452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IStorable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ICopyable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79924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47312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IDefaultValues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59950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CopyableWith DefaultValuesBase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50354"/>
              </p:ext>
            </p:extLst>
          </p:nvPr>
        </p:nvGraphicFramePr>
        <p:xfrm>
          <a:off x="918308" y="484571"/>
          <a:ext cx="6801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CopyableBase, IDefaultValues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4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DomainClassBase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08844"/>
              </p:ext>
            </p:extLst>
          </p:nvPr>
        </p:nvGraphicFramePr>
        <p:xfrm>
          <a:off x="918308" y="484571"/>
          <a:ext cx="6801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ICopyable, IStorable, IDefaultValues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1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60871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DomainClassBase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Catalog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143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Catalog&lt;T&gt;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14686"/>
              </p:ext>
            </p:extLst>
          </p:nvPr>
        </p:nvGraphicFramePr>
        <p:xfrm>
          <a:off x="918308" y="484571"/>
          <a:ext cx="6801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CatalogFull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In-memory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79780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PersistableCatalogFull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Application-specific class, must be implemented by application programmer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(application-specific)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FileCatalog&lt;T&gt;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08708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Extensions/Model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(file-based)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EFCoreCatalog&lt;T&gt;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6965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Extensions/Model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(EF Core-based)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3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542585" y="484571"/>
            <a:ext cx="234461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CarCatalog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66868"/>
              </p:ext>
            </p:extLst>
          </p:nvPr>
        </p:nvGraphicFramePr>
        <p:xfrm>
          <a:off x="918308" y="484571"/>
          <a:ext cx="763367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EFCoreCatalog&lt;Car&gt;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 (EF Core-based)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3775"/>
          </a:xfrm>
        </p:spPr>
        <p:txBody>
          <a:bodyPr>
            <a:normAutofit/>
          </a:bodyPr>
          <a:lstStyle/>
          <a:p>
            <a:r>
              <a:rPr lang="da-DK" sz="9600" b="1" smtClean="0"/>
              <a:t>ViewModel  </a:t>
            </a:r>
            <a:br>
              <a:rPr lang="da-DK" sz="9600" b="1" smtClean="0"/>
            </a:br>
            <a:r>
              <a:rPr lang="da-DK" sz="9600" b="1" smtClean="0"/>
              <a:t>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880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PageView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ModelBase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&lt;TData&gt;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57615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ViewModel/Page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IDataWrapper, IPageViewModel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PageViewModel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WithState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&lt;TData&gt;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90977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Extensions/ViewModel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PageViewModelBase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PageView ModelCRUD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&lt;TData&gt;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53009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Extensions/ViewModel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CarPage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80006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PageViewModelCRUD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How to use MVVMGo in practice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4523" cy="4351338"/>
          </a:xfrm>
        </p:spPr>
        <p:txBody>
          <a:bodyPr>
            <a:normAutofit/>
          </a:bodyPr>
          <a:lstStyle/>
          <a:p>
            <a:r>
              <a:rPr lang="da-DK" sz="2400" b="1" smtClean="0"/>
              <a:t>Description:</a:t>
            </a:r>
            <a:r>
              <a:rPr lang="da-DK" sz="2400" smtClean="0"/>
              <a:t> See the document </a:t>
            </a:r>
            <a:r>
              <a:rPr lang="da-DK" sz="2400" b="1" i="1" smtClean="0"/>
              <a:t>Application Development, Part III </a:t>
            </a:r>
          </a:p>
          <a:p>
            <a:pPr lvl="1"/>
            <a:r>
              <a:rPr lang="da-DK" sz="2000" smtClean="0"/>
              <a:t>GitHub</a:t>
            </a:r>
            <a:r>
              <a:rPr lang="da-DK" sz="2000"/>
              <a:t>: </a:t>
            </a:r>
            <a:r>
              <a:rPr lang="da-DK" sz="2000">
                <a:hlinkClick r:id="rId2"/>
              </a:rPr>
              <a:t>https</a:t>
            </a:r>
            <a:r>
              <a:rPr lang="da-DK" sz="2000">
                <a:hlinkClick r:id="rId2"/>
              </a:rPr>
              <a:t>://</a:t>
            </a:r>
            <a:r>
              <a:rPr lang="da-DK" sz="2000" smtClean="0">
                <a:hlinkClick r:id="rId2"/>
              </a:rPr>
              <a:t>github.com/perl-easj/OOProg/tree/master/Chap/AppDev03</a:t>
            </a:r>
            <a:r>
              <a:rPr lang="da-DK" sz="2000" smtClean="0"/>
              <a:t> )</a:t>
            </a:r>
          </a:p>
          <a:p>
            <a:r>
              <a:rPr lang="da-DK" sz="2400" b="1" smtClean="0"/>
              <a:t>Example A:</a:t>
            </a:r>
            <a:r>
              <a:rPr lang="da-DK" sz="2400" smtClean="0"/>
              <a:t> Visual Studio project </a:t>
            </a:r>
            <a:r>
              <a:rPr lang="da-DK" sz="2400" b="1" smtClean="0"/>
              <a:t>CarRetailDemo</a:t>
            </a:r>
            <a:endParaRPr lang="da-DK" sz="2400" smtClean="0"/>
          </a:p>
          <a:p>
            <a:pPr lvl="1"/>
            <a:r>
              <a:rPr lang="da-DK" sz="2000" smtClean="0"/>
              <a:t>GitHub</a:t>
            </a:r>
            <a:r>
              <a:rPr lang="da-DK" sz="2000"/>
              <a:t>: </a:t>
            </a:r>
            <a:r>
              <a:rPr lang="da-DK" sz="2000">
                <a:hlinkClick r:id="rId3"/>
              </a:rPr>
              <a:t>https</a:t>
            </a:r>
            <a:r>
              <a:rPr lang="da-DK" sz="2000">
                <a:hlinkClick r:id="rId3"/>
              </a:rPr>
              <a:t>://</a:t>
            </a:r>
            <a:r>
              <a:rPr lang="da-DK" sz="2000" smtClean="0">
                <a:hlinkClick r:id="rId3"/>
              </a:rPr>
              <a:t>github.com/perl-easj/OOProg/tree/master/General/Demos/CarRetailDemo</a:t>
            </a:r>
            <a:r>
              <a:rPr lang="da-DK" sz="2000" smtClean="0"/>
              <a:t> )</a:t>
            </a:r>
          </a:p>
          <a:p>
            <a:r>
              <a:rPr lang="da-DK" sz="2400" b="1"/>
              <a:t>Example B</a:t>
            </a:r>
            <a:r>
              <a:rPr lang="da-DK" sz="2400"/>
              <a:t>: Visual Studio </a:t>
            </a:r>
            <a:r>
              <a:rPr lang="da-DK" sz="2400"/>
              <a:t>project </a:t>
            </a:r>
            <a:r>
              <a:rPr lang="da-DK" sz="2400" b="1" smtClean="0"/>
              <a:t>BioDemo</a:t>
            </a:r>
          </a:p>
          <a:p>
            <a:pPr lvl="1"/>
            <a:r>
              <a:rPr lang="da-DK" sz="2000" smtClean="0"/>
              <a:t>GitHub</a:t>
            </a:r>
            <a:r>
              <a:rPr lang="da-DK" sz="2000"/>
              <a:t>: </a:t>
            </a:r>
            <a:r>
              <a:rPr lang="da-DK" sz="2000">
                <a:hlinkClick r:id="rId4"/>
              </a:rPr>
              <a:t>https</a:t>
            </a:r>
            <a:r>
              <a:rPr lang="da-DK" sz="2000">
                <a:hlinkClick r:id="rId4"/>
              </a:rPr>
              <a:t>://</a:t>
            </a:r>
            <a:r>
              <a:rPr lang="da-DK" sz="2000" smtClean="0">
                <a:hlinkClick r:id="rId4"/>
              </a:rPr>
              <a:t>github.com/perl-easj/OOProg/tree/master/General/Demos/BioDemo</a:t>
            </a:r>
            <a:r>
              <a:rPr lang="da-DK" sz="2000" smtClean="0"/>
              <a:t> )</a:t>
            </a:r>
            <a:endParaRPr lang="da-DK" sz="2000"/>
          </a:p>
        </p:txBody>
      </p:sp>
    </p:spTree>
    <p:extLst>
      <p:ext uri="{BB962C8B-B14F-4D97-AF65-F5344CB8AC3E}">
        <p14:creationId xmlns:p14="http://schemas.microsoft.com/office/powerpoint/2010/main" val="2867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>
                <a:hlinkClick r:id="rId2"/>
              </a:rPr>
              <a:t>https</a:t>
            </a:r>
            <a:r>
              <a:rPr lang="da-DK" sz="2400">
                <a:hlinkClick r:id="rId2"/>
              </a:rPr>
              <a:t>://</a:t>
            </a:r>
            <a:r>
              <a:rPr lang="da-DK" sz="2400" smtClean="0">
                <a:hlinkClick r:id="rId2"/>
              </a:rPr>
              <a:t>github.com/perl-easj/OOProg/tree/master/General/Libs/MVVMGo</a:t>
            </a:r>
            <a:r>
              <a:rPr lang="da-DK" sz="2400" smtClean="0"/>
              <a:t> </a:t>
            </a:r>
            <a:endParaRPr lang="da-DK" sz="24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95291" y="166999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9577755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,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persisted form (</a:t>
            </a:r>
            <a:r>
              <a:rPr lang="da-DK" sz="2400" b="1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TPesistentData</a:t>
            </a:r>
            <a:r>
              <a:rPr lang="da-DK" sz="2400" smtClean="0"/>
              <a:t> classes should also implement </a:t>
            </a:r>
            <a:r>
              <a:rPr lang="da-DK" sz="2400" b="1" smtClean="0"/>
              <a:t>IStorable</a:t>
            </a:r>
            <a:r>
              <a:rPr lang="da-DK" sz="2400" smtClean="0"/>
              <a:t>, if such classes are part of your solution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413739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ICopyable </a:t>
            </a:r>
            <a:endParaRPr lang="da-DK" sz="2400" b="1"/>
          </a:p>
          <a:p>
            <a:r>
              <a:rPr lang="da-DK" sz="2400" smtClean="0"/>
              <a:t>Some types of objects need to be ”copyable”; specific strategy for creating a copy may vary</a:t>
            </a:r>
          </a:p>
        </p:txBody>
      </p:sp>
    </p:spTree>
    <p:extLst>
      <p:ext uri="{BB962C8B-B14F-4D97-AF65-F5344CB8AC3E}">
        <p14:creationId xmlns:p14="http://schemas.microsoft.com/office/powerpoint/2010/main" val="9224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CopyableBase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Copy</a:t>
            </a:r>
            <a:r>
              <a:rPr lang="da-DK" sz="2400" smtClean="0"/>
              <a:t> as simple call of </a:t>
            </a:r>
            <a:r>
              <a:rPr lang="da-DK" sz="2400" b="1" smtClean="0"/>
              <a:t>MemberwiseClone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StorableBase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50166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701723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01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33547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979877" y="964716"/>
            <a:ext cx="205739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43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20863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IDefaultValues</a:t>
            </a:r>
          </a:p>
          <a:p>
            <a:r>
              <a:rPr lang="da-DK" sz="2400" smtClean="0"/>
              <a:t>Some types of objects need to contain well-defined default values.</a:t>
            </a:r>
          </a:p>
          <a:p>
            <a:r>
              <a:rPr lang="da-DK" sz="2400" smtClean="0"/>
              <a:t>These could e.g. be ”placeholder” values, as seen in e.g. a view for creating new domain objects.</a:t>
            </a:r>
            <a:endParaRPr lang="da-DK" sz="2400"/>
          </a:p>
          <a:p>
            <a:r>
              <a:rPr lang="da-DK" sz="2400" smtClean="0"/>
              <a:t>These objects also need a parameterless constructor.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9" y="700953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of small </a:t>
            </a:r>
            <a:r>
              <a:rPr lang="da-DK" b="1" smtClean="0"/>
              <a:t>class libraies </a:t>
            </a:r>
            <a:r>
              <a:rPr lang="da-DK" smtClean="0"/>
              <a:t>(8-9)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Can be used as-is, or for inspiration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CopyableWithDefaultValuesBase</a:t>
            </a:r>
          </a:p>
          <a:p>
            <a:r>
              <a:rPr lang="da-DK" sz="2400" smtClean="0"/>
              <a:t>Calls </a:t>
            </a:r>
            <a:r>
              <a:rPr lang="da-DK" sz="2400" b="1" smtClean="0"/>
              <a:t>SetDefaultValues</a:t>
            </a:r>
            <a:r>
              <a:rPr lang="da-DK" sz="2400" smtClean="0"/>
              <a:t> in constructor</a:t>
            </a:r>
          </a:p>
          <a:p>
            <a:r>
              <a:rPr lang="da-DK" sz="2400" smtClean="0"/>
              <a:t>Method is abstract, must be imple-mented in derived classes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CopyableBase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8592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7" name="Højrepil 6"/>
          <p:cNvSpPr/>
          <p:nvPr/>
        </p:nvSpPr>
        <p:spPr>
          <a:xfrm rot="16200000">
            <a:off x="7020169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60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514253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780585" y="954197"/>
            <a:ext cx="2614245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65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3894" y="3690814"/>
            <a:ext cx="4513382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 smtClean="0">
                <a:solidFill>
                  <a:schemeClr val="bg1"/>
                </a:solidFill>
              </a:rPr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”(not set)”;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/>
              <a:t>CopyableWithDefaultValuesBase</a:t>
            </a:r>
          </a:p>
          <a:p>
            <a:r>
              <a:rPr lang="da-DK" sz="2400" smtClean="0"/>
              <a:t>Your domain classes could inherit from </a:t>
            </a:r>
            <a:r>
              <a:rPr lang="da-DK" sz="2400" b="1" smtClean="0"/>
              <a:t>CopyableWithDefaultValuesBase</a:t>
            </a:r>
            <a:endParaRPr lang="da-DK" sz="2400" b="1"/>
          </a:p>
          <a:p>
            <a:r>
              <a:rPr lang="da-DK" sz="2400" smtClean="0"/>
              <a:t>The domain class themselves should then implement </a:t>
            </a:r>
            <a:r>
              <a:rPr lang="da-DK" sz="2400" b="1" smtClean="0"/>
              <a:t>SetDefaultValues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23893" y="973934"/>
            <a:ext cx="4513384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7" name="Højrepil 6"/>
          <p:cNvSpPr/>
          <p:nvPr/>
        </p:nvSpPr>
        <p:spPr>
          <a:xfrm rot="16200000">
            <a:off x="8207131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IDataWrapper&lt;TData&gt;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TData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922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data object, e.g. a domain model object.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  <a:p>
            <a:r>
              <a:rPr lang="da-DK" sz="2400"/>
              <a:t>The </a:t>
            </a:r>
            <a:r>
              <a:rPr lang="da-DK" sz="2400" b="1"/>
              <a:t>DataWrapper </a:t>
            </a:r>
            <a:r>
              <a:rPr lang="da-DK" sz="2400" smtClean="0"/>
              <a:t>class does </a:t>
            </a:r>
            <a:r>
              <a:rPr lang="da-DK" sz="2400"/>
              <a:t>not make any assumptions about the kind of data it wraps (domain data, view data, etc</a:t>
            </a:r>
            <a:r>
              <a:rPr lang="da-DK" sz="2400" smtClean="0"/>
              <a:t>.)</a:t>
            </a:r>
          </a:p>
          <a:p>
            <a:r>
              <a:rPr lang="da-DK" sz="2400" smtClean="0"/>
              <a:t>Will typically be used for wrapping view model data.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DataWrapper&lt;TData&gt;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02769" y="4212493"/>
            <a:ext cx="43844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CarDataViewModel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92264" cy="5644661"/>
          </a:xfrm>
        </p:spPr>
        <p:txBody>
          <a:bodyPr>
            <a:normAutofit/>
          </a:bodyPr>
          <a:lstStyle/>
          <a:p>
            <a:r>
              <a:rPr lang="da-DK" sz="2400" b="1"/>
              <a:t>IDataWrapper/DataWrapper</a:t>
            </a:r>
          </a:p>
          <a:p>
            <a:r>
              <a:rPr lang="da-DK" sz="2400"/>
              <a:t>Some classes will ”wrap” around a data object, e.g. a domain model object.</a:t>
            </a:r>
          </a:p>
          <a:p>
            <a:r>
              <a:rPr lang="da-DK" sz="2400"/>
              <a:t>Such classes should implement the </a:t>
            </a:r>
            <a:r>
              <a:rPr lang="da-DK" sz="2400" b="1"/>
              <a:t>IDataWrapper</a:t>
            </a:r>
            <a:r>
              <a:rPr lang="da-DK" sz="2400"/>
              <a:t> interface (or inherit from </a:t>
            </a:r>
            <a:r>
              <a:rPr lang="da-DK" sz="2400" b="1"/>
              <a:t>DataWrapper</a:t>
            </a:r>
            <a:r>
              <a:rPr lang="da-DK" sz="2400"/>
              <a:t>)</a:t>
            </a:r>
          </a:p>
          <a:p>
            <a:r>
              <a:rPr lang="da-DK" sz="2400"/>
              <a:t>The </a:t>
            </a:r>
            <a:r>
              <a:rPr lang="da-DK" sz="2400" b="1"/>
              <a:t>DataWrapper </a:t>
            </a:r>
            <a:r>
              <a:rPr lang="da-DK" sz="2400"/>
              <a:t>class does not make any assumptions about the kind of data it wraps (domain data, view data, etc.)</a:t>
            </a:r>
          </a:p>
          <a:p>
            <a:r>
              <a:rPr lang="da-DK" sz="2400"/>
              <a:t>Will typically be used for wrapping view model data.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02769" y="1481026"/>
            <a:ext cx="4384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1215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316890" y="1869830"/>
            <a:ext cx="1609757" cy="908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67381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DomainClassBase</a:t>
            </a:r>
          </a:p>
          <a:p>
            <a:r>
              <a:rPr lang="da-DK" sz="2400" smtClean="0"/>
              <a:t>Contains a complete implemen-tation of the commonly used interfaces</a:t>
            </a:r>
          </a:p>
          <a:p>
            <a:pPr lvl="1"/>
            <a:r>
              <a:rPr lang="da-DK" sz="2000" b="1" smtClean="0"/>
              <a:t>IStorable</a:t>
            </a:r>
          </a:p>
          <a:p>
            <a:pPr lvl="1"/>
            <a:r>
              <a:rPr lang="da-DK" sz="2000" b="1" smtClean="0"/>
              <a:t>ICopyable</a:t>
            </a:r>
          </a:p>
          <a:p>
            <a:pPr lvl="1"/>
            <a:r>
              <a:rPr lang="da-DK" sz="2000" b="1" smtClean="0"/>
              <a:t>IDefaultValues</a:t>
            </a:r>
          </a:p>
          <a:p>
            <a:r>
              <a:rPr lang="da-DK" sz="2400" smtClean="0"/>
              <a:t>If you </a:t>
            </a:r>
            <a:r>
              <a:rPr lang="da-DK" sz="2400" u="sng" smtClean="0"/>
              <a:t>only</a:t>
            </a:r>
            <a:r>
              <a:rPr lang="da-DK" sz="2400" smtClean="0"/>
              <a:t> use domain classes (i.e. not any classes for view or persis-tence transformation) in your application, all domain classes should inherit from this class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301154" y="3690815"/>
            <a:ext cx="5486400" cy="18717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DomainClassBase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>
                <a:solidFill>
                  <a:schemeClr val="bg1"/>
                </a:solidFill>
              </a:rPr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  <a:endParaRPr lang="da-DK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623298" y="2886595"/>
            <a:ext cx="9124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0177797" y="1869830"/>
            <a:ext cx="1609757" cy="908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8247343" y="1869830"/>
            <a:ext cx="1609757" cy="908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Values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526452" y="2886594"/>
            <a:ext cx="9124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Højrepil 10"/>
          <p:cNvSpPr/>
          <p:nvPr/>
        </p:nvSpPr>
        <p:spPr>
          <a:xfrm rot="16200000">
            <a:off x="6665544" y="2885614"/>
            <a:ext cx="9124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54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962401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 sz="2400">
                <a:solidFill>
                  <a:srgbClr val="FFFF00"/>
                </a:solidFill>
              </a:rPr>
              <a:t>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 smtClean="0">
                <a:solidFill>
                  <a:srgbClr val="FFFF00"/>
                </a:solidFill>
              </a:rPr>
              <a:t>Insert(T</a:t>
            </a:r>
            <a:r>
              <a:rPr lang="en-US" smtClean="0"/>
              <a:t> obj);</a:t>
            </a:r>
          </a:p>
          <a:p>
            <a:r>
              <a:rPr lang="da-DK" smtClean="0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</a:t>
            </a:r>
            <a:r>
              <a:rPr lang="da-DK">
                <a:solidFill>
                  <a:schemeClr val="bg1"/>
                </a:solidFill>
              </a:rPr>
              <a:t>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InsertAll</a:t>
            </a:r>
            <a:r>
              <a:rPr lang="en-US" smtClean="0"/>
              <a:t>(List&lt;T&gt; objects);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ReplaceAll</a:t>
            </a:r>
            <a:r>
              <a:rPr lang="en-US" smtClean="0"/>
              <a:t>(List&lt;T&gt; 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07841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objects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assign-ment to domain objects</a:t>
            </a:r>
          </a:p>
          <a:p>
            <a:r>
              <a:rPr lang="da-DK" sz="2400" smtClean="0"/>
              <a:t>Does not know anything about other (trans-formed)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96240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082762" y="3872016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46123" y="397124"/>
            <a:ext cx="2913185" cy="2580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KeyManagement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StrategyType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CollectionDecides</a:t>
            </a:r>
            <a:endParaRPr lang="da-DK"/>
          </a:p>
          <a:p>
            <a:r>
              <a:rPr lang="da-DK" smtClean="0"/>
              <a:t>CallerDecides</a:t>
            </a:r>
            <a:endParaRPr lang="da-DK"/>
          </a:p>
          <a:p>
            <a:r>
              <a:rPr lang="da-DK" smtClean="0"/>
              <a:t>DataSourceDecides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998678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KeyManagementStrategyType</a:t>
            </a:r>
          </a:p>
          <a:p>
            <a:r>
              <a:rPr lang="da-DK" sz="2400" smtClean="0"/>
              <a:t>Defines three options for choosing the ”manager” of key assignment:</a:t>
            </a:r>
          </a:p>
          <a:p>
            <a:r>
              <a:rPr lang="da-DK" sz="2400" b="1" smtClean="0"/>
              <a:t>CollectionDecides</a:t>
            </a:r>
            <a:r>
              <a:rPr lang="da-DK" sz="2400" smtClean="0"/>
              <a:t>:</a:t>
            </a:r>
            <a:r>
              <a:rPr lang="da-DK" sz="2400" b="1" smtClean="0"/>
              <a:t> </a:t>
            </a:r>
            <a:r>
              <a:rPr lang="da-DK" sz="2400" smtClean="0"/>
              <a:t>The collection itself is responsible for assigning a key to an object when the object is inserted into the collection.</a:t>
            </a:r>
          </a:p>
          <a:p>
            <a:r>
              <a:rPr lang="da-DK" sz="2400" b="1" smtClean="0"/>
              <a:t>CallerDecides</a:t>
            </a:r>
            <a:r>
              <a:rPr lang="da-DK" sz="2400"/>
              <a:t>:</a:t>
            </a:r>
            <a:r>
              <a:rPr lang="da-DK" sz="2400" b="1"/>
              <a:t> </a:t>
            </a:r>
            <a:r>
              <a:rPr lang="da-DK" sz="2400"/>
              <a:t>The collection </a:t>
            </a:r>
            <a:r>
              <a:rPr lang="da-DK" sz="2400" smtClean="0"/>
              <a:t>will assume that the caller has set the key properly, before inserting the object into the collection.</a:t>
            </a:r>
          </a:p>
          <a:p>
            <a:r>
              <a:rPr lang="da-DK" sz="2400" b="1" smtClean="0"/>
              <a:t>DataSourceDecides</a:t>
            </a:r>
            <a:r>
              <a:rPr lang="da-DK" sz="2400" smtClean="0"/>
              <a:t>: A database may e.g. use auto-incrementation to assign a primary key to new data, in which case the collection will use those values as well. 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7827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022123" y="964716"/>
            <a:ext cx="42554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IPersistentTransform&lt;T, 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CreateDOFromPDO</a:t>
            </a:r>
            <a:r>
              <a:rPr lang="da-DK" smtClean="0"/>
              <a:t>(TPD pdObj);</a:t>
            </a:r>
            <a:endParaRPr lang="da-DK"/>
          </a:p>
          <a:p>
            <a:r>
              <a:rPr lang="da-DK" smtClean="0"/>
              <a:t>TPD </a:t>
            </a:r>
            <a:r>
              <a:rPr lang="da-DK" smtClean="0">
                <a:solidFill>
                  <a:srgbClr val="FFFF00"/>
                </a:solidFill>
              </a:rPr>
              <a:t>CreatePDO</a:t>
            </a:r>
            <a:r>
              <a:rPr lang="da-DK" smtClean="0"/>
              <a:t>(T obj);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14293" cy="6137030"/>
          </a:xfrm>
        </p:spPr>
        <p:txBody>
          <a:bodyPr>
            <a:normAutofit/>
          </a:bodyPr>
          <a:lstStyle/>
          <a:p>
            <a:r>
              <a:rPr lang="da-DK" sz="2400" b="1"/>
              <a:t>IPersistentDataTransform</a:t>
            </a:r>
          </a:p>
          <a:p>
            <a:r>
              <a:rPr lang="da-DK" sz="2400" b="1" smtClean="0"/>
              <a:t>IViewDataTransform</a:t>
            </a:r>
          </a:p>
          <a:p>
            <a:r>
              <a:rPr lang="da-DK" sz="2400" smtClean="0"/>
              <a:t>Contain methods for conversion between domain data types and </a:t>
            </a:r>
            <a:r>
              <a:rPr lang="da-DK" sz="2400" smtClean="0">
                <a:solidFill>
                  <a:srgbClr val="FF0000"/>
                </a:solidFill>
              </a:rPr>
              <a:t>TPersistentData </a:t>
            </a:r>
            <a:r>
              <a:rPr lang="da-DK" sz="2400" smtClean="0"/>
              <a:t>(</a:t>
            </a:r>
            <a:r>
              <a:rPr lang="da-DK" sz="2400" smtClean="0">
                <a:solidFill>
                  <a:srgbClr val="FF0000"/>
                </a:solidFill>
              </a:rPr>
              <a:t>TPD</a:t>
            </a:r>
            <a:r>
              <a:rPr lang="da-DK" sz="2400" smtClean="0"/>
              <a:t>) / </a:t>
            </a:r>
            <a:r>
              <a:rPr lang="da-DK" sz="2400" smtClean="0">
                <a:solidFill>
                  <a:srgbClr val="FF0000"/>
                </a:solidFill>
              </a:rPr>
              <a:t>TViewData</a:t>
            </a:r>
            <a:r>
              <a:rPr lang="da-DK" sz="2400"/>
              <a:t> (</a:t>
            </a:r>
            <a:r>
              <a:rPr lang="da-DK" sz="2400" smtClean="0">
                <a:solidFill>
                  <a:srgbClr val="FF0000"/>
                </a:solidFill>
              </a:rPr>
              <a:t>TVD</a:t>
            </a:r>
            <a:r>
              <a:rPr lang="da-DK" sz="2400"/>
              <a:t>) types</a:t>
            </a:r>
            <a:endParaRPr lang="da-DK" sz="2400" smtClean="0"/>
          </a:p>
          <a:p>
            <a:r>
              <a:rPr lang="da-DK" sz="2400" smtClean="0"/>
              <a:t>Usually implemented by a Catalog class</a:t>
            </a:r>
          </a:p>
          <a:p>
            <a:r>
              <a:rPr lang="da-DK" sz="2400" b="1" smtClean="0"/>
              <a:t>DO</a:t>
            </a:r>
            <a:r>
              <a:rPr lang="da-DK" sz="2400" smtClean="0"/>
              <a:t>: DomainObject</a:t>
            </a:r>
          </a:p>
          <a:p>
            <a:r>
              <a:rPr lang="da-DK" sz="2400" b="1"/>
              <a:t>PDO</a:t>
            </a:r>
            <a:r>
              <a:rPr lang="da-DK" sz="2400"/>
              <a:t>: </a:t>
            </a:r>
            <a:r>
              <a:rPr lang="da-DK" sz="2400" smtClean="0"/>
              <a:t>PersistentDataObject</a:t>
            </a:r>
          </a:p>
          <a:p>
            <a:r>
              <a:rPr lang="da-DK" sz="2400" b="1" smtClean="0"/>
              <a:t>VDO</a:t>
            </a:r>
            <a:r>
              <a:rPr lang="da-DK" sz="2400"/>
              <a:t>: </a:t>
            </a:r>
            <a:r>
              <a:rPr lang="da-DK" sz="2400" smtClean="0"/>
              <a:t>ViewDataObject</a:t>
            </a:r>
          </a:p>
          <a:p>
            <a:r>
              <a:rPr lang="da-DK" sz="2400" smtClean="0"/>
              <a:t>You do </a:t>
            </a:r>
            <a:r>
              <a:rPr lang="da-DK" sz="2400" u="sng" smtClean="0"/>
              <a:t>not</a:t>
            </a:r>
            <a:r>
              <a:rPr lang="da-DK" sz="2400" smtClean="0"/>
              <a:t> need to worry about these interfaces, if you do not perform any kind of data trans-formation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22122" y="3221408"/>
            <a:ext cx="42554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IViewDataTransform&lt;T, 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CreateDOFromVDO</a:t>
            </a:r>
            <a:r>
              <a:rPr lang="da-DK" smtClean="0"/>
              <a:t>(TVD vdObj);</a:t>
            </a:r>
            <a:endParaRPr lang="da-DK"/>
          </a:p>
          <a:p>
            <a:r>
              <a:rPr lang="da-DK" smtClean="0"/>
              <a:t>TVD </a:t>
            </a:r>
            <a:r>
              <a:rPr lang="da-DK" smtClean="0">
                <a:solidFill>
                  <a:srgbClr val="FFFF00"/>
                </a:solidFill>
              </a:rPr>
              <a:t>CreateVDO</a:t>
            </a:r>
            <a:r>
              <a:rPr lang="da-DK" smtClean="0"/>
              <a:t>(T obj);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23504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IDataSourceCRUD&lt;TPD&gt;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 smtClean="0"/>
              <a:t>(TPD </a:t>
            </a:r>
            <a:r>
              <a:rPr lang="da-DK" sz="2000"/>
              <a:t>obj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TPD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73264" cy="5228492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IDataSourceCRUD</a:t>
            </a:r>
          </a:p>
          <a:p>
            <a:r>
              <a:rPr lang="da-DK" sz="2400" smtClean="0"/>
              <a:t>Interface for a persistent data source with CRUD (Create, Read, Update, Delete) func-tionality</a:t>
            </a:r>
          </a:p>
          <a:p>
            <a:r>
              <a:rPr lang="da-DK" sz="2400" smtClean="0"/>
              <a:t>All methods can be invoked asynchronously</a:t>
            </a:r>
          </a:p>
          <a:p>
            <a:r>
              <a:rPr lang="da-DK" sz="2400" b="1" smtClean="0"/>
              <a:t>TPD </a:t>
            </a:r>
            <a:r>
              <a:rPr lang="da-DK" sz="2400" smtClean="0"/>
              <a:t>(short for </a:t>
            </a:r>
            <a:r>
              <a:rPr lang="da-DK" sz="2400" b="1" smtClean="0"/>
              <a:t>TPersistentData</a:t>
            </a:r>
            <a:r>
              <a:rPr lang="da-DK" sz="2400" smtClean="0"/>
              <a:t>): A class type for persistent data. This may in practice just be a domain class, i.e. </a:t>
            </a:r>
            <a:r>
              <a:rPr lang="da-DK" sz="2400" b="1" smtClean="0"/>
              <a:t>TPD</a:t>
            </a:r>
            <a:r>
              <a:rPr lang="da-DK" sz="2400" smtClean="0"/>
              <a:t> =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IDataSourceLoad/Save</a:t>
            </a:r>
          </a:p>
          <a:p>
            <a:r>
              <a:rPr lang="da-DK" sz="2400" smtClean="0"/>
              <a:t>Interface for a persistent data source with Load/Save functionality</a:t>
            </a:r>
          </a:p>
          <a:p>
            <a:r>
              <a:rPr lang="da-DK" sz="2400" smtClean="0"/>
              <a:t>Split into two interfaces, since some data sources may only support e.g. Load.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291754" y="720970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91753" y="3223847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IDataSourceSave&lt;TPD&gt;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r>
              <a:rPr lang="da-DK" sz="200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/>
              <a:t>(TPD obj</a:t>
            </a:r>
            <a:r>
              <a:rPr lang="da-DK" sz="2000" smtClean="0"/>
              <a:t>);</a:t>
            </a:r>
          </a:p>
          <a:p>
            <a:r>
              <a:rPr lang="da-DK" sz="200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</a:t>
            </a:r>
            <a:r>
              <a:rPr lang="da-DK" sz="2000"/>
              <a:t>PD</a:t>
            </a:r>
            <a:r>
              <a:rPr lang="en-US" sz="2000" smtClean="0"/>
              <a:t>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IPersistentSource</a:t>
            </a:r>
          </a:p>
          <a:p>
            <a:r>
              <a:rPr lang="da-DK" sz="2400" smtClean="0"/>
              <a:t>Is just a convenient aggregation of the three previous interfaces</a:t>
            </a:r>
          </a:p>
          <a:p>
            <a:r>
              <a:rPr lang="da-DK" sz="2400" b="1"/>
              <a:t>IPersistentSource </a:t>
            </a:r>
            <a:r>
              <a:rPr lang="da-DK" sz="2400" smtClean="0"/>
              <a:t>thus inherits from </a:t>
            </a:r>
          </a:p>
          <a:p>
            <a:pPr lvl="1"/>
            <a:r>
              <a:rPr lang="da-DK" sz="1800" b="1" smtClean="0"/>
              <a:t>IDataSourceCRUD</a:t>
            </a:r>
          </a:p>
          <a:p>
            <a:pPr lvl="1"/>
            <a:r>
              <a:rPr lang="da-DK" sz="1800" b="1" smtClean="0"/>
              <a:t>IDataSourceLoad</a:t>
            </a:r>
            <a:endParaRPr lang="da-DK" sz="1800" b="1"/>
          </a:p>
          <a:p>
            <a:pPr lvl="1"/>
            <a:r>
              <a:rPr lang="da-DK" sz="1800" b="1" smtClean="0"/>
              <a:t>IDataSourceSave</a:t>
            </a:r>
            <a:endParaRPr lang="da-DK" sz="1800" b="1"/>
          </a:p>
          <a:p>
            <a:endParaRPr lang="da-DK" sz="2200" smtClean="0"/>
          </a:p>
          <a:p>
            <a:endParaRPr lang="da-DK" sz="2200" smtClean="0"/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045570" y="3253155"/>
            <a:ext cx="4736120" cy="21980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ConfiguredPersistentSource&lt;TPD&gt;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IDataSourceCRUD&lt;TPD&gt; _dsCRUD;</a:t>
            </a:r>
          </a:p>
          <a:p>
            <a:r>
              <a:rPr lang="da-DK" sz="2000" smtClean="0"/>
              <a:t>IDataSourceLoad</a:t>
            </a:r>
            <a:r>
              <a:rPr lang="da-DK" sz="2000"/>
              <a:t>&lt;TPD&gt;</a:t>
            </a:r>
            <a:r>
              <a:rPr lang="da-DK" sz="2000" smtClean="0"/>
              <a:t> </a:t>
            </a:r>
            <a:r>
              <a:rPr lang="da-DK" sz="2000"/>
              <a:t>_</a:t>
            </a:r>
            <a:r>
              <a:rPr lang="da-DK" sz="2000" smtClean="0"/>
              <a:t>dsLoad;</a:t>
            </a:r>
          </a:p>
          <a:p>
            <a:r>
              <a:rPr lang="da-DK" sz="2000" smtClean="0"/>
              <a:t>IDataSourceSave</a:t>
            </a:r>
            <a:r>
              <a:rPr lang="da-DK" sz="2000"/>
              <a:t>&lt;TPD&gt;</a:t>
            </a:r>
            <a:r>
              <a:rPr lang="da-DK" sz="2000" smtClean="0"/>
              <a:t> </a:t>
            </a:r>
            <a:r>
              <a:rPr lang="da-DK" sz="2000"/>
              <a:t>_</a:t>
            </a:r>
            <a:r>
              <a:rPr lang="da-DK" sz="2000" smtClean="0"/>
              <a:t>dsSave;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86048" cy="5228492"/>
          </a:xfrm>
        </p:spPr>
        <p:txBody>
          <a:bodyPr>
            <a:normAutofit/>
          </a:bodyPr>
          <a:lstStyle/>
          <a:p>
            <a:r>
              <a:rPr lang="da-DK" sz="2400" b="1" smtClean="0"/>
              <a:t>ConfiguredPersistentSource</a:t>
            </a:r>
          </a:p>
          <a:p>
            <a:r>
              <a:rPr lang="da-DK" sz="2400" smtClean="0"/>
              <a:t>In order to manage various combinations of supported/unsupported data opera-tions, this class holds together three concrete implementations of the three interfaces</a:t>
            </a:r>
          </a:p>
          <a:p>
            <a:r>
              <a:rPr lang="da-DK" sz="2400" smtClean="0"/>
              <a:t>Each reference can then be configured with either a:</a:t>
            </a:r>
          </a:p>
          <a:p>
            <a:pPr lvl="1"/>
            <a:r>
              <a:rPr lang="da-DK" sz="2000" smtClean="0"/>
              <a:t>Working implementation of the interface</a:t>
            </a:r>
          </a:p>
          <a:p>
            <a:pPr lvl="1"/>
            <a:r>
              <a:rPr lang="da-DK" sz="2000" smtClean="0"/>
              <a:t>A ”not supported” implementation, which will throw an exception when called</a:t>
            </a:r>
            <a:endParaRPr lang="da-DK" sz="18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7045570" y="902679"/>
            <a:ext cx="4736120" cy="844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660422" y="2151951"/>
            <a:ext cx="1506416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72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045570" y="225671"/>
            <a:ext cx="4736120" cy="21980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ConfiguredPersistentSource&lt;TPD&gt;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IDataSourceCRUD&lt;TPD&gt; _dsCRUD;</a:t>
            </a:r>
          </a:p>
          <a:p>
            <a:r>
              <a:rPr lang="da-DK" sz="2000" smtClean="0"/>
              <a:t>IDataSourceLoad</a:t>
            </a:r>
            <a:r>
              <a:rPr lang="da-DK" sz="2000"/>
              <a:t>&lt;TPD&gt;</a:t>
            </a:r>
            <a:r>
              <a:rPr lang="da-DK" sz="2000" smtClean="0"/>
              <a:t> </a:t>
            </a:r>
            <a:r>
              <a:rPr lang="da-DK" sz="2000"/>
              <a:t>_</a:t>
            </a:r>
            <a:r>
              <a:rPr lang="da-DK" sz="2000" smtClean="0"/>
              <a:t>dsLoad;</a:t>
            </a:r>
          </a:p>
          <a:p>
            <a:r>
              <a:rPr lang="da-DK" sz="2000" smtClean="0"/>
              <a:t>IDataSourceSave</a:t>
            </a:r>
            <a:r>
              <a:rPr lang="da-DK" sz="2000"/>
              <a:t>&lt;TPD&gt;</a:t>
            </a:r>
            <a:r>
              <a:rPr lang="da-DK" sz="2000" smtClean="0"/>
              <a:t> </a:t>
            </a:r>
            <a:r>
              <a:rPr lang="da-DK" sz="2000"/>
              <a:t>_</a:t>
            </a:r>
            <a:r>
              <a:rPr lang="da-DK" sz="2000" smtClean="0"/>
              <a:t>dsSave;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2801815"/>
            <a:ext cx="10826264" cy="32590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Read(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_dataSourceCRUD.Read(key);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DataSourceSaveNotSupported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IDataSourceSave&lt;TPersistentData&gt;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Save(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objects)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throw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DataSourceOperationNotSupportedException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rgbClr val="A31515"/>
                </a:solidFill>
                <a:latin typeface="Consolas" panose="020B0609020204030204" pitchFamily="49" charset="0"/>
              </a:rPr>
              <a:t>"Save"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 smtClean="0"/>
          </a:p>
        </p:txBody>
      </p:sp>
      <p:sp>
        <p:nvSpPr>
          <p:cNvPr id="4" name="Afrundet rektangel 3"/>
          <p:cNvSpPr/>
          <p:nvPr/>
        </p:nvSpPr>
        <p:spPr>
          <a:xfrm>
            <a:off x="803034" y="902678"/>
            <a:ext cx="4736120" cy="844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0800000">
            <a:off x="5539154" y="976713"/>
            <a:ext cx="1506416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96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173414" y="11751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 view </a:t>
            </a:r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(TPersistentData)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ICatalog&lt;TData&gt;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en-US" smtClean="0"/>
              <a:t>(TData obj);</a:t>
            </a:r>
          </a:p>
          <a:p>
            <a:r>
              <a:rPr lang="da-DK" smtClean="0"/>
              <a:t>TData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Update</a:t>
            </a:r>
            <a:r>
              <a:rPr lang="en-US" smtClean="0"/>
              <a:t>(TData </a:t>
            </a:r>
            <a:r>
              <a:rPr lang="en-US"/>
              <a:t>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manages a set of domain data objects of one specific type</a:t>
            </a:r>
          </a:p>
          <a:p>
            <a:r>
              <a:rPr lang="da-DK" sz="2400" smtClean="0"/>
              <a:t>Depending on whether or not data needs to be transformed (e.g. from view data), the type parameter </a:t>
            </a:r>
            <a:r>
              <a:rPr lang="da-DK" sz="2400" b="1" smtClean="0"/>
              <a:t>TData</a:t>
            </a:r>
            <a:r>
              <a:rPr lang="da-DK" sz="2400" smtClean="0"/>
              <a:t> could simply equal the domain data type </a:t>
            </a:r>
            <a:r>
              <a:rPr lang="da-DK" sz="2400" b="1" smtClean="0"/>
              <a:t>T</a:t>
            </a:r>
            <a:r>
              <a:rPr lang="da-DK" sz="2400" smtClean="0"/>
              <a:t> itself, or a view data type </a:t>
            </a:r>
            <a:r>
              <a:rPr lang="da-DK" sz="2400" b="1" smtClean="0"/>
              <a:t>TViewData</a:t>
            </a:r>
          </a:p>
          <a:p>
            <a:r>
              <a:rPr lang="da-DK" sz="2400" smtClean="0"/>
              <a:t>The interface thus makes no assumptions about this</a:t>
            </a:r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45941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CatalogFull</a:t>
            </a:r>
          </a:p>
          <a:p>
            <a:r>
              <a:rPr lang="da-DK" sz="2400" smtClean="0"/>
              <a:t>This is the ”full-blown” version of a catalog, where transformations to/from view data types and persistent data types is supported</a:t>
            </a:r>
          </a:p>
          <a:p>
            <a:r>
              <a:rPr lang="da-DK" sz="2400" b="1"/>
              <a:t>CatalogFull</a:t>
            </a:r>
            <a:r>
              <a:rPr lang="da-DK" sz="2400" smtClean="0"/>
              <a:t> implements the interfaces:</a:t>
            </a:r>
          </a:p>
          <a:p>
            <a:pPr lvl="1"/>
            <a:r>
              <a:rPr lang="da-DK" sz="2000" b="1" smtClean="0"/>
              <a:t>ICatalog&lt;T&gt;</a:t>
            </a:r>
          </a:p>
          <a:p>
            <a:pPr lvl="1"/>
            <a:r>
              <a:rPr lang="da-DK" sz="2000" b="1" smtClean="0"/>
              <a:t>IViewDataTransform&lt;TViewData&gt;</a:t>
            </a:r>
          </a:p>
          <a:p>
            <a:pPr lvl="1"/>
            <a:r>
              <a:rPr lang="da-DK" sz="2000" b="1" smtClean="0"/>
              <a:t>IPersistentDataTransform&lt;TPersistentData&gt;</a:t>
            </a:r>
            <a:endParaRPr lang="da-DK" sz="2400" smtClean="0"/>
          </a:p>
          <a:p>
            <a:r>
              <a:rPr lang="da-DK" sz="2400" smtClean="0"/>
              <a:t>You must then override the four </a:t>
            </a:r>
            <a:r>
              <a:rPr lang="da-DK" sz="2400" b="1" smtClean="0"/>
              <a:t>Create… </a:t>
            </a:r>
            <a:r>
              <a:rPr lang="da-DK" sz="2400" smtClean="0"/>
              <a:t>methods from the transformation interfaces in your own catalog implementations.</a:t>
            </a:r>
          </a:p>
          <a:p>
            <a:r>
              <a:rPr lang="da-DK" sz="2400" b="1" smtClean="0"/>
              <a:t>T</a:t>
            </a:r>
            <a:r>
              <a:rPr lang="da-DK" sz="2400" smtClean="0"/>
              <a:t> and </a:t>
            </a:r>
            <a:r>
              <a:rPr lang="da-DK" sz="2400" b="1" smtClean="0"/>
              <a:t>TViewData</a:t>
            </a:r>
            <a:r>
              <a:rPr lang="da-DK" sz="2400" smtClean="0"/>
              <a:t> must implement the </a:t>
            </a:r>
            <a:r>
              <a:rPr lang="da-DK" sz="2400" b="1" smtClean="0"/>
              <a:t>IStorable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825154" y="842108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CatalogFull&lt;T,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1722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Catalog</a:t>
            </a:r>
          </a:p>
          <a:p>
            <a:r>
              <a:rPr lang="da-DK" sz="2400" smtClean="0"/>
              <a:t>This version of a catalog assumes that </a:t>
            </a:r>
            <a:r>
              <a:rPr lang="da-DK" sz="2400" u="sng" smtClean="0"/>
              <a:t>no</a:t>
            </a:r>
            <a:r>
              <a:rPr lang="da-DK" sz="2400" smtClean="0"/>
              <a:t> data transformations are needed.</a:t>
            </a:r>
          </a:p>
          <a:p>
            <a:r>
              <a:rPr lang="da-DK" sz="2400" b="1" smtClean="0"/>
              <a:t>Catalog</a:t>
            </a:r>
            <a:r>
              <a:rPr lang="da-DK" sz="2400" smtClean="0"/>
              <a:t> simply inherits from </a:t>
            </a:r>
            <a:r>
              <a:rPr lang="da-DK" sz="2400" b="1"/>
              <a:t>CatalogFull </a:t>
            </a:r>
            <a:r>
              <a:rPr lang="da-DK" sz="2400" smtClean="0"/>
              <a:t>with all three type parameters set to </a:t>
            </a:r>
            <a:r>
              <a:rPr lang="da-DK" sz="2400" b="1" smtClean="0"/>
              <a:t>T</a:t>
            </a:r>
          </a:p>
          <a:p>
            <a:r>
              <a:rPr lang="da-DK" sz="2400" smtClean="0"/>
              <a:t>The four </a:t>
            </a:r>
            <a:r>
              <a:rPr lang="da-DK" sz="2400" b="1" smtClean="0"/>
              <a:t>Create…</a:t>
            </a:r>
            <a:r>
              <a:rPr lang="da-DK" sz="2400" smtClean="0"/>
              <a:t> transformation methods are (trivially) implemented here.</a:t>
            </a:r>
          </a:p>
          <a:p>
            <a:r>
              <a:rPr lang="da-DK" sz="2400" b="1"/>
              <a:t>T</a:t>
            </a:r>
            <a:r>
              <a:rPr lang="da-DK" sz="2400"/>
              <a:t> </a:t>
            </a:r>
            <a:r>
              <a:rPr lang="da-DK" sz="2400" smtClean="0"/>
              <a:t>must </a:t>
            </a:r>
            <a:r>
              <a:rPr lang="da-DK" sz="2400"/>
              <a:t>implement the </a:t>
            </a:r>
            <a:r>
              <a:rPr lang="da-DK" sz="2400" b="1"/>
              <a:t>IStorable</a:t>
            </a:r>
            <a:r>
              <a:rPr lang="da-DK" sz="2400"/>
              <a:t> </a:t>
            </a:r>
            <a:r>
              <a:rPr lang="da-DK" sz="2400" smtClean="0"/>
              <a:t>interface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825154" y="842108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CatalogFull&lt;T, T, 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825154" y="3831492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007471" y="2778399"/>
            <a:ext cx="1410193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1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16001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LoadAsync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</a:t>
            </a:r>
            <a:r>
              <a:rPr lang="da-DK" smtClean="0">
                <a:solidFill>
                  <a:srgbClr val="FFFF00"/>
                </a:solidFill>
              </a:rPr>
              <a:t>aveAsync</a:t>
            </a:r>
            <a:r>
              <a:rPr lang="da-DK" smtClean="0">
                <a:solidFill>
                  <a:schemeClr val="bg1"/>
                </a:solidFill>
              </a:rPr>
              <a:t>()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0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Define (asynchronous) </a:t>
            </a:r>
            <a:r>
              <a:rPr lang="da-DK" sz="2400" b="1" smtClean="0"/>
              <a:t>LoadAsync</a:t>
            </a:r>
            <a:r>
              <a:rPr lang="da-DK" sz="2400" smtClean="0"/>
              <a:t> and </a:t>
            </a:r>
            <a:r>
              <a:rPr lang="da-DK" sz="2400" b="1" smtClean="0"/>
              <a:t>SaveAsync</a:t>
            </a:r>
            <a:r>
              <a:rPr lang="da-DK" sz="2400" smtClean="0"/>
              <a:t> methods</a:t>
            </a:r>
          </a:p>
          <a:p>
            <a:r>
              <a:rPr lang="da-DK" sz="2400" b="1"/>
              <a:t>Load</a:t>
            </a:r>
            <a:r>
              <a:rPr lang="da-DK" sz="2400"/>
              <a:t>: </a:t>
            </a:r>
            <a:r>
              <a:rPr lang="en-US" sz="2400" smtClean="0"/>
              <a:t>Invokes </a:t>
            </a:r>
            <a:r>
              <a:rPr lang="en-US" sz="2400"/>
              <a:t>a </a:t>
            </a:r>
            <a:r>
              <a:rPr lang="en-US" sz="2400" smtClean="0"/>
              <a:t>load </a:t>
            </a:r>
            <a:r>
              <a:rPr lang="en-US" sz="2400"/>
              <a:t>operation on the catalog</a:t>
            </a:r>
            <a:r>
              <a:rPr lang="en-US" sz="2400" smtClean="0"/>
              <a:t>, meaning </a:t>
            </a:r>
            <a:r>
              <a:rPr lang="en-US" sz="2400"/>
              <a:t>that all existing items in </a:t>
            </a:r>
            <a:r>
              <a:rPr lang="en-US" sz="2400" smtClean="0"/>
              <a:t>the catalog </a:t>
            </a:r>
            <a:r>
              <a:rPr lang="en-US" sz="2400"/>
              <a:t>are </a:t>
            </a:r>
            <a:r>
              <a:rPr lang="en-US" sz="2400" u="sng"/>
              <a:t>replaced</a:t>
            </a:r>
            <a:r>
              <a:rPr lang="en-US" sz="2400"/>
              <a:t> with the loaded items</a:t>
            </a:r>
            <a:r>
              <a:rPr lang="en-US" sz="2400" smtClean="0"/>
              <a:t>.</a:t>
            </a:r>
          </a:p>
          <a:p>
            <a:r>
              <a:rPr lang="da-DK" sz="2400" b="1" smtClean="0"/>
              <a:t>Save</a:t>
            </a:r>
            <a:r>
              <a:rPr lang="da-DK" sz="2400" smtClean="0"/>
              <a:t>:</a:t>
            </a:r>
            <a:r>
              <a:rPr lang="en-US"/>
              <a:t> </a:t>
            </a:r>
            <a:r>
              <a:rPr lang="en-US" sz="2400" smtClean="0"/>
              <a:t>Invokes </a:t>
            </a:r>
            <a:r>
              <a:rPr lang="en-US" sz="2400"/>
              <a:t>a </a:t>
            </a:r>
            <a:r>
              <a:rPr lang="en-US" sz="2400" smtClean="0"/>
              <a:t>save </a:t>
            </a:r>
            <a:r>
              <a:rPr lang="en-US" sz="2400"/>
              <a:t>operation on the </a:t>
            </a:r>
            <a:r>
              <a:rPr lang="en-US" sz="2400" smtClean="0"/>
              <a:t>catalog, meaning </a:t>
            </a:r>
            <a:r>
              <a:rPr lang="en-US" sz="2400"/>
              <a:t>that all existing items in </a:t>
            </a:r>
            <a:r>
              <a:rPr lang="en-US" sz="2400" smtClean="0"/>
              <a:t>the </a:t>
            </a:r>
            <a:r>
              <a:rPr lang="da-DK" sz="2400" smtClean="0"/>
              <a:t>catalog </a:t>
            </a:r>
            <a:r>
              <a:rPr lang="da-DK" sz="2400"/>
              <a:t>are saved to persistent </a:t>
            </a:r>
            <a:r>
              <a:rPr lang="da-DK" sz="2400" smtClean="0"/>
              <a:t>storage, </a:t>
            </a:r>
            <a:r>
              <a:rPr lang="en-US" sz="2400" smtClean="0"/>
              <a:t>thereby </a:t>
            </a:r>
            <a:r>
              <a:rPr lang="en-US" sz="2400" u="sng"/>
              <a:t>replacing</a:t>
            </a:r>
            <a:r>
              <a:rPr lang="en-US" sz="2400"/>
              <a:t> the items present </a:t>
            </a:r>
            <a:r>
              <a:rPr lang="en-US" sz="2400" smtClean="0"/>
              <a:t>in </a:t>
            </a:r>
            <a:r>
              <a:rPr lang="da-DK" sz="2400" smtClean="0"/>
              <a:t>persistent </a:t>
            </a:r>
            <a:r>
              <a:rPr lang="da-DK" sz="2400"/>
              <a:t>storage.</a:t>
            </a:r>
          </a:p>
        </p:txBody>
      </p:sp>
    </p:spTree>
    <p:extLst>
      <p:ext uri="{BB962C8B-B14F-4D97-AF65-F5344CB8AC3E}">
        <p14:creationId xmlns:p14="http://schemas.microsoft.com/office/powerpoint/2010/main" val="13734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45941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PersistableCatalogFull</a:t>
            </a:r>
          </a:p>
          <a:p>
            <a:r>
              <a:rPr lang="da-DK" sz="2400" smtClean="0"/>
              <a:t>Add implementations of </a:t>
            </a:r>
            <a:r>
              <a:rPr lang="da-DK" sz="2400" b="1" smtClean="0"/>
              <a:t>LoadAsync</a:t>
            </a:r>
            <a:r>
              <a:rPr lang="da-DK" sz="2400" smtClean="0"/>
              <a:t> and </a:t>
            </a:r>
            <a:r>
              <a:rPr lang="da-DK" sz="2400" b="1" smtClean="0"/>
              <a:t>SaveAsync</a:t>
            </a:r>
            <a:r>
              <a:rPr lang="da-DK" sz="2400" smtClean="0"/>
              <a:t> to the </a:t>
            </a:r>
            <a:r>
              <a:rPr lang="da-DK" sz="2400" b="1" smtClean="0"/>
              <a:t>CatalogFull</a:t>
            </a:r>
            <a:r>
              <a:rPr lang="da-DK" sz="2400" smtClean="0"/>
              <a:t> 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825154" y="3567724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Full&lt;T,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825154" y="842108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/>
                </a:solidFill>
              </a:rPr>
              <a:t>CatalogFull&lt;T, TVD, TPD&gt;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139355" y="2646515"/>
            <a:ext cx="114642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46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087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PersistableCatalog</a:t>
            </a:r>
          </a:p>
          <a:p>
            <a:r>
              <a:rPr lang="da-DK" sz="2400" smtClean="0"/>
              <a:t>Add implementations of </a:t>
            </a:r>
            <a:r>
              <a:rPr lang="da-DK" sz="2400" b="1" smtClean="0"/>
              <a:t>LoadAsync</a:t>
            </a:r>
            <a:r>
              <a:rPr lang="da-DK" sz="2400" smtClean="0"/>
              <a:t> and </a:t>
            </a:r>
            <a:r>
              <a:rPr lang="da-DK" sz="2400" b="1" smtClean="0"/>
              <a:t>SaveAsync</a:t>
            </a:r>
            <a:r>
              <a:rPr lang="da-DK" sz="2400" smtClean="0"/>
              <a:t> to the </a:t>
            </a:r>
            <a:r>
              <a:rPr lang="da-DK" sz="2400" b="1" smtClean="0"/>
              <a:t>Catalog</a:t>
            </a:r>
            <a:r>
              <a:rPr lang="da-DK" sz="2400" smtClean="0"/>
              <a:t> class</a:t>
            </a:r>
          </a:p>
          <a:p>
            <a:r>
              <a:rPr lang="da-DK" sz="2400" b="1"/>
              <a:t>PersistableCatalog</a:t>
            </a:r>
            <a:r>
              <a:rPr lang="da-DK" sz="2400" smtClean="0"/>
              <a:t> </a:t>
            </a:r>
            <a:r>
              <a:rPr lang="da-DK" sz="2400"/>
              <a:t>simply inherits from </a:t>
            </a:r>
            <a:r>
              <a:rPr lang="da-DK" sz="2400" b="1" smtClean="0"/>
              <a:t>PersistableCatalogFull </a:t>
            </a:r>
            <a:r>
              <a:rPr lang="da-DK" sz="2400"/>
              <a:t>with all three type parameters set to </a:t>
            </a:r>
            <a:r>
              <a:rPr lang="da-DK" sz="2400" b="1"/>
              <a:t>T</a:t>
            </a:r>
          </a:p>
          <a:p>
            <a:r>
              <a:rPr lang="da-DK" sz="2400"/>
              <a:t>The four </a:t>
            </a:r>
            <a:r>
              <a:rPr lang="da-DK" sz="2400" b="1"/>
              <a:t>Create…</a:t>
            </a:r>
            <a:r>
              <a:rPr lang="da-DK" sz="2400"/>
              <a:t> transformation methods are (trivially) implemented here.</a:t>
            </a:r>
          </a:p>
          <a:p>
            <a:r>
              <a:rPr lang="da-DK" sz="2400" b="1"/>
              <a:t>T</a:t>
            </a:r>
            <a:r>
              <a:rPr lang="da-DK" sz="2400"/>
              <a:t> must implement the </a:t>
            </a:r>
            <a:r>
              <a:rPr lang="da-DK" sz="2400" b="1"/>
              <a:t>IStorable</a:t>
            </a:r>
            <a:r>
              <a:rPr lang="da-DK" sz="2400"/>
              <a:t> interface</a:t>
            </a:r>
          </a:p>
          <a:p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825154" y="3567724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825154" y="842108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Full&lt;T</a:t>
            </a:r>
            <a:r>
              <a:rPr lang="da-DK" sz="2400">
                <a:solidFill>
                  <a:schemeClr val="bg1"/>
                </a:solidFill>
              </a:rPr>
              <a:t>, </a:t>
            </a:r>
            <a:r>
              <a:rPr lang="da-DK" sz="2400" smtClean="0">
                <a:solidFill>
                  <a:schemeClr val="bg1"/>
                </a:solidFill>
              </a:rPr>
              <a:t>T, 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139355" y="2646515"/>
            <a:ext cx="114642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1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changes.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interface.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int</a:t>
            </a:r>
            <a:r>
              <a:rPr lang="da-DK" sz="2400" smtClean="0"/>
              <a:t> parameter to the event is the key of the object which has been affected by the change.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CatalogFull</a:t>
            </a:r>
            <a:r>
              <a:rPr lang="da-DK" sz="2400"/>
              <a:t> implementation invokes this </a:t>
            </a:r>
            <a:r>
              <a:rPr lang="da-DK" sz="2400" smtClean="0"/>
              <a:t>event when its content changes.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ICatalogMediator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OnCatalogChanged</a:t>
            </a:r>
            <a:r>
              <a:rPr lang="da-DK" smtClean="0"/>
              <a:t>(int key)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52389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ICatalogMediator</a:t>
            </a:r>
          </a:p>
          <a:p>
            <a:r>
              <a:rPr lang="en-US" sz="2400" smtClean="0"/>
              <a:t>A </a:t>
            </a:r>
            <a:r>
              <a:rPr lang="en-US" sz="2400"/>
              <a:t>Catalog mediator is a class which implements </a:t>
            </a:r>
            <a:r>
              <a:rPr lang="en-US" sz="2400" smtClean="0"/>
              <a:t>a specific </a:t>
            </a:r>
            <a:r>
              <a:rPr lang="en-US" sz="2400"/>
              <a:t>strategy for what should happen when </a:t>
            </a:r>
            <a:r>
              <a:rPr lang="en-US" sz="2400" smtClean="0"/>
              <a:t>a Catalog </a:t>
            </a:r>
            <a:r>
              <a:rPr lang="en-US" sz="2400"/>
              <a:t>changes. Such a mediator should </a:t>
            </a:r>
            <a:r>
              <a:rPr lang="en-US" sz="2400" smtClean="0"/>
              <a:t>imple-ment </a:t>
            </a:r>
            <a:r>
              <a:rPr lang="da-DK" sz="2400" smtClean="0"/>
              <a:t>this </a:t>
            </a:r>
            <a:r>
              <a:rPr lang="da-DK" sz="2400"/>
              <a:t>interface.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int</a:t>
            </a:r>
            <a:r>
              <a:rPr lang="da-DK" sz="2400" smtClean="0"/>
              <a:t> parameter to </a:t>
            </a:r>
            <a:r>
              <a:rPr lang="da-DK" sz="2400" b="1" smtClean="0"/>
              <a:t>OnCatalogChanged </a:t>
            </a:r>
            <a:r>
              <a:rPr lang="da-DK" sz="2400" smtClean="0"/>
              <a:t>is the key of the object which has been affected by the change</a:t>
            </a:r>
          </a:p>
          <a:p>
            <a:r>
              <a:rPr lang="da-DK" sz="2400" smtClean="0"/>
              <a:t>An object implementing this interface can then ”sign up” to a </a:t>
            </a:r>
            <a:r>
              <a:rPr lang="da-DK" sz="2400" b="1" smtClean="0"/>
              <a:t>CatalogChanged</a:t>
            </a:r>
            <a:r>
              <a:rPr lang="da-DK" sz="2400" smtClean="0"/>
              <a:t> event from a specific catalog. This could e.g. be a page view model object. </a:t>
            </a:r>
          </a:p>
        </p:txBody>
      </p:sp>
    </p:spTree>
    <p:extLst>
      <p:ext uri="{BB962C8B-B14F-4D97-AF65-F5344CB8AC3E}">
        <p14:creationId xmlns:p14="http://schemas.microsoft.com/office/powerpoint/2010/main" val="2482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66303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CatalogFull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742656" y="1663035"/>
            <a:ext cx="3158698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742656" y="294194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endCxn id="12" idx="2"/>
          </p:cNvCxnSpPr>
          <p:nvPr/>
        </p:nvCxnSpPr>
        <p:spPr>
          <a:xfrm flipV="1">
            <a:off x="2276694" y="1010506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6" idx="2"/>
          </p:cNvCxnSpPr>
          <p:nvPr/>
        </p:nvCxnSpPr>
        <p:spPr>
          <a:xfrm flipV="1">
            <a:off x="6322005" y="2315564"/>
            <a:ext cx="0" cy="62638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0" y="1989301"/>
            <a:ext cx="1067986" cy="127890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78719" y="296809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2276693" y="2315564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4781763" y="4230934"/>
            <a:ext cx="311959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/>
          <p:nvPr/>
        </p:nvCxnSpPr>
        <p:spPr>
          <a:xfrm flipV="1">
            <a:off x="6341557" y="3578405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26323" y="417629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52519" y="1954445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8336" y="2144136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85065" y="4684098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8336" y="3468612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34081" y="4051184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12135" y="2672119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Højre-venstre-opadgående pil 2"/>
          <p:cNvSpPr/>
          <p:nvPr/>
        </p:nvSpPr>
        <p:spPr>
          <a:xfrm rot="16200000">
            <a:off x="5715650" y="956582"/>
            <a:ext cx="1075658" cy="4599133"/>
          </a:xfrm>
          <a:prstGeom prst="leftRight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8827478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View model categories</a:t>
            </a:r>
          </a:p>
          <a:p>
            <a:r>
              <a:rPr lang="da-DK" sz="2400" b="1" smtClean="0"/>
              <a:t>App</a:t>
            </a:r>
            <a:r>
              <a:rPr lang="da-DK" sz="2400" smtClean="0"/>
              <a:t>: View models for application-level pages, like e.g. a File page. Primarily focuses on navigation.</a:t>
            </a:r>
          </a:p>
          <a:p>
            <a:r>
              <a:rPr lang="da-DK" sz="2400" b="1" smtClean="0"/>
              <a:t>Data</a:t>
            </a:r>
            <a:r>
              <a:rPr lang="da-DK" sz="2400" smtClean="0"/>
              <a:t>: View models for single data objects. The data object may be a domain object, or a transformed version of a domain object.</a:t>
            </a:r>
          </a:p>
          <a:p>
            <a:r>
              <a:rPr lang="da-DK" sz="2400" b="1" smtClean="0"/>
              <a:t>Page</a:t>
            </a:r>
            <a:r>
              <a:rPr lang="da-DK" sz="2400" smtClean="0"/>
              <a:t>: View models for a collection of data objects. Primarily focuses on supporting the Master/Details UI model.</a:t>
            </a:r>
          </a:p>
          <a:p>
            <a:r>
              <a:rPr lang="da-DK" sz="2400" b="1" smtClean="0"/>
              <a:t>Flow</a:t>
            </a:r>
            <a:r>
              <a:rPr lang="da-DK" sz="2400" smtClean="0"/>
              <a:t>: View models for supporting ”flows”, i.e. where the end user is required to progress through a set of pages in a certain order.</a:t>
            </a:r>
          </a:p>
        </p:txBody>
      </p:sp>
    </p:spTree>
    <p:extLst>
      <p:ext uri="{BB962C8B-B14F-4D97-AF65-F5344CB8AC3E}">
        <p14:creationId xmlns:p14="http://schemas.microsoft.com/office/powerpoint/2010/main" val="4643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smtClean="0">
                <a:solidFill>
                  <a:schemeClr val="bg1"/>
                </a:solidFill>
              </a:rPr>
              <a:t>Page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List&lt;Data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IDataWrapper&lt;TData&gt;&gt;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IDataWrapper&lt;TData&gt;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IDataWrapper&lt;TData&gt;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0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IDataWrapper&lt;TData&gt;&gt;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IDataWrapper&lt;TData&gt;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IDataWrapper&lt;TData&gt;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87292" y="459019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TData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>
            <a:off x="3880434" y="3234813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 flipH="1">
            <a:off x="6350880" y="3374857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App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144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18030" y="709248"/>
            <a:ext cx="5375027" cy="1998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IAppViewModel</a:t>
            </a:r>
            <a:endParaRPr lang="da-DK" smtClean="0">
              <a:solidFill>
                <a:srgbClr val="FFFF00"/>
              </a:solidFill>
            </a:endParaRPr>
          </a:p>
          <a:p>
            <a:endParaRPr lang="da-DK"/>
          </a:p>
          <a:p>
            <a:r>
              <a:rPr lang="da-DK" sz="1600" smtClean="0"/>
              <a:t>Frame </a:t>
            </a:r>
            <a:r>
              <a:rPr lang="da-DK" sz="1600">
                <a:solidFill>
                  <a:srgbClr val="FFFF00"/>
                </a:solidFill>
              </a:rPr>
              <a:t>AppFrame</a:t>
            </a:r>
            <a:r>
              <a:rPr lang="da-DK" sz="1600"/>
              <a:t> { get; }</a:t>
            </a:r>
          </a:p>
          <a:p>
            <a:r>
              <a:rPr lang="da-DK" sz="1600" smtClean="0"/>
              <a:t>Dictionary&lt;string</a:t>
            </a:r>
            <a:r>
              <a:rPr lang="da-DK" sz="1600"/>
              <a:t>, ICommand&gt; </a:t>
            </a:r>
            <a:r>
              <a:rPr lang="da-DK" sz="1600">
                <a:solidFill>
                  <a:srgbClr val="FFFF00"/>
                </a:solidFill>
              </a:rPr>
              <a:t>NavigationCommands</a:t>
            </a:r>
            <a:r>
              <a:rPr lang="da-DK" sz="1600"/>
              <a:t> { get; }</a:t>
            </a:r>
          </a:p>
          <a:p>
            <a:r>
              <a:rPr lang="da-DK" sz="1600" smtClean="0"/>
              <a:t>void </a:t>
            </a:r>
            <a:r>
              <a:rPr lang="da-DK" sz="1600">
                <a:solidFill>
                  <a:srgbClr val="FFFF00"/>
                </a:solidFill>
              </a:rPr>
              <a:t>SetAppFrame</a:t>
            </a:r>
            <a:r>
              <a:rPr lang="da-DK" sz="1600"/>
              <a:t>(Frame appFrame);</a:t>
            </a:r>
          </a:p>
          <a:p>
            <a:r>
              <a:rPr lang="da-DK" sz="1600" smtClean="0"/>
              <a:t>void </a:t>
            </a:r>
            <a:r>
              <a:rPr lang="da-DK" sz="1600">
                <a:solidFill>
                  <a:srgbClr val="FFFF00"/>
                </a:solidFill>
              </a:rPr>
              <a:t>AddCommands</a:t>
            </a:r>
            <a:r>
              <a:rPr lang="da-DK" sz="160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981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IAppViewModel</a:t>
            </a:r>
          </a:p>
          <a:p>
            <a:r>
              <a:rPr lang="da-DK" sz="2200" smtClean="0"/>
              <a:t>Interface for an application-level page, which is primarily used for navigation. </a:t>
            </a:r>
          </a:p>
          <a:p>
            <a:r>
              <a:rPr lang="da-DK" sz="2200" smtClean="0"/>
              <a:t>Navigation is intended to be performed by using </a:t>
            </a:r>
            <a:r>
              <a:rPr lang="da-DK" sz="2200" b="1" smtClean="0"/>
              <a:t>command objects</a:t>
            </a:r>
            <a:r>
              <a:rPr lang="da-DK" sz="2200" smtClean="0"/>
              <a:t>, i.e. objects implementing the </a:t>
            </a:r>
            <a:r>
              <a:rPr lang="da-DK" sz="2200" b="1" smtClean="0"/>
              <a:t>ICommand</a:t>
            </a:r>
            <a:r>
              <a:rPr lang="da-DK" sz="2200" smtClean="0"/>
              <a:t> interface.</a:t>
            </a:r>
          </a:p>
          <a:p>
            <a:r>
              <a:rPr lang="da-DK" sz="2200" smtClean="0"/>
              <a:t>Navigation command objects are entered into the </a:t>
            </a:r>
            <a:r>
              <a:rPr lang="da-DK" sz="2200" b="1" smtClean="0"/>
              <a:t>NavigationCommands</a:t>
            </a:r>
            <a:r>
              <a:rPr lang="da-DK" sz="2200" smtClean="0"/>
              <a:t> dictionary</a:t>
            </a:r>
          </a:p>
          <a:p>
            <a:r>
              <a:rPr lang="da-DK" sz="2200" smtClean="0"/>
              <a:t>Derived classes can add specific navigation commands by overriding the </a:t>
            </a:r>
            <a:r>
              <a:rPr lang="da-DK" sz="2200" b="1" smtClean="0"/>
              <a:t>AddCommands</a:t>
            </a:r>
            <a:r>
              <a:rPr lang="da-DK" sz="2200" smtClean="0"/>
              <a:t> method.</a:t>
            </a:r>
          </a:p>
          <a:p>
            <a:r>
              <a:rPr lang="da-DK" sz="2200" b="1" smtClean="0"/>
              <a:t>AppFrame</a:t>
            </a:r>
            <a:r>
              <a:rPr lang="da-DK" sz="2200" smtClean="0"/>
              <a:t> will refer to the </a:t>
            </a:r>
            <a:r>
              <a:rPr lang="da-DK" sz="2200" b="1" smtClean="0"/>
              <a:t>Frame</a:t>
            </a:r>
            <a:r>
              <a:rPr lang="da-DK" sz="2200" smtClean="0"/>
              <a:t> control inside which all </a:t>
            </a:r>
            <a:r>
              <a:rPr lang="da-DK" sz="2200" b="1" smtClean="0"/>
              <a:t>Page</a:t>
            </a:r>
            <a:r>
              <a:rPr lang="da-DK" sz="2200" smtClean="0"/>
              <a:t> controls are shown.</a:t>
            </a:r>
          </a:p>
        </p:txBody>
      </p:sp>
    </p:spTree>
    <p:extLst>
      <p:ext uri="{BB962C8B-B14F-4D97-AF65-F5344CB8AC3E}">
        <p14:creationId xmlns:p14="http://schemas.microsoft.com/office/powerpoint/2010/main" val="2598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35969" y="3815862"/>
            <a:ext cx="5644661" cy="2368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AppViewModelBase</a:t>
            </a:r>
            <a:endParaRPr lang="da-DK" smtClean="0">
              <a:solidFill>
                <a:srgbClr val="FFFF00"/>
              </a:solidFill>
            </a:endParaRPr>
          </a:p>
          <a:p>
            <a:endParaRPr lang="da-DK"/>
          </a:p>
          <a:p>
            <a:r>
              <a:rPr lang="da-DK" sz="1600" smtClean="0"/>
              <a:t>static Frame </a:t>
            </a:r>
            <a:r>
              <a:rPr lang="da-DK" sz="1600" smtClean="0">
                <a:solidFill>
                  <a:srgbClr val="FFFF00"/>
                </a:solidFill>
              </a:rPr>
              <a:t>AppFrameInstance</a:t>
            </a:r>
            <a:r>
              <a:rPr lang="da-DK" sz="1600" smtClean="0"/>
              <a:t> </a:t>
            </a:r>
            <a:r>
              <a:rPr lang="da-DK" sz="1600"/>
              <a:t>{ </a:t>
            </a:r>
            <a:r>
              <a:rPr lang="da-DK" sz="1600" smtClean="0"/>
              <a:t>get</a:t>
            </a:r>
            <a:r>
              <a:rPr lang="da-DK" sz="1600"/>
              <a:t> </a:t>
            </a:r>
            <a:r>
              <a:rPr lang="da-DK" sz="1600" smtClean="0"/>
              <a:t>{…}}</a:t>
            </a:r>
          </a:p>
          <a:p>
            <a:r>
              <a:rPr lang="da-DK" sz="1600" smtClean="0"/>
              <a:t>Frame </a:t>
            </a:r>
            <a:r>
              <a:rPr lang="da-DK" sz="1600">
                <a:solidFill>
                  <a:srgbClr val="FFFF00"/>
                </a:solidFill>
              </a:rPr>
              <a:t>AppFrame</a:t>
            </a:r>
            <a:r>
              <a:rPr lang="da-DK" sz="1600"/>
              <a:t> </a:t>
            </a:r>
            <a:r>
              <a:rPr lang="da-DK" sz="1600" smtClean="0"/>
              <a:t>{ </a:t>
            </a:r>
            <a:r>
              <a:rPr lang="da-DK" sz="1600"/>
              <a:t>get </a:t>
            </a:r>
            <a:r>
              <a:rPr lang="da-DK" sz="1600" smtClean="0"/>
              <a:t>{…}}</a:t>
            </a:r>
            <a:endParaRPr lang="da-DK" sz="1600"/>
          </a:p>
          <a:p>
            <a:r>
              <a:rPr lang="da-DK" sz="1600" smtClean="0"/>
              <a:t>Dictionary&lt;string</a:t>
            </a:r>
            <a:r>
              <a:rPr lang="da-DK" sz="1600"/>
              <a:t>, ICommand&gt; </a:t>
            </a:r>
            <a:r>
              <a:rPr lang="da-DK" sz="1600">
                <a:solidFill>
                  <a:srgbClr val="FFFF00"/>
                </a:solidFill>
              </a:rPr>
              <a:t>NavigationCommands</a:t>
            </a:r>
            <a:r>
              <a:rPr lang="da-DK" sz="1600"/>
              <a:t> </a:t>
            </a:r>
            <a:r>
              <a:rPr lang="da-DK" sz="1600" smtClean="0"/>
              <a:t>{ get {…}}</a:t>
            </a:r>
            <a:endParaRPr lang="da-DK" sz="1600"/>
          </a:p>
          <a:p>
            <a:r>
              <a:rPr lang="da-DK" sz="1600" smtClean="0"/>
              <a:t>void </a:t>
            </a:r>
            <a:r>
              <a:rPr lang="da-DK" sz="1600">
                <a:solidFill>
                  <a:srgbClr val="FFFF00"/>
                </a:solidFill>
              </a:rPr>
              <a:t>SetAppFrame</a:t>
            </a:r>
            <a:r>
              <a:rPr lang="da-DK" sz="1600"/>
              <a:t>(Frame appFrame</a:t>
            </a:r>
            <a:r>
              <a:rPr lang="da-DK" sz="1600" smtClean="0"/>
              <a:t>){…}</a:t>
            </a:r>
            <a:endParaRPr lang="da-DK" sz="1600"/>
          </a:p>
          <a:p>
            <a:r>
              <a:rPr lang="da-DK" sz="1600" smtClean="0"/>
              <a:t>abstract void </a:t>
            </a:r>
            <a:r>
              <a:rPr lang="da-DK" sz="1600">
                <a:solidFill>
                  <a:srgbClr val="FFFF00"/>
                </a:solidFill>
              </a:rPr>
              <a:t>AddCommands</a:t>
            </a:r>
            <a:r>
              <a:rPr lang="da-DK" sz="160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981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AppViewModelBase</a:t>
            </a:r>
          </a:p>
          <a:p>
            <a:r>
              <a:rPr lang="da-DK" sz="2200" smtClean="0"/>
              <a:t>Implements all methods in the </a:t>
            </a:r>
            <a:r>
              <a:rPr lang="da-DK" sz="2200" b="1" smtClean="0"/>
              <a:t>IAppView-Model</a:t>
            </a:r>
            <a:r>
              <a:rPr lang="da-DK" sz="2200" smtClean="0"/>
              <a:t> interface, except the </a:t>
            </a:r>
            <a:r>
              <a:rPr lang="da-DK" sz="2200" b="1" smtClean="0"/>
              <a:t>AddCommands</a:t>
            </a:r>
            <a:r>
              <a:rPr lang="da-DK" sz="2200" smtClean="0"/>
              <a:t> method.</a:t>
            </a:r>
          </a:p>
          <a:p>
            <a:r>
              <a:rPr lang="da-DK" sz="2200" smtClean="0"/>
              <a:t>Also contains the static member </a:t>
            </a:r>
            <a:r>
              <a:rPr lang="da-DK" sz="2200" b="1" smtClean="0"/>
              <a:t>AppFrame-Instance</a:t>
            </a:r>
            <a:r>
              <a:rPr lang="da-DK" sz="22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18030" y="709248"/>
            <a:ext cx="5375027" cy="1998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IAppViewModel</a:t>
            </a:r>
            <a:endParaRPr lang="da-DK" smtClean="0">
              <a:solidFill>
                <a:srgbClr val="FFFF00"/>
              </a:solidFill>
            </a:endParaRPr>
          </a:p>
          <a:p>
            <a:endParaRPr lang="da-DK"/>
          </a:p>
          <a:p>
            <a:r>
              <a:rPr lang="da-DK" sz="1600" smtClean="0"/>
              <a:t>Frame </a:t>
            </a:r>
            <a:r>
              <a:rPr lang="da-DK" sz="1600">
                <a:solidFill>
                  <a:srgbClr val="FFFF00"/>
                </a:solidFill>
              </a:rPr>
              <a:t>AppFrame</a:t>
            </a:r>
            <a:r>
              <a:rPr lang="da-DK" sz="1600"/>
              <a:t> { get; }</a:t>
            </a:r>
          </a:p>
          <a:p>
            <a:r>
              <a:rPr lang="da-DK" sz="1600" smtClean="0"/>
              <a:t>Dictionary&lt;string</a:t>
            </a:r>
            <a:r>
              <a:rPr lang="da-DK" sz="1600"/>
              <a:t>, ICommand&gt; </a:t>
            </a:r>
            <a:r>
              <a:rPr lang="da-DK" sz="1600">
                <a:solidFill>
                  <a:srgbClr val="FFFF00"/>
                </a:solidFill>
              </a:rPr>
              <a:t>NavigationCommands</a:t>
            </a:r>
            <a:r>
              <a:rPr lang="da-DK" sz="1600"/>
              <a:t> { get; }</a:t>
            </a:r>
          </a:p>
          <a:p>
            <a:r>
              <a:rPr lang="da-DK" sz="1600" smtClean="0"/>
              <a:t>void </a:t>
            </a:r>
            <a:r>
              <a:rPr lang="da-DK" sz="1600">
                <a:solidFill>
                  <a:srgbClr val="FFFF00"/>
                </a:solidFill>
              </a:rPr>
              <a:t>SetAppFrame</a:t>
            </a:r>
            <a:r>
              <a:rPr lang="da-DK" sz="1600"/>
              <a:t>(Frame appFrame);</a:t>
            </a:r>
          </a:p>
          <a:p>
            <a:r>
              <a:rPr lang="da-DK" sz="1600" smtClean="0"/>
              <a:t>void </a:t>
            </a:r>
            <a:r>
              <a:rPr lang="da-DK" sz="1600">
                <a:solidFill>
                  <a:srgbClr val="FFFF00"/>
                </a:solidFill>
              </a:rPr>
              <a:t>AddCommands</a:t>
            </a:r>
            <a:r>
              <a:rPr lang="da-DK" sz="1600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654562" y="2913950"/>
            <a:ext cx="11078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3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397262" y="981810"/>
            <a:ext cx="4513384" cy="1113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AppViewModelBase</a:t>
            </a:r>
            <a:endParaRPr lang="da-DK" smtClean="0">
              <a:solidFill>
                <a:srgbClr val="FFFF00"/>
              </a:solidFill>
            </a:endParaRPr>
          </a:p>
          <a:p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06669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AppViewModelMenu</a:t>
            </a:r>
          </a:p>
          <a:p>
            <a:r>
              <a:rPr lang="da-DK" sz="2200" smtClean="0"/>
              <a:t>Add functionality related to menu-based naviga-tion (or any form of navigation based on selecting a </a:t>
            </a:r>
            <a:r>
              <a:rPr lang="da-DK" sz="2200" b="1" smtClean="0"/>
              <a:t>FrameworkElement</a:t>
            </a:r>
            <a:r>
              <a:rPr lang="da-DK" sz="2200" smtClean="0"/>
              <a:t> control.</a:t>
            </a:r>
          </a:p>
          <a:p>
            <a:r>
              <a:rPr lang="da-DK" sz="2200" smtClean="0"/>
              <a:t>Main principles: </a:t>
            </a:r>
          </a:p>
          <a:p>
            <a:pPr lvl="1"/>
            <a:r>
              <a:rPr lang="da-DK" sz="1800" smtClean="0"/>
              <a:t>View binds to the property </a:t>
            </a:r>
            <a:r>
              <a:rPr lang="da-DK" sz="1800" b="1" smtClean="0"/>
              <a:t>SelectedMenuItem</a:t>
            </a:r>
            <a:r>
              <a:rPr lang="da-DK" sz="1800" smtClean="0"/>
              <a:t>.</a:t>
            </a:r>
          </a:p>
          <a:p>
            <a:pPr lvl="1"/>
            <a:r>
              <a:rPr lang="da-DK" sz="1800" b="1" smtClean="0"/>
              <a:t>FrameworkElement</a:t>
            </a:r>
            <a:r>
              <a:rPr lang="da-DK" sz="1800" smtClean="0"/>
              <a:t> control has its </a:t>
            </a:r>
            <a:r>
              <a:rPr lang="da-DK" sz="1800" b="1" smtClean="0"/>
              <a:t>Tag</a:t>
            </a:r>
            <a:r>
              <a:rPr lang="da-DK" sz="1800" smtClean="0"/>
              <a:t> property set to some well-defined value.</a:t>
            </a:r>
          </a:p>
          <a:p>
            <a:pPr lvl="1"/>
            <a:r>
              <a:rPr lang="da-DK" sz="1800" smtClean="0"/>
              <a:t>When a new element is selected, the </a:t>
            </a:r>
            <a:r>
              <a:rPr lang="da-DK" sz="1800" b="1" smtClean="0"/>
              <a:t>Tag</a:t>
            </a:r>
            <a:r>
              <a:rPr lang="da-DK" sz="1800" smtClean="0"/>
              <a:t> value for the now selected element is used to look up a navigation command in the </a:t>
            </a:r>
            <a:r>
              <a:rPr lang="da-DK" sz="1800" b="1" smtClean="0"/>
              <a:t>NavigationCommands</a:t>
            </a:r>
            <a:r>
              <a:rPr lang="da-DK" sz="1800" smtClean="0"/>
              <a:t> dictionary.</a:t>
            </a:r>
          </a:p>
          <a:p>
            <a:pPr lvl="1"/>
            <a:r>
              <a:rPr lang="da-DK" sz="1800" smtClean="0"/>
              <a:t>Navigation is perfomed if a command object was found, otherwise an exception is thrown.</a:t>
            </a:r>
          </a:p>
          <a:p>
            <a:pPr lvl="1"/>
            <a:r>
              <a:rPr lang="da-DK" sz="1800" smtClean="0"/>
              <a:t>Text in exception can be overrided by overriding the </a:t>
            </a:r>
            <a:r>
              <a:rPr lang="da-DK" sz="1800" b="1" smtClean="0"/>
              <a:t>NoCommandMessage</a:t>
            </a:r>
            <a:r>
              <a:rPr lang="da-DK" sz="1800" smtClean="0"/>
              <a:t> property.</a:t>
            </a:r>
          </a:p>
          <a:p>
            <a:r>
              <a:rPr lang="da-DK" sz="2200" smtClean="0">
                <a:solidFill>
                  <a:srgbClr val="FF0000"/>
                </a:solidFill>
              </a:rPr>
              <a:t>NB</a:t>
            </a:r>
            <a:r>
              <a:rPr lang="da-DK" sz="2200" smtClean="0"/>
              <a:t>: Class is currently located in </a:t>
            </a:r>
            <a:r>
              <a:rPr lang="da-DK" sz="2200" b="1" smtClean="0"/>
              <a:t>Extensions/ Viewmodel/Implementation</a:t>
            </a:r>
            <a:r>
              <a:rPr lang="da-DK" sz="2200" smtClean="0"/>
              <a:t>.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9100039" y="2298490"/>
            <a:ext cx="11078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397262" y="3200401"/>
            <a:ext cx="4513384" cy="17115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AppViewModelMenu</a:t>
            </a:r>
            <a:endParaRPr lang="da-DK" smtClean="0">
              <a:solidFill>
                <a:srgbClr val="FFFF00"/>
              </a:solidFill>
            </a:endParaRPr>
          </a:p>
          <a:p>
            <a:endParaRPr lang="da-DK"/>
          </a:p>
          <a:p>
            <a:r>
              <a:rPr lang="da-DK" sz="1600" smtClean="0"/>
              <a:t>FrameworkElement </a:t>
            </a:r>
            <a:r>
              <a:rPr lang="da-DK" sz="1600" smtClean="0">
                <a:solidFill>
                  <a:srgbClr val="FFFF00"/>
                </a:solidFill>
              </a:rPr>
              <a:t>SelectedMenuItem</a:t>
            </a:r>
            <a:r>
              <a:rPr lang="da-DK" sz="1600" smtClean="0"/>
              <a:t> {…}</a:t>
            </a:r>
          </a:p>
          <a:p>
            <a:r>
              <a:rPr lang="da-DK" sz="1600" smtClean="0"/>
              <a:t>virtual string </a:t>
            </a:r>
            <a:r>
              <a:rPr lang="da-DK" sz="1600" smtClean="0">
                <a:solidFill>
                  <a:srgbClr val="FFFF00"/>
                </a:solidFill>
              </a:rPr>
              <a:t>NoCommandMessage</a:t>
            </a:r>
            <a:r>
              <a:rPr lang="da-DK" sz="1600" smtClean="0">
                <a:solidFill>
                  <a:schemeClr val="bg1"/>
                </a:solidFill>
              </a:rPr>
              <a:t>(string tag)</a:t>
            </a:r>
            <a:r>
              <a:rPr lang="da-DK" sz="1600" smtClean="0"/>
              <a:t> {…}</a:t>
            </a:r>
          </a:p>
        </p:txBody>
      </p:sp>
    </p:spTree>
    <p:extLst>
      <p:ext uri="{BB962C8B-B14F-4D97-AF65-F5344CB8AC3E}">
        <p14:creationId xmlns:p14="http://schemas.microsoft.com/office/powerpoint/2010/main" val="34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2328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domain view 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Page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7828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IPageViewModel&lt;TData&gt;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/>
              <a:t>ObservableCollection&lt;IDataWrapper&lt;TData&gt;&gt;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IDataWrapper&lt;TData&gt;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IDataWrapper&lt;TData&gt;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200" smtClean="0"/>
              <a:t>Interface for Page view model for a minimal Master/Details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 about the kind of data being managed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IPageVM&lt;TData&gt;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40"/>
            <a:ext cx="6564922" cy="38803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PageViewModelBase&lt;TData&gt;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ICatalog&lt;TData&gt;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IDataWrapper&lt;TData</a:t>
            </a:r>
            <a:r>
              <a:rPr lang="da-DK" sz="1600"/>
              <a:t>&gt; _itemDetails;</a:t>
            </a:r>
          </a:p>
          <a:p>
            <a:r>
              <a:rPr lang="da-DK" sz="1600" smtClean="0"/>
              <a:t>private IDataWrapper&lt;TData</a:t>
            </a:r>
            <a:r>
              <a:rPr lang="da-DK" sz="1600"/>
              <a:t>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 smtClean="0"/>
              <a:t>TData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 smtClean="0"/>
              <a:t>ObservableCollection&lt;IDataWrapper&lt;TData&gt;&gt;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IDataWrapper&lt;TData&gt;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 smtClean="0"/>
              <a:t>IDataWrapper&lt;TData&gt;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7" y="351693"/>
            <a:ext cx="2725614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IPageViewModel&lt;TData&gt;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502879" y="1190657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269523" y="351693"/>
            <a:ext cx="2725615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IDataWrapper&lt;TData&gt; 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6342185" y="1178937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9342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IPageViewModel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data object (</a:t>
            </a:r>
            <a:r>
              <a:rPr lang="da-DK" sz="2400" b="1" smtClean="0">
                <a:solidFill>
                  <a:srgbClr val="FF0000"/>
                </a:solidFill>
              </a:rPr>
              <a:t>TData</a:t>
            </a:r>
            <a:r>
              <a:rPr lang="da-DK" sz="2400" smtClean="0"/>
              <a:t>), which may be a domain data object or a transformed object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35815" y="996464"/>
            <a:ext cx="3751382" cy="1594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PageViewModelBase&lt;TData&gt;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97062" y="720970"/>
            <a:ext cx="6090136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IItemSelectionChangedEvent&lt;TData&gt;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Action&lt;IDataWrapper&lt;TData&gt;&gt; </a:t>
            </a:r>
            <a:r>
              <a:rPr lang="da-DK" smtClean="0">
                <a:solidFill>
                  <a:srgbClr val="FFFF00"/>
                </a:solidFill>
              </a:rPr>
              <a:t>ItemSelectionChanged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302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IItemSelectionChangedEvent</a:t>
            </a:r>
          </a:p>
          <a:p>
            <a:r>
              <a:rPr lang="da-DK" sz="2400" smtClean="0"/>
              <a:t>Interface for enabling clients to subscribe to events triggered when the selection changes in a page view model</a:t>
            </a:r>
          </a:p>
          <a:p>
            <a:r>
              <a:rPr lang="da-DK" sz="2400" b="1" smtClean="0"/>
              <a:t>IPageViewModel</a:t>
            </a:r>
            <a:r>
              <a:rPr lang="da-DK" sz="2400" smtClean="0"/>
              <a:t> inherits from this interface.</a:t>
            </a:r>
          </a:p>
          <a:p>
            <a:r>
              <a:rPr lang="da-DK" sz="2400" smtClean="0"/>
              <a:t>The parameter to the event is the object which has now been selected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PageViewModelBase</a:t>
            </a:r>
            <a:r>
              <a:rPr lang="da-DK" sz="2400" smtClean="0"/>
              <a:t> </a:t>
            </a:r>
            <a:r>
              <a:rPr lang="da-DK" sz="2400"/>
              <a:t>implementation invokes this </a:t>
            </a:r>
            <a:r>
              <a:rPr lang="da-DK" sz="2400" smtClean="0"/>
              <a:t>event when the selection changes.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41846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51077" y="656494"/>
            <a:ext cx="4736120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IPageViewModelMediator&lt;TData&gt;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</a:t>
            </a:r>
          </a:p>
          <a:p>
            <a:r>
              <a:rPr lang="da-DK" sz="1600"/>
              <a:t> </a:t>
            </a:r>
            <a:r>
              <a:rPr lang="da-DK" sz="1600" smtClean="0"/>
              <a:t>  IDataWrapper&lt;TData&gt; dataWrapper);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10772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IPageViewModelMediator</a:t>
            </a:r>
          </a:p>
          <a:p>
            <a:r>
              <a:rPr lang="da-DK" sz="2400" smtClean="0"/>
              <a:t>Interface for a ”mediator”, which will imple-ment a specific strategy for how the elements in a </a:t>
            </a:r>
            <a:r>
              <a:rPr lang="da-DK" sz="2400" b="1" smtClean="0"/>
              <a:t>PageViewModel</a:t>
            </a:r>
            <a:r>
              <a:rPr lang="da-DK" sz="2400" smtClean="0"/>
              <a:t> object should interact.</a:t>
            </a:r>
          </a:p>
          <a:p>
            <a:r>
              <a:rPr lang="da-DK" sz="2400" smtClean="0"/>
              <a:t>Reacts to changes in item selection.</a:t>
            </a:r>
          </a:p>
          <a:p>
            <a:r>
              <a:rPr lang="da-DK" sz="2400" smtClean="0"/>
              <a:t>The parameter </a:t>
            </a:r>
            <a:r>
              <a:rPr lang="da-DK" sz="2400"/>
              <a:t>to </a:t>
            </a:r>
            <a:r>
              <a:rPr lang="da-DK" sz="2400" b="1" smtClean="0"/>
              <a:t>OnItemSelectionChanged </a:t>
            </a:r>
            <a:r>
              <a:rPr lang="da-DK" sz="2400"/>
              <a:t>is the </a:t>
            </a:r>
            <a:r>
              <a:rPr lang="da-DK" sz="2400" smtClean="0"/>
              <a:t>object </a:t>
            </a:r>
            <a:r>
              <a:rPr lang="da-DK" sz="2400"/>
              <a:t>which has been </a:t>
            </a:r>
            <a:r>
              <a:rPr lang="da-DK" sz="2400" smtClean="0"/>
              <a:t>selected.</a:t>
            </a:r>
            <a:endParaRPr lang="da-DK" sz="2400"/>
          </a:p>
          <a:p>
            <a:r>
              <a:rPr lang="da-DK" sz="2400"/>
              <a:t>An object implementing this interface can then ”sign up” to a </a:t>
            </a:r>
            <a:r>
              <a:rPr lang="da-DK" sz="2400" b="1" smtClean="0"/>
              <a:t>ItemSelectionChanged</a:t>
            </a:r>
            <a:r>
              <a:rPr lang="da-DK" sz="2400" smtClean="0"/>
              <a:t> </a:t>
            </a:r>
            <a:r>
              <a:rPr lang="da-DK" sz="2400"/>
              <a:t>event from a specific </a:t>
            </a:r>
            <a:r>
              <a:rPr lang="da-DK" sz="2400" smtClean="0"/>
              <a:t>page view model. </a:t>
            </a:r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IPageViewModelMediator&lt;TData&gt;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(IDataWrapper&lt;TData&gt; dataWrapper);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PageViewModelMediatorBase</a:t>
            </a:r>
          </a:p>
          <a:p>
            <a:r>
              <a:rPr lang="da-DK" sz="2400" smtClean="0"/>
              <a:t>Implements default strategies for how the page view model should react to changes in item selection.</a:t>
            </a:r>
          </a:p>
          <a:p>
            <a:r>
              <a:rPr lang="da-DK" sz="2400" smtClean="0"/>
              <a:t>Implementation is </a:t>
            </a:r>
            <a:r>
              <a:rPr lang="da-DK" sz="2400" b="1" smtClean="0"/>
              <a:t>virtual</a:t>
            </a:r>
            <a:r>
              <a:rPr lang="da-DK" sz="2400" smtClean="0"/>
              <a:t>; can be overrided in derived classes.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5609492" y="3780695"/>
            <a:ext cx="627770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PageViewModelMediatorBase&lt;TData&gt;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220806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20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Lige pilforbindelse 13"/>
          <p:cNvCxnSpPr/>
          <p:nvPr/>
        </p:nvCxnSpPr>
        <p:spPr>
          <a:xfrm flipH="1" flipV="1">
            <a:off x="3674671" y="947292"/>
            <a:ext cx="1107092" cy="78283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66303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695764" y="357977"/>
            <a:ext cx="3158698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IPageVMMediator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695764" y="1665190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PageVMMediatorBase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endCxn id="12" idx="2"/>
          </p:cNvCxnSpPr>
          <p:nvPr/>
        </p:nvCxnSpPr>
        <p:spPr>
          <a:xfrm flipV="1">
            <a:off x="2276694" y="1010506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</p:cNvCxnSpPr>
          <p:nvPr/>
        </p:nvCxnSpPr>
        <p:spPr>
          <a:xfrm flipV="1">
            <a:off x="6275113" y="1010506"/>
            <a:ext cx="0" cy="65468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Flow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3426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385538" y="685800"/>
            <a:ext cx="4390292" cy="2368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FlowViewModelBase&lt;TData&gt;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/>
          </a:p>
          <a:p>
            <a:r>
              <a:rPr lang="da-DK" sz="1600" smtClean="0"/>
              <a:t>static TData </a:t>
            </a:r>
            <a:r>
              <a:rPr lang="da-DK" sz="1600" smtClean="0">
                <a:solidFill>
                  <a:srgbClr val="FFFF00"/>
                </a:solidFill>
              </a:rPr>
              <a:t>FlowDataObject</a:t>
            </a:r>
            <a:r>
              <a:rPr lang="da-DK" sz="1600" smtClean="0"/>
              <a:t>;</a:t>
            </a:r>
          </a:p>
          <a:p>
            <a:r>
              <a:rPr lang="da-DK" sz="1600"/>
              <a:t>ICommand </a:t>
            </a:r>
            <a:r>
              <a:rPr lang="da-DK" sz="1600" smtClean="0">
                <a:solidFill>
                  <a:srgbClr val="FFFF00"/>
                </a:solidFill>
              </a:rPr>
              <a:t>NavigateBackCmd </a:t>
            </a:r>
            <a:r>
              <a:rPr lang="da-DK" sz="1600" smtClean="0">
                <a:solidFill>
                  <a:schemeClr val="bg1"/>
                </a:solidFill>
              </a:rPr>
              <a:t>{ get {…}}</a:t>
            </a:r>
          </a:p>
          <a:p>
            <a:r>
              <a:rPr lang="da-DK" sz="1600"/>
              <a:t>ICommand </a:t>
            </a:r>
            <a:r>
              <a:rPr lang="da-DK" sz="1600" smtClean="0">
                <a:solidFill>
                  <a:srgbClr val="FFFF00"/>
                </a:solidFill>
              </a:rPr>
              <a:t>NavigateForwardCmd </a:t>
            </a:r>
            <a:r>
              <a:rPr lang="da-DK" sz="1600">
                <a:solidFill>
                  <a:schemeClr val="bg1"/>
                </a:solidFill>
              </a:rPr>
              <a:t>{ get </a:t>
            </a:r>
            <a:r>
              <a:rPr lang="da-DK" sz="1600" smtClean="0">
                <a:solidFill>
                  <a:schemeClr val="bg1"/>
                </a:solidFill>
              </a:rPr>
              <a:t>{…}}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void </a:t>
            </a:r>
            <a:r>
              <a:rPr lang="da-DK" sz="1600">
                <a:solidFill>
                  <a:srgbClr val="FFFF00"/>
                </a:solidFill>
              </a:rPr>
              <a:t>ResetFlowDataObject</a:t>
            </a:r>
            <a:r>
              <a:rPr lang="da-DK" sz="1600" smtClean="0">
                <a:solidFill>
                  <a:schemeClr val="bg1"/>
                </a:solidFill>
              </a:rPr>
              <a:t>() {…}</a:t>
            </a: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98125" cy="5703277"/>
          </a:xfrm>
        </p:spPr>
        <p:txBody>
          <a:bodyPr>
            <a:normAutofit/>
          </a:bodyPr>
          <a:lstStyle/>
          <a:p>
            <a:r>
              <a:rPr lang="da-DK" sz="2400" b="1" smtClean="0"/>
              <a:t>FlowViewModelBase</a:t>
            </a:r>
          </a:p>
          <a:p>
            <a:r>
              <a:rPr lang="da-DK" sz="2200" smtClean="0"/>
              <a:t>The flow view model classes collaborate in producing a ”complete” instance of a data object of type </a:t>
            </a:r>
            <a:r>
              <a:rPr lang="da-DK" sz="2200" b="1" smtClean="0"/>
              <a:t>TData</a:t>
            </a:r>
            <a:r>
              <a:rPr lang="da-DK" sz="2200" smtClean="0"/>
              <a:t> (e.g. a domain object).</a:t>
            </a:r>
          </a:p>
          <a:p>
            <a:r>
              <a:rPr lang="da-DK" sz="2200" smtClean="0"/>
              <a:t>Base class holds the data object instance in the static property </a:t>
            </a:r>
            <a:r>
              <a:rPr lang="da-DK" sz="2200" b="1" smtClean="0"/>
              <a:t>FlowDataObject</a:t>
            </a:r>
            <a:r>
              <a:rPr lang="da-DK" sz="2200" smtClean="0"/>
              <a:t>.</a:t>
            </a:r>
          </a:p>
          <a:p>
            <a:r>
              <a:rPr lang="da-DK" sz="2200" smtClean="0"/>
              <a:t>View model relies on two command objects for navigating ”back” and ”forward” from the current Page.</a:t>
            </a:r>
          </a:p>
          <a:p>
            <a:r>
              <a:rPr lang="da-DK" sz="2200" smtClean="0"/>
              <a:t>Also possible to ”reset” the data object, by calling </a:t>
            </a:r>
            <a:r>
              <a:rPr lang="da-DK" sz="2200" b="1" smtClean="0"/>
              <a:t>ResetFlowDataObject</a:t>
            </a:r>
            <a:r>
              <a:rPr lang="da-DK" sz="2200" smtClean="0"/>
              <a:t>.</a:t>
            </a:r>
          </a:p>
          <a:p>
            <a:r>
              <a:rPr lang="da-DK" sz="2200" smtClean="0"/>
              <a:t>Constructors take as arguments:</a:t>
            </a:r>
          </a:p>
          <a:p>
            <a:pPr lvl="1"/>
            <a:r>
              <a:rPr lang="da-DK" sz="1800" smtClean="0"/>
              <a:t>The </a:t>
            </a:r>
            <a:r>
              <a:rPr lang="da-DK" sz="1800" b="1" smtClean="0"/>
              <a:t>Frame</a:t>
            </a:r>
            <a:r>
              <a:rPr lang="da-DK" sz="1800" smtClean="0"/>
              <a:t> in which pages are shown</a:t>
            </a:r>
          </a:p>
          <a:p>
            <a:pPr lvl="1"/>
            <a:r>
              <a:rPr lang="da-DK" sz="1800" smtClean="0"/>
              <a:t>The types of the back and forward pages</a:t>
            </a:r>
          </a:p>
          <a:p>
            <a:pPr lvl="1"/>
            <a:r>
              <a:rPr lang="da-DK" sz="1800" smtClean="0"/>
              <a:t>(Optionally) functions for deciding if navigation commands are currently executable.</a:t>
            </a:r>
          </a:p>
        </p:txBody>
      </p:sp>
    </p:spTree>
    <p:extLst>
      <p:ext uri="{BB962C8B-B14F-4D97-AF65-F5344CB8AC3E}">
        <p14:creationId xmlns:p14="http://schemas.microsoft.com/office/powerpoint/2010/main" val="40710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385538" y="685800"/>
            <a:ext cx="4390292" cy="2368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FlowViewModelBase&lt;TData&gt;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/>
          </a:p>
          <a:p>
            <a:r>
              <a:rPr lang="da-DK" sz="1600" smtClean="0"/>
              <a:t>static TData </a:t>
            </a:r>
            <a:r>
              <a:rPr lang="da-DK" sz="1600" smtClean="0">
                <a:solidFill>
                  <a:srgbClr val="FFFF00"/>
                </a:solidFill>
              </a:rPr>
              <a:t>FlowDataObject</a:t>
            </a:r>
            <a:r>
              <a:rPr lang="da-DK" sz="1600" smtClean="0"/>
              <a:t>;</a:t>
            </a:r>
          </a:p>
          <a:p>
            <a:r>
              <a:rPr lang="da-DK" sz="1600"/>
              <a:t>ICommand </a:t>
            </a:r>
            <a:r>
              <a:rPr lang="da-DK" sz="1600" smtClean="0">
                <a:solidFill>
                  <a:srgbClr val="FFFF00"/>
                </a:solidFill>
              </a:rPr>
              <a:t>NavigateBackCmd </a:t>
            </a:r>
            <a:r>
              <a:rPr lang="da-DK" sz="1600" smtClean="0">
                <a:solidFill>
                  <a:schemeClr val="bg1"/>
                </a:solidFill>
              </a:rPr>
              <a:t>{ get {…}}</a:t>
            </a:r>
          </a:p>
          <a:p>
            <a:r>
              <a:rPr lang="da-DK" sz="1600"/>
              <a:t>ICommand </a:t>
            </a:r>
            <a:r>
              <a:rPr lang="da-DK" sz="1600" smtClean="0">
                <a:solidFill>
                  <a:srgbClr val="FFFF00"/>
                </a:solidFill>
              </a:rPr>
              <a:t>NavigateForwardCmd </a:t>
            </a:r>
            <a:r>
              <a:rPr lang="da-DK" sz="1600">
                <a:solidFill>
                  <a:schemeClr val="bg1"/>
                </a:solidFill>
              </a:rPr>
              <a:t>{ get </a:t>
            </a:r>
            <a:r>
              <a:rPr lang="da-DK" sz="1600" smtClean="0">
                <a:solidFill>
                  <a:schemeClr val="bg1"/>
                </a:solidFill>
              </a:rPr>
              <a:t>{…}}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void </a:t>
            </a:r>
            <a:r>
              <a:rPr lang="da-DK" sz="1600">
                <a:solidFill>
                  <a:srgbClr val="FFFF00"/>
                </a:solidFill>
              </a:rPr>
              <a:t>ResetFlowDataObject</a:t>
            </a:r>
            <a:r>
              <a:rPr lang="da-DK" sz="1600" smtClean="0">
                <a:solidFill>
                  <a:schemeClr val="bg1"/>
                </a:solidFill>
              </a:rPr>
              <a:t>() {…}</a:t>
            </a: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98125" cy="5703277"/>
          </a:xfrm>
        </p:spPr>
        <p:txBody>
          <a:bodyPr>
            <a:normAutofit/>
          </a:bodyPr>
          <a:lstStyle/>
          <a:p>
            <a:r>
              <a:rPr lang="da-DK" sz="2400" b="1" smtClean="0"/>
              <a:t>FlowViewModelBase</a:t>
            </a:r>
          </a:p>
          <a:p>
            <a:r>
              <a:rPr lang="da-DK" sz="2200" smtClean="0"/>
              <a:t>For implementing a specific flow in an appli-cation, you can inherit from this class.</a:t>
            </a:r>
          </a:p>
          <a:p>
            <a:r>
              <a:rPr lang="da-DK" sz="2200" smtClean="0"/>
              <a:t>Need to add relevant properties yourself for data binding, etc..</a:t>
            </a:r>
          </a:p>
          <a:p>
            <a:r>
              <a:rPr lang="da-DK" sz="2200" smtClean="0"/>
              <a:t>Each page in the flow should set some of the values in the </a:t>
            </a:r>
            <a:r>
              <a:rPr lang="da-DK" sz="2200" b="1" smtClean="0"/>
              <a:t>FlowDataObject</a:t>
            </a:r>
            <a:r>
              <a:rPr lang="da-DK" sz="2200" smtClean="0"/>
              <a:t>.</a:t>
            </a:r>
            <a:endParaRPr lang="da-DK" sz="1800" smtClean="0"/>
          </a:p>
        </p:txBody>
      </p:sp>
    </p:spTree>
    <p:extLst>
      <p:ext uri="{BB962C8B-B14F-4D97-AF65-F5344CB8AC3E}">
        <p14:creationId xmlns:p14="http://schemas.microsoft.com/office/powerpoint/2010/main" val="25825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385538" y="4293577"/>
            <a:ext cx="4390292" cy="12748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FlowViewModel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Start/End&lt;TData&gt;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/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3649" cy="5703277"/>
          </a:xfrm>
        </p:spPr>
        <p:txBody>
          <a:bodyPr>
            <a:normAutofit/>
          </a:bodyPr>
          <a:lstStyle/>
          <a:p>
            <a:r>
              <a:rPr lang="da-DK" sz="2400" b="1" smtClean="0"/>
              <a:t>FlowViewModelStart/End</a:t>
            </a:r>
          </a:p>
          <a:p>
            <a:r>
              <a:rPr lang="da-DK" sz="2200" smtClean="0"/>
              <a:t>Specialised version of the base class, repre-senting the start page and the end page.</a:t>
            </a:r>
          </a:p>
          <a:p>
            <a:r>
              <a:rPr lang="da-DK" sz="2200" smtClean="0"/>
              <a:t>Start page: Cannot navigate ”back”</a:t>
            </a:r>
          </a:p>
          <a:p>
            <a:r>
              <a:rPr lang="da-DK" sz="2200" smtClean="0"/>
              <a:t>End page: Cannot navigate ”forward”</a:t>
            </a:r>
          </a:p>
          <a:p>
            <a:r>
              <a:rPr lang="da-DK" sz="2200" smtClean="0"/>
              <a:t>Constructors are simpler for both classes.</a:t>
            </a:r>
          </a:p>
          <a:p>
            <a:r>
              <a:rPr lang="da-DK" sz="2200" smtClean="0"/>
              <a:t>Otherwise, start and end pages are used just as ordinary flow pages.</a:t>
            </a:r>
            <a:endParaRPr lang="da-DK" sz="1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7385538" y="685800"/>
            <a:ext cx="4390292" cy="2368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FlowViewModelBase&lt;TData&gt;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/>
          </a:p>
          <a:p>
            <a:r>
              <a:rPr lang="da-DK" sz="1600" smtClean="0"/>
              <a:t>static TData </a:t>
            </a:r>
            <a:r>
              <a:rPr lang="da-DK" sz="1600" smtClean="0">
                <a:solidFill>
                  <a:srgbClr val="FFFF00"/>
                </a:solidFill>
              </a:rPr>
              <a:t>FlowDataObject</a:t>
            </a:r>
            <a:r>
              <a:rPr lang="da-DK" sz="1600" smtClean="0"/>
              <a:t>;</a:t>
            </a:r>
          </a:p>
          <a:p>
            <a:r>
              <a:rPr lang="da-DK" sz="1600"/>
              <a:t>ICommand </a:t>
            </a:r>
            <a:r>
              <a:rPr lang="da-DK" sz="1600" smtClean="0">
                <a:solidFill>
                  <a:srgbClr val="FFFF00"/>
                </a:solidFill>
              </a:rPr>
              <a:t>NavigateBackCmd </a:t>
            </a:r>
            <a:r>
              <a:rPr lang="da-DK" sz="1600" smtClean="0">
                <a:solidFill>
                  <a:schemeClr val="bg1"/>
                </a:solidFill>
              </a:rPr>
              <a:t>{ get {…}}</a:t>
            </a:r>
          </a:p>
          <a:p>
            <a:r>
              <a:rPr lang="da-DK" sz="1600"/>
              <a:t>ICommand </a:t>
            </a:r>
            <a:r>
              <a:rPr lang="da-DK" sz="1600" smtClean="0">
                <a:solidFill>
                  <a:srgbClr val="FFFF00"/>
                </a:solidFill>
              </a:rPr>
              <a:t>NavigateForwardCmd </a:t>
            </a:r>
            <a:r>
              <a:rPr lang="da-DK" sz="1600">
                <a:solidFill>
                  <a:schemeClr val="bg1"/>
                </a:solidFill>
              </a:rPr>
              <a:t>{ get </a:t>
            </a:r>
            <a:r>
              <a:rPr lang="da-DK" sz="1600" smtClean="0">
                <a:solidFill>
                  <a:schemeClr val="bg1"/>
                </a:solidFill>
              </a:rPr>
              <a:t>{…}}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void </a:t>
            </a:r>
            <a:r>
              <a:rPr lang="da-DK" sz="1600">
                <a:solidFill>
                  <a:srgbClr val="FFFF00"/>
                </a:solidFill>
              </a:rPr>
              <a:t>ResetFlowDataObject</a:t>
            </a:r>
            <a:r>
              <a:rPr lang="da-DK" sz="1600" smtClean="0">
                <a:solidFill>
                  <a:schemeClr val="bg1"/>
                </a:solidFill>
              </a:rPr>
              <a:t>() {…}</a:t>
            </a: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960827" y="3325722"/>
            <a:ext cx="1239716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9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523892" y="4275938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0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IDataSourceLoad+Save&lt;TData&gt;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(List&lt;TData&gt; </a:t>
            </a:r>
            <a:r>
              <a:rPr lang="da-DK"/>
              <a:t>objects);</a:t>
            </a:r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Implements interfaces </a:t>
            </a:r>
            <a:r>
              <a:rPr lang="da-DK" sz="2400" b="1" smtClean="0"/>
              <a:t>IDataSourceLoad</a:t>
            </a:r>
            <a:r>
              <a:rPr lang="da-DK" sz="2400" smtClean="0"/>
              <a:t> and </a:t>
            </a:r>
            <a:r>
              <a:rPr lang="da-DK" sz="2400" b="1" smtClean="0"/>
              <a:t>IDataSourceSave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IDataSourceLoad+Save&lt;TData&gt;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(List&lt;TData&gt; </a:t>
            </a:r>
            <a:r>
              <a:rPr lang="da-DK"/>
              <a:t>objects);</a:t>
            </a:r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922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Implementations in FileJSON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858001" y="3654669"/>
            <a:ext cx="4648196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6858000" y="767865"/>
            <a:ext cx="46481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IStringConverter&lt;TData&gt;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 smtClean="0">
                <a:solidFill>
                  <a:srgbClr val="FFFF00"/>
                </a:solidFill>
              </a:rPr>
              <a:t>ConvertToString</a:t>
            </a:r>
            <a:r>
              <a:rPr lang="da-DK" smtClean="0"/>
              <a:t>(List&lt;TData&gt; </a:t>
            </a:r>
            <a:r>
              <a:rPr lang="da-DK"/>
              <a:t>objects);</a:t>
            </a:r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IStringConverter&lt;TData&gt;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ConvertToString</a:t>
            </a:r>
            <a:r>
              <a:rPr lang="da-DK" smtClean="0"/>
              <a:t>(List&lt;TData&gt; </a:t>
            </a:r>
            <a:r>
              <a:rPr lang="da-DK"/>
              <a:t>objects</a:t>
            </a:r>
            <a:r>
              <a:rPr lang="da-DK" smtClean="0"/>
              <a:t>);</a:t>
            </a:r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RestAPI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326924" y="720970"/>
            <a:ext cx="4560274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IDataSourceLoad+CRUD&lt;TData&gt;</a:t>
            </a:r>
          </a:p>
          <a:p>
            <a:endParaRPr lang="da-DK" smtClean="0"/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(TData obj);</a:t>
            </a:r>
          </a:p>
          <a:p>
            <a:r>
              <a:rPr lang="da-DK"/>
              <a:t>Task&lt;TData&gt;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da-DK" smtClean="0"/>
              <a:t>TData </a:t>
            </a:r>
            <a:r>
              <a:rPr lang="en-US" smtClean="0"/>
              <a:t>obj</a:t>
            </a:r>
            <a:r>
              <a:rPr lang="en-US"/>
              <a:t>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/>
              <a:t>Implements 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26924" y="4212493"/>
            <a:ext cx="456027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00660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741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 smtClean="0"/>
              <a:t>PersistentCatalog</a:t>
            </a:r>
            <a:endParaRPr lang="da-DK" sz="2400" b="1"/>
          </a:p>
        </p:txBody>
      </p:sp>
      <p:sp>
        <p:nvSpPr>
          <p:cNvPr id="6" name="Afrundet rektangel 5"/>
          <p:cNvSpPr/>
          <p:nvPr/>
        </p:nvSpPr>
        <p:spPr>
          <a:xfrm>
            <a:off x="7326924" y="720970"/>
            <a:ext cx="4560274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IDataSourceLoad+CRUD&lt;TData&gt;</a:t>
            </a:r>
          </a:p>
          <a:p>
            <a:endParaRPr lang="da-DK" smtClean="0"/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(TData obj);</a:t>
            </a:r>
          </a:p>
          <a:p>
            <a:r>
              <a:rPr lang="da-DK"/>
              <a:t>Task&lt;TData&gt;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da-DK" smtClean="0"/>
              <a:t>TData </a:t>
            </a:r>
            <a:r>
              <a:rPr lang="en-US" smtClean="0"/>
              <a:t>obj</a:t>
            </a:r>
            <a:r>
              <a:rPr lang="en-US"/>
              <a:t>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326924" y="4212493"/>
            <a:ext cx="456027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9200660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EFCore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8026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 smtClean="0"/>
              <a:t>Implements persistency based on Entity Framework Core 2.0</a:t>
            </a:r>
          </a:p>
          <a:p>
            <a:r>
              <a:rPr lang="da-DK" sz="2400" smtClean="0"/>
              <a:t>Implements </a:t>
            </a:r>
            <a:r>
              <a:rPr lang="da-DK" sz="2400"/>
              <a:t>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Database context class is supplied as type parameter to </a:t>
            </a:r>
            <a:r>
              <a:rPr lang="da-DK" sz="2400" b="1" smtClean="0"/>
              <a:t>EFCoreSource</a:t>
            </a:r>
            <a:r>
              <a:rPr lang="da-DK" sz="2400" smtClean="0"/>
              <a:t> (</a:t>
            </a:r>
            <a:r>
              <a:rPr lang="da-DK" sz="2400" b="1" smtClean="0"/>
              <a:t>TDBContext</a:t>
            </a:r>
            <a:r>
              <a:rPr lang="da-DK" sz="2400" smtClean="0"/>
              <a:t>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858000" y="720970"/>
            <a:ext cx="502919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IDataSourceLoad+CRUD&lt;TData&gt;</a:t>
            </a:r>
          </a:p>
          <a:p>
            <a:endParaRPr lang="da-DK" smtClean="0"/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(TData obj);</a:t>
            </a:r>
          </a:p>
          <a:p>
            <a:r>
              <a:rPr lang="da-DK"/>
              <a:t>Task&lt;TData&gt;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da-DK" smtClean="0"/>
              <a:t>TData </a:t>
            </a:r>
            <a:r>
              <a:rPr lang="en-US" smtClean="0"/>
              <a:t>obj</a:t>
            </a:r>
            <a:r>
              <a:rPr lang="en-US"/>
              <a:t>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858000" y="4212493"/>
            <a:ext cx="5029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EFCoreSource&lt;TDBContext, 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966198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5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1405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 smtClean="0"/>
              <a:t>PersistentCatalog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6858000" y="720970"/>
            <a:ext cx="502919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IDataSourceLoad+CRUD&lt;TData&gt;</a:t>
            </a:r>
          </a:p>
          <a:p>
            <a:endParaRPr lang="da-DK" smtClean="0"/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(TData obj);</a:t>
            </a:r>
          </a:p>
          <a:p>
            <a:r>
              <a:rPr lang="da-DK"/>
              <a:t>Task&lt;TData&gt;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da-DK" smtClean="0"/>
              <a:t>TData </a:t>
            </a:r>
            <a:r>
              <a:rPr lang="en-US" smtClean="0"/>
              <a:t>obj</a:t>
            </a:r>
            <a:r>
              <a:rPr lang="en-US"/>
              <a:t>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858000" y="4212493"/>
            <a:ext cx="5029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EFCoreSource&lt;TDBContext, 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966198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22419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11270</TotalTime>
  <Words>7851</Words>
  <Application>Microsoft Office PowerPoint</Application>
  <PresentationFormat>Widescreen</PresentationFormat>
  <Paragraphs>1910</Paragraphs>
  <Slides>210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210</vt:i4>
      </vt:variant>
    </vt:vector>
  </HeadingPairs>
  <TitlesOfParts>
    <vt:vector size="215" baseType="lpstr">
      <vt:lpstr>Arial</vt:lpstr>
      <vt:lpstr>Calibri</vt:lpstr>
      <vt:lpstr>Calibri Light</vt:lpstr>
      <vt:lpstr>Consolas</vt:lpstr>
      <vt:lpstr>Office-tema</vt:lpstr>
      <vt:lpstr>The MVVMGo class library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Main principles</vt:lpstr>
      <vt:lpstr>PowerPoint-præsentation</vt:lpstr>
      <vt:lpstr>Data stereotypes</vt:lpstr>
      <vt:lpstr>Data stereotypes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PowerPoint-præsentation</vt:lpstr>
      <vt:lpstr>InMemory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Transformed</vt:lpstr>
      <vt:lpstr>PowerPoint-præsentation</vt:lpstr>
      <vt:lpstr>Persistent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App</vt:lpstr>
      <vt:lpstr>PowerPoint-præsentation</vt:lpstr>
      <vt:lpstr>PowerPoint-præsentation</vt:lpstr>
      <vt:lpstr>PowerPoint-præsentation</vt:lpstr>
      <vt:lpstr>Data</vt:lpstr>
      <vt:lpstr>PowerPoint-præsentation</vt:lpstr>
      <vt:lpstr>Page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Flow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PowerPoint-præsentation</vt:lpstr>
      <vt:lpstr>RestAPI</vt:lpstr>
      <vt:lpstr>PowerPoint-præsentation</vt:lpstr>
      <vt:lpstr>PowerPoint-præsentation</vt:lpstr>
      <vt:lpstr>EFCore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Commands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AddOns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 AddOns</vt:lpstr>
      <vt:lpstr>PowerPoint-præsentation</vt:lpstr>
      <vt:lpstr>PowerPoint-præsentation</vt:lpstr>
      <vt:lpstr>Extensions Commands</vt:lpstr>
      <vt:lpstr>PowerPoint-præsentation</vt:lpstr>
      <vt:lpstr>PowerPoint-præsentation</vt:lpstr>
      <vt:lpstr>PowerPoint-præsentation</vt:lpstr>
      <vt:lpstr>Extensions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Main flow</vt:lpstr>
      <vt:lpstr>PowerPoint-præsentation</vt:lpstr>
      <vt:lpstr>PowerPoint-præsentation</vt:lpstr>
      <vt:lpstr>Domain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Catalog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   classes</vt:lpstr>
      <vt:lpstr>PowerPoint-præsentation</vt:lpstr>
      <vt:lpstr>PowerPoint-præsentation</vt:lpstr>
      <vt:lpstr>PowerPoint-præsentation</vt:lpstr>
      <vt:lpstr>PowerPoint-præsentation</vt:lpstr>
      <vt:lpstr>How to use MVVMGo in practice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492</cp:revision>
  <dcterms:created xsi:type="dcterms:W3CDTF">2017-04-11T11:00:29Z</dcterms:created>
  <dcterms:modified xsi:type="dcterms:W3CDTF">2018-11-10T13:31:17Z</dcterms:modified>
</cp:coreProperties>
</file>