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5" r:id="rId3"/>
    <p:sldId id="348" r:id="rId4"/>
    <p:sldId id="349" r:id="rId5"/>
    <p:sldId id="350" r:id="rId6"/>
    <p:sldId id="351" r:id="rId7"/>
    <p:sldId id="333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5" r:id="rId17"/>
    <p:sldId id="360" r:id="rId18"/>
    <p:sldId id="361" r:id="rId19"/>
    <p:sldId id="362" r:id="rId20"/>
    <p:sldId id="363" r:id="rId21"/>
    <p:sldId id="364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/>
            </a:r>
            <a:br>
              <a:rPr lang="da-DK" sz="9600" smtClean="0"/>
            </a:br>
            <a:r>
              <a:rPr lang="da-DK" sz="9600" smtClean="0"/>
              <a:t>Persistency</a:t>
            </a:r>
            <a:r>
              <a:rPr lang="da-DK" sz="9600"/>
              <a:t/>
            </a:r>
            <a:br>
              <a:rPr lang="da-DK" sz="9600"/>
            </a:br>
            <a:r>
              <a:rPr lang="da-DK" sz="4800" smtClean="0"/>
              <a:t>Web API (REST)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HTTP Request</a:t>
            </a:r>
            <a:endParaRPr lang="da-DK" b="1"/>
          </a:p>
        </p:txBody>
      </p:sp>
      <p:sp>
        <p:nvSpPr>
          <p:cNvPr id="4" name="Rektangel 3"/>
          <p:cNvSpPr/>
          <p:nvPr/>
        </p:nvSpPr>
        <p:spPr>
          <a:xfrm>
            <a:off x="2113280" y="2749973"/>
            <a:ext cx="8121227" cy="3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Data</a:t>
            </a:r>
            <a:endParaRPr lang="da-DK" sz="7200"/>
          </a:p>
        </p:txBody>
      </p:sp>
      <p:sp>
        <p:nvSpPr>
          <p:cNvPr id="5" name="Rektangel 4"/>
          <p:cNvSpPr/>
          <p:nvPr/>
        </p:nvSpPr>
        <p:spPr>
          <a:xfrm>
            <a:off x="2123440" y="2130213"/>
            <a:ext cx="4050453" cy="619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HTTP Method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184053" y="2123440"/>
            <a:ext cx="4050454" cy="6197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URL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3299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HTTP Request</a:t>
            </a:r>
            <a:endParaRPr lang="da-DK" b="1"/>
          </a:p>
        </p:txBody>
      </p:sp>
      <p:sp>
        <p:nvSpPr>
          <p:cNvPr id="4" name="Rektangel 3"/>
          <p:cNvSpPr/>
          <p:nvPr/>
        </p:nvSpPr>
        <p:spPr>
          <a:xfrm>
            <a:off x="2113280" y="2749973"/>
            <a:ext cx="8121227" cy="3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Text (JSON)</a:t>
            </a:r>
            <a:endParaRPr lang="da-DK" sz="7200"/>
          </a:p>
        </p:txBody>
      </p:sp>
      <p:sp>
        <p:nvSpPr>
          <p:cNvPr id="5" name="Rektangel 4"/>
          <p:cNvSpPr/>
          <p:nvPr/>
        </p:nvSpPr>
        <p:spPr>
          <a:xfrm>
            <a:off x="2123440" y="2130213"/>
            <a:ext cx="4050453" cy="619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GET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184053" y="2123440"/>
            <a:ext cx="4050454" cy="6197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http://.../api/Cars/2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62746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HTTP Response</a:t>
            </a:r>
            <a:endParaRPr lang="da-DK" b="1"/>
          </a:p>
        </p:txBody>
      </p:sp>
      <p:sp>
        <p:nvSpPr>
          <p:cNvPr id="4" name="Rektangel 3"/>
          <p:cNvSpPr/>
          <p:nvPr/>
        </p:nvSpPr>
        <p:spPr>
          <a:xfrm>
            <a:off x="2113280" y="2749973"/>
            <a:ext cx="8121227" cy="3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Data</a:t>
            </a:r>
            <a:endParaRPr lang="da-DK" sz="7200"/>
          </a:p>
        </p:txBody>
      </p:sp>
      <p:sp>
        <p:nvSpPr>
          <p:cNvPr id="5" name="Rektangel 4"/>
          <p:cNvSpPr/>
          <p:nvPr/>
        </p:nvSpPr>
        <p:spPr>
          <a:xfrm>
            <a:off x="2123440" y="2130213"/>
            <a:ext cx="4050453" cy="619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Status code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184053" y="2123440"/>
            <a:ext cx="4050454" cy="6197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Phrase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18627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HTTP Response</a:t>
            </a:r>
            <a:endParaRPr lang="da-DK" b="1"/>
          </a:p>
        </p:txBody>
      </p:sp>
      <p:sp>
        <p:nvSpPr>
          <p:cNvPr id="4" name="Rektangel 3"/>
          <p:cNvSpPr/>
          <p:nvPr/>
        </p:nvSpPr>
        <p:spPr>
          <a:xfrm>
            <a:off x="2113280" y="2749973"/>
            <a:ext cx="8121227" cy="3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Text (JSON)</a:t>
            </a:r>
          </a:p>
        </p:txBody>
      </p:sp>
      <p:sp>
        <p:nvSpPr>
          <p:cNvPr id="5" name="Rektangel 4"/>
          <p:cNvSpPr/>
          <p:nvPr/>
        </p:nvSpPr>
        <p:spPr>
          <a:xfrm>
            <a:off x="2123440" y="2130213"/>
            <a:ext cx="4050453" cy="619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200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184053" y="2123440"/>
            <a:ext cx="4050454" cy="6197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OK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9950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HTTP Response</a:t>
            </a:r>
            <a:endParaRPr lang="da-DK" b="1"/>
          </a:p>
        </p:txBody>
      </p:sp>
      <p:sp>
        <p:nvSpPr>
          <p:cNvPr id="4" name="Rektangel 3"/>
          <p:cNvSpPr/>
          <p:nvPr/>
        </p:nvSpPr>
        <p:spPr>
          <a:xfrm>
            <a:off x="2113280" y="2749973"/>
            <a:ext cx="8121227" cy="3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…</a:t>
            </a:r>
            <a:endParaRPr lang="da-DK" sz="7200"/>
          </a:p>
        </p:txBody>
      </p:sp>
      <p:sp>
        <p:nvSpPr>
          <p:cNvPr id="5" name="Rektangel 4"/>
          <p:cNvSpPr/>
          <p:nvPr/>
        </p:nvSpPr>
        <p:spPr>
          <a:xfrm>
            <a:off x="2123440" y="2130213"/>
            <a:ext cx="4050453" cy="619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404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184053" y="2123440"/>
            <a:ext cx="4050454" cy="6197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Not found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14884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Web Service API (</a:t>
            </a:r>
            <a:r>
              <a:rPr lang="da-DK" b="1" smtClean="0">
                <a:solidFill>
                  <a:srgbClr val="FF0000"/>
                </a:solidFill>
              </a:rPr>
              <a:t>REST</a:t>
            </a:r>
            <a:r>
              <a:rPr lang="da-DK" b="1" smtClean="0"/>
              <a:t>)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76920"/>
              </p:ext>
            </p:extLst>
          </p:nvPr>
        </p:nvGraphicFramePr>
        <p:xfrm>
          <a:off x="838200" y="2236893"/>
          <a:ext cx="913045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585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4235733998"/>
                    </a:ext>
                  </a:extLst>
                </a:gridCol>
                <a:gridCol w="4301067">
                  <a:extLst>
                    <a:ext uri="{9D8B030D-6E8A-4147-A177-3AD203B41FA5}">
                      <a16:colId xmlns:a16="http://schemas.microsoft.com/office/drawing/2014/main" val="42100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rgbClr val="C00000"/>
                          </a:solidFill>
                        </a:rPr>
                        <a:t>HTTP Method</a:t>
                      </a:r>
                      <a:endParaRPr lang="da-DK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Load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tx1"/>
                          </a:solidFill>
                        </a:rPr>
                        <a:t>/api/Cars</a:t>
                      </a:r>
                      <a:endParaRPr lang="da-DK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9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Create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POST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smtClean="0">
                          <a:solidFill>
                            <a:schemeClr val="tx1"/>
                          </a:solidFill>
                        </a:rPr>
                        <a:t>/api/Cars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Read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smtClean="0">
                          <a:solidFill>
                            <a:schemeClr val="tx1"/>
                          </a:solidFill>
                        </a:rPr>
                        <a:t>/api/Cars/[id]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Update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PUT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tx1"/>
                          </a:solidFill>
                        </a:rPr>
                        <a:t>/api/Cars/[id]</a:t>
                      </a:r>
                      <a:endParaRPr lang="da-DK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Delete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tx1"/>
                          </a:solidFill>
                        </a:rPr>
                        <a:t>/api/Cars/[id]</a:t>
                      </a:r>
                      <a:endParaRPr lang="da-DK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8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Web Service API (</a:t>
            </a:r>
            <a:r>
              <a:rPr lang="da-DK" b="1">
                <a:solidFill>
                  <a:srgbClr val="FF0000"/>
                </a:solidFill>
              </a:rPr>
              <a:t>REST</a:t>
            </a:r>
            <a:r>
              <a:rPr lang="da-DK" b="1"/>
              <a:t>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31419"/>
              </p:ext>
            </p:extLst>
          </p:nvPr>
        </p:nvGraphicFramePr>
        <p:xfrm>
          <a:off x="838200" y="2236893"/>
          <a:ext cx="913045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1937173">
                  <a:extLst>
                    <a:ext uri="{9D8B030D-6E8A-4147-A177-3AD203B41FA5}">
                      <a16:colId xmlns:a16="http://schemas.microsoft.com/office/drawing/2014/main" val="4235733998"/>
                    </a:ext>
                  </a:extLst>
                </a:gridCol>
                <a:gridCol w="1937174">
                  <a:extLst>
                    <a:ext uri="{9D8B030D-6E8A-4147-A177-3AD203B41FA5}">
                      <a16:colId xmlns:a16="http://schemas.microsoft.com/office/drawing/2014/main" val="42100809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1132134"/>
                    </a:ext>
                  </a:extLst>
                </a:gridCol>
                <a:gridCol w="2050626">
                  <a:extLst>
                    <a:ext uri="{9D8B030D-6E8A-4147-A177-3AD203B41FA5}">
                      <a16:colId xmlns:a16="http://schemas.microsoft.com/office/drawing/2014/main" val="257084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C00000"/>
                          </a:solidFill>
                        </a:rPr>
                        <a:t>HTTP Method</a:t>
                      </a:r>
                      <a:endParaRPr lang="da-DK" sz="24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Data in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Data out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Load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/api/Cars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objects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9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Create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POST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/api/Cars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Read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/api/Cars/[id]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Update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PUT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/api/Cars/[id]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object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Delete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/api/Cars/[id]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1118937" y="517358"/>
            <a:ext cx="2821404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App 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4923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Web Service</a:t>
            </a:r>
            <a:endParaRPr lang="da-DK" sz="3200" smtClean="0"/>
          </a:p>
        </p:txBody>
      </p: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2" name="Højrepil 1"/>
          <p:cNvSpPr/>
          <p:nvPr/>
        </p:nvSpPr>
        <p:spPr>
          <a:xfrm>
            <a:off x="3556000" y="1369355"/>
            <a:ext cx="3948696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 (</a:t>
            </a:r>
            <a:r>
              <a:rPr lang="da-DK" smtClean="0">
                <a:solidFill>
                  <a:schemeClr val="bg1"/>
                </a:solidFill>
              </a:rPr>
              <a:t>Method, URL, Data</a:t>
            </a:r>
            <a:r>
              <a:rPr lang="da-DK" smtClean="0">
                <a:solidFill>
                  <a:srgbClr val="FFFF00"/>
                </a:solidFill>
              </a:rPr>
              <a:t>)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1118937" y="517358"/>
            <a:ext cx="2821404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App 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4923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Web Service</a:t>
            </a:r>
            <a:endParaRPr lang="da-DK" sz="3200" smtClean="0"/>
          </a:p>
        </p:txBody>
      </p: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2" name="Højrepil 1"/>
          <p:cNvSpPr/>
          <p:nvPr/>
        </p:nvSpPr>
        <p:spPr>
          <a:xfrm>
            <a:off x="3556000" y="1369355"/>
            <a:ext cx="3948696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 (</a:t>
            </a:r>
            <a:r>
              <a:rPr lang="da-DK" smtClean="0">
                <a:solidFill>
                  <a:schemeClr val="bg1"/>
                </a:solidFill>
              </a:rPr>
              <a:t>Method, URL, Data</a:t>
            </a:r>
            <a:r>
              <a:rPr lang="da-DK" smtClean="0">
                <a:solidFill>
                  <a:srgbClr val="FFFF00"/>
                </a:solidFill>
              </a:rPr>
              <a:t>)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572499" y="2909072"/>
            <a:ext cx="204536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Controller</a:t>
            </a:r>
            <a:endParaRPr lang="da-DK" sz="3200"/>
          </a:p>
        </p:txBody>
      </p:sp>
      <p:sp>
        <p:nvSpPr>
          <p:cNvPr id="4" name="Nedadgående pil 3"/>
          <p:cNvSpPr/>
          <p:nvPr/>
        </p:nvSpPr>
        <p:spPr>
          <a:xfrm>
            <a:off x="9193619" y="1816395"/>
            <a:ext cx="803128" cy="131023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60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1118937" y="517358"/>
            <a:ext cx="2821404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App 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4923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Web Service</a:t>
            </a:r>
            <a:endParaRPr lang="da-DK" sz="3200" smtClean="0"/>
          </a:p>
        </p:txBody>
      </p: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13" name="Afrundet rektangel 12"/>
          <p:cNvSpPr/>
          <p:nvPr/>
        </p:nvSpPr>
        <p:spPr>
          <a:xfrm>
            <a:off x="8572499" y="2909072"/>
            <a:ext cx="204536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Controller</a:t>
            </a:r>
            <a:endParaRPr lang="da-DK" sz="3200"/>
          </a:p>
        </p:txBody>
      </p:sp>
      <p:sp>
        <p:nvSpPr>
          <p:cNvPr id="4" name="Nedadgående pil 3"/>
          <p:cNvSpPr/>
          <p:nvPr/>
        </p:nvSpPr>
        <p:spPr>
          <a:xfrm>
            <a:off x="9193619" y="1816395"/>
            <a:ext cx="803128" cy="131023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63039" y="1369355"/>
            <a:ext cx="2206591" cy="8408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HTTPClient</a:t>
            </a:r>
            <a:endParaRPr lang="da-DK" sz="2800"/>
          </a:p>
        </p:txBody>
      </p:sp>
      <p:sp>
        <p:nvSpPr>
          <p:cNvPr id="2" name="Højrepil 1"/>
          <p:cNvSpPr/>
          <p:nvPr/>
        </p:nvSpPr>
        <p:spPr>
          <a:xfrm>
            <a:off x="3556000" y="1369355"/>
            <a:ext cx="3948696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 (</a:t>
            </a:r>
            <a:r>
              <a:rPr lang="da-DK" smtClean="0">
                <a:solidFill>
                  <a:schemeClr val="bg1"/>
                </a:solidFill>
              </a:rPr>
              <a:t>Method, URL, Data</a:t>
            </a:r>
            <a:r>
              <a:rPr lang="da-DK" smtClean="0">
                <a:solidFill>
                  <a:srgbClr val="FFFF00"/>
                </a:solidFill>
              </a:rPr>
              <a:t>)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7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(Location)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(Data Source)</a:t>
            </a: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65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1118937" y="517358"/>
            <a:ext cx="2821404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App 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4923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Web Service</a:t>
            </a:r>
            <a:endParaRPr lang="da-DK" sz="3200" smtClean="0"/>
          </a:p>
        </p:txBody>
      </p: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13" name="Afrundet rektangel 12"/>
          <p:cNvSpPr/>
          <p:nvPr/>
        </p:nvSpPr>
        <p:spPr>
          <a:xfrm>
            <a:off x="8572499" y="2909072"/>
            <a:ext cx="204536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Controller</a:t>
            </a:r>
            <a:endParaRPr lang="da-DK" sz="3200"/>
          </a:p>
        </p:txBody>
      </p:sp>
      <p:sp>
        <p:nvSpPr>
          <p:cNvPr id="4" name="Nedadgående pil 3"/>
          <p:cNvSpPr/>
          <p:nvPr/>
        </p:nvSpPr>
        <p:spPr>
          <a:xfrm>
            <a:off x="9193619" y="1816395"/>
            <a:ext cx="803128" cy="131023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63039" y="1369355"/>
            <a:ext cx="2206591" cy="31281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HTTPClient</a:t>
            </a:r>
          </a:p>
          <a:p>
            <a:pPr algn="ctr"/>
            <a:r>
              <a:rPr lang="da-DK" sz="2800" smtClean="0"/>
              <a:t>+</a:t>
            </a:r>
          </a:p>
          <a:p>
            <a:pPr algn="ctr"/>
            <a:r>
              <a:rPr lang="da-DK"/>
              <a:t> </a:t>
            </a:r>
            <a:r>
              <a:rPr lang="da-DK" b="1"/>
              <a:t>Microsoft</a:t>
            </a:r>
            <a:r>
              <a:rPr lang="da-DK"/>
              <a:t>.</a:t>
            </a:r>
            <a:r>
              <a:rPr lang="da-DK" b="1"/>
              <a:t>AspNet</a:t>
            </a:r>
            <a:r>
              <a:rPr lang="da-DK"/>
              <a:t>.</a:t>
            </a:r>
            <a:r>
              <a:rPr lang="da-DK" b="1"/>
              <a:t>WebApi</a:t>
            </a:r>
            <a:r>
              <a:rPr lang="da-DK"/>
              <a:t>.</a:t>
            </a:r>
            <a:r>
              <a:rPr lang="da-DK" b="1"/>
              <a:t>Client</a:t>
            </a:r>
            <a:endParaRPr lang="da-DK" sz="2800"/>
          </a:p>
        </p:txBody>
      </p:sp>
      <p:sp>
        <p:nvSpPr>
          <p:cNvPr id="2" name="Højrepil 1"/>
          <p:cNvSpPr/>
          <p:nvPr/>
        </p:nvSpPr>
        <p:spPr>
          <a:xfrm>
            <a:off x="3556000" y="1369355"/>
            <a:ext cx="3948696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 (</a:t>
            </a:r>
            <a:r>
              <a:rPr lang="da-DK" smtClean="0">
                <a:solidFill>
                  <a:schemeClr val="bg1"/>
                </a:solidFill>
              </a:rPr>
              <a:t>Method, URL, Data</a:t>
            </a:r>
            <a:r>
              <a:rPr lang="da-DK" smtClean="0">
                <a:solidFill>
                  <a:srgbClr val="FFFF00"/>
                </a:solidFill>
              </a:rPr>
              <a:t>)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1118937" y="517358"/>
            <a:ext cx="2821404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App 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4923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Web Service</a:t>
            </a:r>
            <a:endParaRPr lang="da-DK" sz="3200" smtClean="0"/>
          </a:p>
        </p:txBody>
      </p: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13" name="Afrundet rektangel 12"/>
          <p:cNvSpPr/>
          <p:nvPr/>
        </p:nvSpPr>
        <p:spPr>
          <a:xfrm>
            <a:off x="8572499" y="2909072"/>
            <a:ext cx="204536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Controller</a:t>
            </a:r>
            <a:endParaRPr lang="da-DK" sz="3200"/>
          </a:p>
        </p:txBody>
      </p:sp>
      <p:sp>
        <p:nvSpPr>
          <p:cNvPr id="4" name="Nedadgående pil 3"/>
          <p:cNvSpPr/>
          <p:nvPr/>
        </p:nvSpPr>
        <p:spPr>
          <a:xfrm>
            <a:off x="9193619" y="1816395"/>
            <a:ext cx="803128" cy="131023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63039" y="1369355"/>
            <a:ext cx="2206591" cy="31281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Get</a:t>
            </a:r>
            <a:r>
              <a:rPr lang="da-DK" sz="2000" smtClean="0"/>
              <a:t>Async</a:t>
            </a:r>
          </a:p>
          <a:p>
            <a:r>
              <a:rPr lang="da-DK" sz="2000" smtClean="0">
                <a:solidFill>
                  <a:srgbClr val="FFFF00"/>
                </a:solidFill>
              </a:rPr>
              <a:t>Post</a:t>
            </a:r>
            <a:r>
              <a:rPr lang="da-DK" sz="2000" smtClean="0"/>
              <a:t>AsJsonAsync</a:t>
            </a:r>
          </a:p>
          <a:p>
            <a:r>
              <a:rPr lang="da-DK" sz="2000" smtClean="0">
                <a:solidFill>
                  <a:srgbClr val="FFFF00"/>
                </a:solidFill>
              </a:rPr>
              <a:t>Put</a:t>
            </a:r>
            <a:r>
              <a:rPr lang="da-DK" sz="2000" smtClean="0"/>
              <a:t>AsJsonAsync</a:t>
            </a:r>
          </a:p>
          <a:p>
            <a:r>
              <a:rPr lang="da-DK" sz="2000" smtClean="0">
                <a:solidFill>
                  <a:srgbClr val="FFFF00"/>
                </a:solidFill>
              </a:rPr>
              <a:t>Delete</a:t>
            </a:r>
            <a:r>
              <a:rPr lang="da-DK" sz="2000" smtClean="0"/>
              <a:t>Async</a:t>
            </a:r>
            <a:endParaRPr lang="da-DK" sz="2000"/>
          </a:p>
          <a:p>
            <a:endParaRPr lang="da-DK" sz="2000"/>
          </a:p>
          <a:p>
            <a:endParaRPr lang="da-DK" sz="2000"/>
          </a:p>
        </p:txBody>
      </p:sp>
      <p:sp>
        <p:nvSpPr>
          <p:cNvPr id="2" name="Højrepil 1"/>
          <p:cNvSpPr/>
          <p:nvPr/>
        </p:nvSpPr>
        <p:spPr>
          <a:xfrm>
            <a:off x="3556000" y="1369355"/>
            <a:ext cx="3948696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 (</a:t>
            </a:r>
            <a:r>
              <a:rPr lang="da-DK" smtClean="0">
                <a:solidFill>
                  <a:schemeClr val="bg1"/>
                </a:solidFill>
              </a:rPr>
              <a:t>Method, URL, Data</a:t>
            </a:r>
            <a:r>
              <a:rPr lang="da-DK" smtClean="0">
                <a:solidFill>
                  <a:srgbClr val="FFFF00"/>
                </a:solidFill>
              </a:rPr>
              <a:t>)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Web Service API (</a:t>
            </a:r>
            <a:r>
              <a:rPr lang="da-DK" b="1">
                <a:solidFill>
                  <a:srgbClr val="FF0000"/>
                </a:solidFill>
              </a:rPr>
              <a:t>REST</a:t>
            </a:r>
            <a:r>
              <a:rPr lang="da-DK" b="1"/>
              <a:t>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45473"/>
              </p:ext>
            </p:extLst>
          </p:nvPr>
        </p:nvGraphicFramePr>
        <p:xfrm>
          <a:off x="838199" y="2236893"/>
          <a:ext cx="1045972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972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4235733998"/>
                    </a:ext>
                  </a:extLst>
                </a:gridCol>
                <a:gridCol w="1720477">
                  <a:extLst>
                    <a:ext uri="{9D8B030D-6E8A-4147-A177-3AD203B41FA5}">
                      <a16:colId xmlns:a16="http://schemas.microsoft.com/office/drawing/2014/main" val="4210080971"/>
                    </a:ext>
                  </a:extLst>
                </a:gridCol>
                <a:gridCol w="1450320">
                  <a:extLst>
                    <a:ext uri="{9D8B030D-6E8A-4147-A177-3AD203B41FA5}">
                      <a16:colId xmlns:a16="http://schemas.microsoft.com/office/drawing/2014/main" val="2571132134"/>
                    </a:ext>
                  </a:extLst>
                </a:gridCol>
                <a:gridCol w="1215709">
                  <a:extLst>
                    <a:ext uri="{9D8B030D-6E8A-4147-A177-3AD203B41FA5}">
                      <a16:colId xmlns:a16="http://schemas.microsoft.com/office/drawing/2014/main" val="2570842830"/>
                    </a:ext>
                  </a:extLst>
                </a:gridCol>
                <a:gridCol w="3270329">
                  <a:extLst>
                    <a:ext uri="{9D8B030D-6E8A-4147-A177-3AD203B41FA5}">
                      <a16:colId xmlns:a16="http://schemas.microsoft.com/office/drawing/2014/main" val="346648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rgbClr val="C00000"/>
                          </a:solidFill>
                        </a:rPr>
                        <a:t>HTTP method</a:t>
                      </a:r>
                      <a:endParaRPr lang="da-DK" sz="2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Data in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Data out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HTTPClient</a:t>
                      </a:r>
                      <a:r>
                        <a:rPr lang="da-DK" sz="2000" b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000" b="1" baseline="0" smtClean="0">
                          <a:solidFill>
                            <a:schemeClr val="tx1"/>
                          </a:solidFill>
                        </a:rPr>
                        <a:t>methods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Load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/api/Cars</a:t>
                      </a:r>
                      <a:endParaRPr lang="da-DK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objects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GetAsync(url)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9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Create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POST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/api/Cars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PostAsJsonAsync(url, </a:t>
                      </a:r>
                      <a:r>
                        <a:rPr lang="da-DK" sz="20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Read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/api/Cars/[id]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GetAsync(url)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Update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PUT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/api/Cars/[id]</a:t>
                      </a:r>
                      <a:endParaRPr lang="da-DK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object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PutAsJsonAsync(url, </a:t>
                      </a:r>
                      <a:r>
                        <a:rPr lang="da-DK" sz="20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Delete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/api/Cars/[id]</a:t>
                      </a:r>
                      <a:endParaRPr lang="da-DK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DeleteAsync(url)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3253811" y="5046133"/>
            <a:ext cx="5868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da-DK" sz="4800" b="1" smtClean="0"/>
              <a:t> </a:t>
            </a:r>
            <a:r>
              <a:rPr lang="da-DK" sz="4800" smtClean="0"/>
              <a:t>: Plain C# type (class)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864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HTTPClient methods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Operates on </a:t>
            </a:r>
            <a:r>
              <a:rPr lang="da-DK" smtClean="0"/>
              <a:t>objects of C# type</a:t>
            </a:r>
          </a:p>
          <a:p>
            <a:r>
              <a:rPr lang="da-DK" smtClean="0"/>
              <a:t>Are asynchronous</a:t>
            </a:r>
            <a:endParaRPr lang="da-DK" smtClean="0"/>
          </a:p>
          <a:p>
            <a:r>
              <a:rPr lang="da-DK" smtClean="0"/>
              <a:t>Return type: </a:t>
            </a:r>
            <a:r>
              <a:rPr lang="da-DK" b="1" smtClean="0"/>
              <a:t>Task&lt;HTTPResponseMessage&gt;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4541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da-DK" sz="2400" b="1">
                <a:latin typeface="Consolas" panose="020B0609020204030204" pitchFamily="49" charset="0"/>
              </a:rPr>
              <a:t> response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da-DK" sz="2400" b="1" smtClean="0">
                <a:latin typeface="Consolas" panose="020B0609020204030204" pitchFamily="49" charset="0"/>
              </a:rPr>
              <a:t> _httpClient.GetAsync(…);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(!response.IsSuccessStatusCode)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error handling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response.Result.Content.ReadAsAsync&lt;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&gt;();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async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>
                <a:latin typeface="Consolas" panose="020B0609020204030204" pitchFamily="49" charset="0"/>
              </a:rPr>
              <a:t>&gt; Read(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HttpResponseMessage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response 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da-DK" sz="2000" b="1" smtClean="0">
                <a:latin typeface="Consolas" panose="020B0609020204030204" pitchFamily="49" charset="0"/>
              </a:rPr>
              <a:t> _httpClient.GetAsync(…);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(!response.IsSuccessStatusCode)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// error handling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response.Result.Content.ReadAsAsync&lt;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77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Web Service API 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Wrapper</a:t>
            </a:r>
            <a:r>
              <a:rPr lang="da-DK" b="1" smtClean="0"/>
              <a:t>)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43793"/>
              </p:ext>
            </p:extLst>
          </p:nvPr>
        </p:nvGraphicFramePr>
        <p:xfrm>
          <a:off x="838198" y="2236893"/>
          <a:ext cx="8529321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687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3672817">
                  <a:extLst>
                    <a:ext uri="{9D8B030D-6E8A-4147-A177-3AD203B41FA5}">
                      <a16:colId xmlns:a16="http://schemas.microsoft.com/office/drawing/2014/main" val="3466480114"/>
                    </a:ext>
                  </a:extLst>
                </a:gridCol>
                <a:gridCol w="3672817">
                  <a:extLst>
                    <a:ext uri="{9D8B030D-6E8A-4147-A177-3AD203B41FA5}">
                      <a16:colId xmlns:a16="http://schemas.microsoft.com/office/drawing/2014/main" val="92452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HTTPClient</a:t>
                      </a:r>
                      <a:r>
                        <a:rPr lang="da-DK" sz="2000" b="1" baseline="0" smtClean="0">
                          <a:solidFill>
                            <a:schemeClr val="tx1"/>
                          </a:solidFill>
                        </a:rPr>
                        <a:t> methods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Wrapper methods</a:t>
                      </a:r>
                      <a:endParaRPr lang="da-DK" sz="20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Load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GetAsync(url)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 Load()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9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Create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PostAsJsonAsync(url, 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a-DK" sz="2000" b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Create(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Read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GetAsync(url)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Read(</a:t>
                      </a:r>
                      <a:r>
                        <a:rPr lang="da-DK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Update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PutAsJsonAsync(url, 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Update(</a:t>
                      </a:r>
                      <a:r>
                        <a:rPr lang="en-US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key, 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Delete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DeleteAsync(url)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Delete(</a:t>
                      </a:r>
                      <a:r>
                        <a:rPr lang="da-DK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7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  <a:endParaRPr lang="en-US" sz="3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&gt;&gt; Load();</a:t>
            </a:r>
            <a:endParaRPr lang="en-US" sz="3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&gt;     Create(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 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 </a:t>
            </a:r>
            <a:r>
              <a:rPr lang="en-US" sz="3200" b="1" smtClean="0">
                <a:latin typeface="Consolas" panose="020B0609020204030204" pitchFamily="49" charset="0"/>
              </a:rPr>
              <a:t>      Read(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key);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          Update(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key,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obj</a:t>
            </a:r>
            <a:r>
              <a:rPr lang="en-US" sz="3200" b="1" smtClean="0">
                <a:latin typeface="Consolas" panose="020B0609020204030204" pitchFamily="49" charset="0"/>
              </a:rPr>
              <a:t>);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3200" b="1" smtClean="0">
                <a:latin typeface="Consolas" panose="020B0609020204030204" pitchFamily="49" charset="0"/>
              </a:rPr>
              <a:t>          Delete(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key);</a:t>
            </a:r>
            <a:endParaRPr lang="en-US" sz="3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8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39"/>
            <a:ext cx="10515600" cy="57289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  <a:endParaRPr lang="en-US" sz="3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</a:t>
            </a:r>
            <a:r>
              <a:rPr lang="en-US" sz="3200" b="1" smtClean="0">
                <a:latin typeface="Consolas" panose="020B0609020204030204" pitchFamily="49" charset="0"/>
              </a:rPr>
              <a:t> _source;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  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3200" b="1" smtClean="0">
                <a:latin typeface="Consolas" panose="020B0609020204030204" pitchFamily="49" charset="0"/>
              </a:rPr>
              <a:t>(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source, …)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   _source = source;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1118937" y="517358"/>
            <a:ext cx="2821404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App 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1819233"/>
            <a:ext cx="3031958" cy="397196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Web Service</a:t>
            </a:r>
            <a:endParaRPr lang="da-DK" sz="3200" smtClean="0"/>
          </a:p>
        </p:txBody>
      </p:sp>
      <p:sp>
        <p:nvSpPr>
          <p:cNvPr id="13" name="Afrundet rektangel 12"/>
          <p:cNvSpPr/>
          <p:nvPr/>
        </p:nvSpPr>
        <p:spPr>
          <a:xfrm>
            <a:off x="8572499" y="4112232"/>
            <a:ext cx="204536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Controller</a:t>
            </a:r>
            <a:endParaRPr lang="da-DK" sz="3200"/>
          </a:p>
        </p:txBody>
      </p:sp>
      <p:sp>
        <p:nvSpPr>
          <p:cNvPr id="4" name="Nedadgående pil 3"/>
          <p:cNvSpPr/>
          <p:nvPr/>
        </p:nvSpPr>
        <p:spPr>
          <a:xfrm>
            <a:off x="9193619" y="2646946"/>
            <a:ext cx="803128" cy="168284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63039" y="1371597"/>
            <a:ext cx="2206591" cy="625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Catalog&lt;T&gt;</a:t>
            </a:r>
            <a:endParaRPr lang="da-DK" sz="2400" smtClean="0"/>
          </a:p>
        </p:txBody>
      </p:sp>
      <p:sp>
        <p:nvSpPr>
          <p:cNvPr id="2" name="Højrepil 1"/>
          <p:cNvSpPr/>
          <p:nvPr/>
        </p:nvSpPr>
        <p:spPr>
          <a:xfrm rot="20013993">
            <a:off x="3647672" y="2824457"/>
            <a:ext cx="4726236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 (</a:t>
            </a:r>
            <a:r>
              <a:rPr lang="da-DK" smtClean="0">
                <a:solidFill>
                  <a:schemeClr val="bg1"/>
                </a:solidFill>
              </a:rPr>
              <a:t>Method, URL, Data</a:t>
            </a:r>
            <a:r>
              <a:rPr lang="da-DK" smtClean="0">
                <a:solidFill>
                  <a:srgbClr val="FFFF00"/>
                </a:solidFill>
              </a:rPr>
              <a:t>)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1463037" y="3150001"/>
            <a:ext cx="2206591" cy="625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Wrapper&lt;T&gt;</a:t>
            </a:r>
            <a:endParaRPr lang="da-DK" sz="2400" smtClean="0"/>
          </a:p>
        </p:txBody>
      </p:sp>
      <p:sp>
        <p:nvSpPr>
          <p:cNvPr id="12" name="Afrundet rektangel 11"/>
          <p:cNvSpPr/>
          <p:nvPr/>
        </p:nvSpPr>
        <p:spPr>
          <a:xfrm>
            <a:off x="1463037" y="2261935"/>
            <a:ext cx="2206591" cy="6256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IDataSource&lt;T&gt;</a:t>
            </a:r>
            <a:endParaRPr lang="da-DK" sz="2400" smtClean="0"/>
          </a:p>
        </p:txBody>
      </p:sp>
      <p:sp>
        <p:nvSpPr>
          <p:cNvPr id="15" name="Nedadgående pil 14"/>
          <p:cNvSpPr/>
          <p:nvPr/>
        </p:nvSpPr>
        <p:spPr>
          <a:xfrm>
            <a:off x="2241627" y="1819232"/>
            <a:ext cx="576023" cy="563021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pilforbindelse 5"/>
          <p:cNvCxnSpPr>
            <a:stCxn id="11" idx="0"/>
            <a:endCxn id="12" idx="2"/>
          </p:cNvCxnSpPr>
          <p:nvPr/>
        </p:nvCxnSpPr>
        <p:spPr>
          <a:xfrm flipV="1">
            <a:off x="2566333" y="2887577"/>
            <a:ext cx="0" cy="2624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1463037" y="4041810"/>
            <a:ext cx="2206591" cy="625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HttpClient</a:t>
            </a:r>
            <a:endParaRPr lang="da-DK" sz="2400" smtClean="0"/>
          </a:p>
        </p:txBody>
      </p:sp>
      <p:sp>
        <p:nvSpPr>
          <p:cNvPr id="18" name="Nedadgående pil 17"/>
          <p:cNvSpPr/>
          <p:nvPr/>
        </p:nvSpPr>
        <p:spPr>
          <a:xfrm>
            <a:off x="2278320" y="3628351"/>
            <a:ext cx="576023" cy="563021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12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(Location)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bg1">
                    <a:lumMod val="65000"/>
                  </a:schemeClr>
                </a:solidFill>
              </a:rPr>
              <a:t>(Data Source)</a:t>
            </a: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21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Responsibilities (Catalog)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Provides data as C# objects to clients. </a:t>
            </a:r>
          </a:p>
          <a:p>
            <a:r>
              <a:rPr lang="da-DK" smtClean="0"/>
              <a:t>Data source hidden from clients. </a:t>
            </a:r>
          </a:p>
          <a:p>
            <a:r>
              <a:rPr lang="da-DK" smtClean="0"/>
              <a:t>References a data source, but only by interface</a:t>
            </a:r>
          </a:p>
          <a:p>
            <a:r>
              <a:rPr lang="da-DK" smtClean="0"/>
              <a:t>Keeps internal collection and data source in sync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45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Responsibilities (Wrapper)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96726" cy="4351338"/>
          </a:xfrm>
        </p:spPr>
        <p:txBody>
          <a:bodyPr/>
          <a:lstStyle/>
          <a:p>
            <a:r>
              <a:rPr lang="da-DK" smtClean="0"/>
              <a:t>Implements the data source interface</a:t>
            </a:r>
          </a:p>
          <a:p>
            <a:r>
              <a:rPr lang="da-DK" smtClean="0"/>
              <a:t>Provides data to clients (e.g. a Catalog) by accessing a web service (through </a:t>
            </a:r>
            <a:r>
              <a:rPr lang="da-DK" b="1" smtClean="0"/>
              <a:t>HttpClient </a:t>
            </a:r>
            <a:r>
              <a:rPr lang="da-DK" smtClean="0"/>
              <a:t>object)</a:t>
            </a:r>
          </a:p>
          <a:p>
            <a:r>
              <a:rPr lang="da-DK" smtClean="0"/>
              <a:t>Specific details about web service provided as parameters to wrapper</a:t>
            </a:r>
          </a:p>
          <a:p>
            <a:r>
              <a:rPr lang="da-DK" smtClean="0"/>
              <a:t>Performs calls to web service, and transforms returned data to C# objects (of type </a:t>
            </a:r>
            <a:r>
              <a:rPr lang="da-DK" b="1" smtClean="0"/>
              <a:t>T</a:t>
            </a:r>
            <a:r>
              <a:rPr lang="da-DK" smtClean="0"/>
              <a:t>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9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Responsibilities (HTTPClient)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018421" cy="4351338"/>
          </a:xfrm>
        </p:spPr>
        <p:txBody>
          <a:bodyPr/>
          <a:lstStyle/>
          <a:p>
            <a:r>
              <a:rPr lang="da-DK" smtClean="0"/>
              <a:t>Performs actual requests to web service in the form of </a:t>
            </a:r>
            <a:r>
              <a:rPr lang="da-DK" b="1" smtClean="0"/>
              <a:t>HTTPRequest</a:t>
            </a:r>
            <a:r>
              <a:rPr lang="da-DK" smtClean="0"/>
              <a:t> messages</a:t>
            </a:r>
          </a:p>
          <a:p>
            <a:r>
              <a:rPr lang="da-DK" smtClean="0"/>
              <a:t>Hides details of HTTP-based communication from clients (e.g. a Wrapper implementation)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60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URL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bg1">
                    <a:lumMod val="65000"/>
                  </a:schemeClr>
                </a:solidFill>
              </a:rPr>
              <a:t>(Data Source)</a:t>
            </a: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/>
          <p:cNvCxnSpPr>
            <a:stCxn id="11" idx="3"/>
            <a:endCxn id="9" idx="1"/>
          </p:cNvCxnSpPr>
          <p:nvPr/>
        </p:nvCxnSpPr>
        <p:spPr>
          <a:xfrm>
            <a:off x="3170321" y="3389898"/>
            <a:ext cx="364556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/>
          <p:cNvSpPr txBox="1"/>
          <p:nvPr/>
        </p:nvSpPr>
        <p:spPr>
          <a:xfrm>
            <a:off x="4064004" y="3461174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WWW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37998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>
                <a:solidFill>
                  <a:srgbClr val="FFFF00"/>
                </a:solidFill>
              </a:rPr>
              <a:t>http://www.myservice.com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bg1">
                    <a:lumMod val="65000"/>
                  </a:schemeClr>
                </a:solidFill>
              </a:rPr>
              <a:t>(Data Source)</a:t>
            </a: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/>
          <p:cNvCxnSpPr>
            <a:stCxn id="11" idx="3"/>
            <a:endCxn id="9" idx="1"/>
          </p:cNvCxnSpPr>
          <p:nvPr/>
        </p:nvCxnSpPr>
        <p:spPr>
          <a:xfrm>
            <a:off x="3170321" y="3389898"/>
            <a:ext cx="364556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/>
          <p:cNvSpPr txBox="1"/>
          <p:nvPr/>
        </p:nvSpPr>
        <p:spPr>
          <a:xfrm>
            <a:off x="4064004" y="3461174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WWW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415277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>
                <a:solidFill>
                  <a:srgbClr val="FFFF00"/>
                </a:solidFill>
              </a:rPr>
              <a:t>http://www.myservice.com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  <a:endParaRPr lang="da-DK" sz="3200" smtClean="0"/>
          </a:p>
          <a:p>
            <a:pPr algn="ctr"/>
            <a:r>
              <a:rPr lang="da-DK" sz="3200" smtClean="0"/>
              <a:t>[methods]</a:t>
            </a:r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bg1">
                    <a:lumMod val="65000"/>
                  </a:schemeClr>
                </a:solidFill>
              </a:rPr>
              <a:t>(Data Source)</a:t>
            </a: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/>
          <p:cNvCxnSpPr>
            <a:stCxn id="11" idx="3"/>
            <a:endCxn id="9" idx="1"/>
          </p:cNvCxnSpPr>
          <p:nvPr/>
        </p:nvCxnSpPr>
        <p:spPr>
          <a:xfrm>
            <a:off x="3170321" y="3389898"/>
            <a:ext cx="364556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/>
          <p:cNvSpPr txBox="1"/>
          <p:nvPr/>
        </p:nvSpPr>
        <p:spPr>
          <a:xfrm>
            <a:off x="4064004" y="3461174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WWW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8154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69717"/>
              </p:ext>
            </p:extLst>
          </p:nvPr>
        </p:nvGraphicFramePr>
        <p:xfrm>
          <a:off x="1029548" y="719666"/>
          <a:ext cx="482938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585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4235733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C#</a:t>
                      </a:r>
                      <a:endParaRPr lang="da-DK" sz="28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Data in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Parameters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Action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Method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Handler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Object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Data out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Return value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  <p:sp>
        <p:nvSpPr>
          <p:cNvPr id="5" name="Afrundet rektangel 4"/>
          <p:cNvSpPr/>
          <p:nvPr/>
        </p:nvSpPr>
        <p:spPr>
          <a:xfrm>
            <a:off x="4530558" y="3971921"/>
            <a:ext cx="1395662" cy="2073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Object</a:t>
            </a:r>
          </a:p>
          <a:p>
            <a:pPr algn="ctr"/>
            <a:r>
              <a:rPr lang="da-DK" sz="1600" smtClean="0"/>
              <a:t>(Car Catalog)</a:t>
            </a:r>
            <a:endParaRPr lang="da-DK" sz="1600" smtClean="0"/>
          </a:p>
        </p:txBody>
      </p:sp>
      <p:sp>
        <p:nvSpPr>
          <p:cNvPr id="6" name="Højrepil 5"/>
          <p:cNvSpPr/>
          <p:nvPr/>
        </p:nvSpPr>
        <p:spPr>
          <a:xfrm>
            <a:off x="2275304" y="4222712"/>
            <a:ext cx="2255254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Read(3);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flipH="1">
            <a:off x="2275304" y="5008894"/>
            <a:ext cx="2255254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chemeClr val="bg1"/>
                </a:solidFill>
              </a:rPr>
              <a:t>Car object</a:t>
            </a:r>
            <a:endParaRPr lang="da-DK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36742"/>
              </p:ext>
            </p:extLst>
          </p:nvPr>
        </p:nvGraphicFramePr>
        <p:xfrm>
          <a:off x="1029548" y="719666"/>
          <a:ext cx="91304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585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4235733998"/>
                    </a:ext>
                  </a:extLst>
                </a:gridCol>
                <a:gridCol w="4301067">
                  <a:extLst>
                    <a:ext uri="{9D8B030D-6E8A-4147-A177-3AD203B41FA5}">
                      <a16:colId xmlns:a16="http://schemas.microsoft.com/office/drawing/2014/main" val="42100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C#</a:t>
                      </a:r>
                      <a:endParaRPr lang="da-DK" sz="28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rgbClr val="C00000"/>
                          </a:solidFill>
                        </a:rPr>
                        <a:t>Web Service</a:t>
                      </a:r>
                      <a:endParaRPr lang="da-DK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Data in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Parameters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Request parameter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Action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Method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Request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Handler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Object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URL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Data out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Return value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Response parameter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  <p:sp>
        <p:nvSpPr>
          <p:cNvPr id="3" name="Afrundet rektangel 2"/>
          <p:cNvSpPr/>
          <p:nvPr/>
        </p:nvSpPr>
        <p:spPr>
          <a:xfrm>
            <a:off x="8764338" y="3971921"/>
            <a:ext cx="1395662" cy="20739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Web </a:t>
            </a:r>
            <a:r>
              <a:rPr lang="da-DK" sz="2400" smtClean="0"/>
              <a:t>Service</a:t>
            </a:r>
            <a:endParaRPr lang="da-DK" sz="2400" smtClean="0"/>
          </a:p>
        </p:txBody>
      </p:sp>
      <p:sp>
        <p:nvSpPr>
          <p:cNvPr id="4" name="Højrepil 3"/>
          <p:cNvSpPr/>
          <p:nvPr/>
        </p:nvSpPr>
        <p:spPr>
          <a:xfrm>
            <a:off x="6509084" y="4222712"/>
            <a:ext cx="2255254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GET api/Cars/3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7946858" y="3602588"/>
            <a:ext cx="35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/>
              <a:t>http</a:t>
            </a:r>
            <a:r>
              <a:rPr lang="da-DK" b="1"/>
              <a:t>://</a:t>
            </a:r>
            <a:r>
              <a:rPr lang="da-DK" b="1" smtClean="0"/>
              <a:t>www.myservice.com</a:t>
            </a:r>
            <a:endParaRPr lang="da-DK" b="1"/>
          </a:p>
        </p:txBody>
      </p:sp>
      <p:sp>
        <p:nvSpPr>
          <p:cNvPr id="6" name="Afrundet rektangel 5"/>
          <p:cNvSpPr/>
          <p:nvPr/>
        </p:nvSpPr>
        <p:spPr>
          <a:xfrm>
            <a:off x="4530558" y="3971921"/>
            <a:ext cx="1395662" cy="2073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Object</a:t>
            </a:r>
          </a:p>
          <a:p>
            <a:pPr algn="ctr"/>
            <a:r>
              <a:rPr lang="da-DK" sz="1600"/>
              <a:t>(Car </a:t>
            </a:r>
            <a:r>
              <a:rPr lang="da-DK" sz="1600"/>
              <a:t>Catalog</a:t>
            </a:r>
            <a:r>
              <a:rPr lang="da-DK" sz="1600" smtClean="0"/>
              <a:t>)</a:t>
            </a:r>
            <a:endParaRPr lang="da-DK" sz="1600"/>
          </a:p>
        </p:txBody>
      </p:sp>
      <p:sp>
        <p:nvSpPr>
          <p:cNvPr id="7" name="Højrepil 6"/>
          <p:cNvSpPr/>
          <p:nvPr/>
        </p:nvSpPr>
        <p:spPr>
          <a:xfrm>
            <a:off x="2275304" y="4222712"/>
            <a:ext cx="2255254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Read(3);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Højrepil 7"/>
          <p:cNvSpPr/>
          <p:nvPr/>
        </p:nvSpPr>
        <p:spPr>
          <a:xfrm flipH="1">
            <a:off x="6509084" y="5008894"/>
            <a:ext cx="2255254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chemeClr val="bg1"/>
                </a:solidFill>
              </a:rPr>
              <a:t>HttpResponse</a:t>
            </a:r>
            <a:endParaRPr lang="da-DK" i="1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flipH="1">
            <a:off x="2275304" y="5008894"/>
            <a:ext cx="2255254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chemeClr val="bg1"/>
                </a:solidFill>
              </a:rPr>
              <a:t>Car object</a:t>
            </a:r>
            <a:endParaRPr lang="da-DK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>
                <a:solidFill>
                  <a:srgbClr val="FFFF00"/>
                </a:solidFill>
              </a:rPr>
              <a:t>http://www.myservice.com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  <a:endParaRPr lang="da-DK" sz="3200" smtClean="0"/>
          </a:p>
          <a:p>
            <a:pPr algn="ctr"/>
            <a:r>
              <a:rPr lang="da-DK" sz="3200" smtClean="0"/>
              <a:t>[methods]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bg1">
                    <a:lumMod val="65000"/>
                  </a:schemeClr>
                </a:solidFill>
              </a:rPr>
              <a:t>(Data Source)</a:t>
            </a: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/>
          <p:cNvCxnSpPr>
            <a:stCxn id="11" idx="3"/>
            <a:endCxn id="9" idx="1"/>
          </p:cNvCxnSpPr>
          <p:nvPr/>
        </p:nvCxnSpPr>
        <p:spPr>
          <a:xfrm>
            <a:off x="3170321" y="3389898"/>
            <a:ext cx="364556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2" name="Højrepil 1"/>
          <p:cNvSpPr/>
          <p:nvPr/>
        </p:nvSpPr>
        <p:spPr>
          <a:xfrm>
            <a:off x="2973336" y="1369355"/>
            <a:ext cx="4531360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 flipH="1">
            <a:off x="2973336" y="2154089"/>
            <a:ext cx="4531360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Response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804</Words>
  <Application>Microsoft Office PowerPoint</Application>
  <PresentationFormat>Widescreen</PresentationFormat>
  <Paragraphs>297</Paragraphs>
  <Slides>32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Office-tema</vt:lpstr>
      <vt:lpstr> Persistency Web API (REST)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HTTP Request</vt:lpstr>
      <vt:lpstr>HTTP Request</vt:lpstr>
      <vt:lpstr>HTTP Response</vt:lpstr>
      <vt:lpstr>HTTP Response</vt:lpstr>
      <vt:lpstr>HTTP Response</vt:lpstr>
      <vt:lpstr>Web Service API (REST)</vt:lpstr>
      <vt:lpstr>Web Service API (REST)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Web Service API (REST)</vt:lpstr>
      <vt:lpstr>HTTPClient methods</vt:lpstr>
      <vt:lpstr>PowerPoint-præsentation</vt:lpstr>
      <vt:lpstr>PowerPoint-præsentation</vt:lpstr>
      <vt:lpstr>Web Service API (Wrapper)</vt:lpstr>
      <vt:lpstr>PowerPoint-præsentation</vt:lpstr>
      <vt:lpstr>PowerPoint-præsentation</vt:lpstr>
      <vt:lpstr>PowerPoint-præsentation</vt:lpstr>
      <vt:lpstr>Responsibilities (Catalog)</vt:lpstr>
      <vt:lpstr>Responsibilities (Wrapper)</vt:lpstr>
      <vt:lpstr>Responsibilities (HTTPClient)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83</cp:revision>
  <dcterms:created xsi:type="dcterms:W3CDTF">2017-09-05T14:00:27Z</dcterms:created>
  <dcterms:modified xsi:type="dcterms:W3CDTF">2018-02-27T10:53:36Z</dcterms:modified>
</cp:coreProperties>
</file>