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3" r:id="rId13"/>
    <p:sldId id="284" r:id="rId14"/>
    <p:sldId id="270" r:id="rId15"/>
    <p:sldId id="291" r:id="rId16"/>
    <p:sldId id="292" r:id="rId17"/>
    <p:sldId id="262" r:id="rId18"/>
    <p:sldId id="263" r:id="rId19"/>
    <p:sldId id="293" r:id="rId20"/>
    <p:sldId id="264" r:id="rId21"/>
    <p:sldId id="265" r:id="rId22"/>
    <p:sldId id="268" r:id="rId23"/>
    <p:sldId id="294" r:id="rId24"/>
    <p:sldId id="266" r:id="rId25"/>
    <p:sldId id="267" r:id="rId26"/>
    <p:sldId id="303" r:id="rId27"/>
    <p:sldId id="295" r:id="rId28"/>
    <p:sldId id="296" r:id="rId29"/>
    <p:sldId id="285" r:id="rId30"/>
    <p:sldId id="286" r:id="rId31"/>
    <p:sldId id="300" r:id="rId32"/>
    <p:sldId id="298" r:id="rId33"/>
    <p:sldId id="287" r:id="rId34"/>
    <p:sldId id="297" r:id="rId35"/>
    <p:sldId id="301" r:id="rId36"/>
    <p:sldId id="302" r:id="rId37"/>
    <p:sldId id="288" r:id="rId38"/>
    <p:sldId id="289" r:id="rId39"/>
    <p:sldId id="290" r:id="rId4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06-02-2018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sz="9600" smtClean="0"/>
              <a:t>Generics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37489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612858" y="1639136"/>
            <a:ext cx="7012405" cy="1747754"/>
          </a:xfrm>
        </p:spPr>
        <p:txBody>
          <a:bodyPr/>
          <a:lstStyle/>
          <a:p>
            <a:pPr marL="0" indent="0">
              <a:buNone/>
            </a:pPr>
            <a:r>
              <a:rPr lang="da-DK" sz="96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9600" smtClean="0">
                <a:latin typeface="Consolas" panose="020B0609020204030204" pitchFamily="49" charset="0"/>
              </a:rPr>
              <a:t>&lt;</a:t>
            </a:r>
            <a:r>
              <a:rPr lang="da-DK" sz="96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9600" smtClean="0">
                <a:latin typeface="Consolas" panose="020B0609020204030204" pitchFamily="49" charset="0"/>
              </a:rPr>
              <a:t>&gt;</a:t>
            </a:r>
            <a:endParaRPr lang="da-DK" sz="9600">
              <a:latin typeface="Consolas" panose="020B0609020204030204" pitchFamily="49" charset="0"/>
            </a:endParaRPr>
          </a:p>
        </p:txBody>
      </p:sp>
      <p:sp>
        <p:nvSpPr>
          <p:cNvPr id="5" name="Pladsholder til indhold 2"/>
          <p:cNvSpPr txBox="1">
            <a:spLocks/>
          </p:cNvSpPr>
          <p:nvPr/>
        </p:nvSpPr>
        <p:spPr>
          <a:xfrm>
            <a:off x="2612858" y="4221915"/>
            <a:ext cx="7012405" cy="1747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sz="96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9600" smtClean="0">
                <a:latin typeface="Consolas" panose="020B0609020204030204" pitchFamily="49" charset="0"/>
              </a:rPr>
              <a:t>&lt;</a:t>
            </a:r>
            <a:r>
              <a:rPr lang="da-DK" sz="96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da-DK" sz="9600" smtClean="0">
                <a:latin typeface="Consolas" panose="020B0609020204030204" pitchFamily="49" charset="0"/>
              </a:rPr>
              <a:t>&gt;</a:t>
            </a:r>
            <a:endParaRPr lang="da-DK" sz="9600">
              <a:latin typeface="Consolas" panose="020B0609020204030204" pitchFamily="49" charset="0"/>
            </a:endParaRPr>
          </a:p>
        </p:txBody>
      </p:sp>
      <p:sp>
        <p:nvSpPr>
          <p:cNvPr id="6" name="Rektangulær billedforklaring 5"/>
          <p:cNvSpPr/>
          <p:nvPr/>
        </p:nvSpPr>
        <p:spPr>
          <a:xfrm>
            <a:off x="890337" y="371307"/>
            <a:ext cx="2821406" cy="1367255"/>
          </a:xfrm>
          <a:prstGeom prst="wedgeRectCallout">
            <a:avLst>
              <a:gd name="adj1" fmla="val 85004"/>
              <a:gd name="adj2" fmla="val 6651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b="1" smtClean="0">
                <a:solidFill>
                  <a:schemeClr val="tx1"/>
                </a:solidFill>
              </a:rPr>
              <a:t>Definition</a:t>
            </a:r>
            <a:r>
              <a:rPr lang="da-DK" sz="3600" smtClean="0">
                <a:solidFill>
                  <a:schemeClr val="tx1"/>
                </a:solidFill>
              </a:rPr>
              <a:t>: general</a:t>
            </a:r>
            <a:endParaRPr lang="da-DK" sz="3600">
              <a:solidFill>
                <a:schemeClr val="tx1"/>
              </a:solidFill>
            </a:endParaRPr>
          </a:p>
        </p:txBody>
      </p:sp>
      <p:sp>
        <p:nvSpPr>
          <p:cNvPr id="7" name="Rektangulær billedforklaring 6"/>
          <p:cNvSpPr/>
          <p:nvPr/>
        </p:nvSpPr>
        <p:spPr>
          <a:xfrm>
            <a:off x="8845215" y="2703262"/>
            <a:ext cx="2821406" cy="1367255"/>
          </a:xfrm>
          <a:prstGeom prst="wedgeRectCallout">
            <a:avLst>
              <a:gd name="adj1" fmla="val -110732"/>
              <a:gd name="adj2" fmla="val 7883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b="1" smtClean="0">
                <a:solidFill>
                  <a:schemeClr val="tx1"/>
                </a:solidFill>
              </a:rPr>
              <a:t>Usage</a:t>
            </a:r>
            <a:r>
              <a:rPr lang="da-DK" sz="3600" smtClean="0">
                <a:solidFill>
                  <a:schemeClr val="tx1"/>
                </a:solidFill>
              </a:rPr>
              <a:t>: specific</a:t>
            </a:r>
            <a:endParaRPr lang="da-DK" sz="3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36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80" y="106701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32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Creator</a:t>
            </a:r>
            <a:r>
              <a:rPr lang="en-US" sz="3200" b="1">
                <a:latin typeface="Consolas" panose="020B0609020204030204" pitchFamily="49" charset="0"/>
              </a:rPr>
              <a:t>&lt;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200" b="1" smtClean="0">
                <a:latin typeface="Consolas" panose="020B0609020204030204" pitchFamily="49" charset="0"/>
              </a:rPr>
              <a:t>&gt;</a:t>
            </a:r>
            <a:endParaRPr lang="en-US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b="1" smtClean="0">
                <a:latin typeface="Consolas" panose="020B0609020204030204" pitchFamily="49" charset="0"/>
              </a:rPr>
              <a:t>{</a:t>
            </a:r>
            <a:endParaRPr lang="en-US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b="1" smtClean="0">
                <a:latin typeface="Consolas" panose="020B0609020204030204" pitchFamily="49" charset="0"/>
              </a:rPr>
              <a:t>	</a:t>
            </a:r>
            <a:r>
              <a:rPr lang="en-US" sz="32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200" b="1">
                <a:latin typeface="Consolas" panose="020B0609020204030204" pitchFamily="49" charset="0"/>
              </a:rPr>
              <a:t> Create()</a:t>
            </a:r>
          </a:p>
          <a:p>
            <a:pPr marL="0" indent="0">
              <a:buNone/>
            </a:pPr>
            <a:r>
              <a:rPr lang="en-US" sz="3200" b="1" smtClean="0">
                <a:latin typeface="Consolas" panose="020B0609020204030204" pitchFamily="49" charset="0"/>
              </a:rPr>
              <a:t>	{</a:t>
            </a:r>
            <a:endParaRPr lang="en-US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b="1" smtClean="0">
                <a:latin typeface="Consolas" panose="020B0609020204030204" pitchFamily="49" charset="0"/>
              </a:rPr>
              <a:t>		</a:t>
            </a:r>
            <a:r>
              <a:rPr lang="en-US" sz="3200" b="1">
                <a:solidFill>
                  <a:srgbClr val="0070C0"/>
                </a:solidFill>
                <a:latin typeface="Consolas" panose="020B0609020204030204" pitchFamily="49" charset="0"/>
              </a:rPr>
              <a:t>return new 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200" b="1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200" b="1" smtClean="0">
                <a:latin typeface="Consolas" panose="020B0609020204030204" pitchFamily="49" charset="0"/>
              </a:rPr>
              <a:t>	}</a:t>
            </a:r>
            <a:endParaRPr lang="en-US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b="1" smtClean="0">
                <a:latin typeface="Consolas" panose="020B0609020204030204" pitchFamily="49" charset="0"/>
              </a:rPr>
              <a:t>}</a:t>
            </a:r>
            <a:endParaRPr lang="da-DK" sz="3200" b="1">
              <a:latin typeface="Consolas" panose="020B0609020204030204" pitchFamily="49" charset="0"/>
            </a:endParaRPr>
          </a:p>
        </p:txBody>
      </p:sp>
      <p:sp>
        <p:nvSpPr>
          <p:cNvPr id="4" name="Forbudstavle 3"/>
          <p:cNvSpPr/>
          <p:nvPr/>
        </p:nvSpPr>
        <p:spPr>
          <a:xfrm>
            <a:off x="8861414" y="2228387"/>
            <a:ext cx="1800000" cy="180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11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414" y="222838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80" y="106701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32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Creator</a:t>
            </a:r>
            <a:r>
              <a:rPr lang="en-US" sz="3200" b="1">
                <a:latin typeface="Consolas" panose="020B0609020204030204" pitchFamily="49" charset="0"/>
              </a:rPr>
              <a:t>&lt;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200" b="1" smtClean="0">
                <a:latin typeface="Consolas" panose="020B0609020204030204" pitchFamily="49" charset="0"/>
              </a:rPr>
              <a:t>&gt; </a:t>
            </a:r>
            <a:r>
              <a:rPr lang="en-US" sz="3200" b="1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200" b="1">
                <a:latin typeface="Consolas" panose="020B0609020204030204" pitchFamily="49" charset="0"/>
              </a:rPr>
              <a:t> : </a:t>
            </a:r>
            <a:r>
              <a:rPr lang="en-US" sz="32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3200" b="1" smtClean="0">
                <a:latin typeface="Consolas" panose="020B0609020204030204" pitchFamily="49" charset="0"/>
              </a:rPr>
              <a:t>()</a:t>
            </a:r>
            <a:endParaRPr lang="en-US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b="1" smtClean="0">
                <a:latin typeface="Consolas" panose="020B0609020204030204" pitchFamily="49" charset="0"/>
              </a:rPr>
              <a:t>{</a:t>
            </a:r>
            <a:endParaRPr lang="en-US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b="1" smtClean="0">
                <a:latin typeface="Consolas" panose="020B0609020204030204" pitchFamily="49" charset="0"/>
              </a:rPr>
              <a:t>	</a:t>
            </a:r>
            <a:r>
              <a:rPr lang="en-US" sz="32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200" b="1">
                <a:latin typeface="Consolas" panose="020B0609020204030204" pitchFamily="49" charset="0"/>
              </a:rPr>
              <a:t> Create()</a:t>
            </a:r>
          </a:p>
          <a:p>
            <a:pPr marL="0" indent="0">
              <a:buNone/>
            </a:pPr>
            <a:r>
              <a:rPr lang="en-US" sz="3200" b="1" smtClean="0">
                <a:latin typeface="Consolas" panose="020B0609020204030204" pitchFamily="49" charset="0"/>
              </a:rPr>
              <a:t>	{</a:t>
            </a:r>
            <a:endParaRPr lang="en-US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b="1" smtClean="0">
                <a:latin typeface="Consolas" panose="020B0609020204030204" pitchFamily="49" charset="0"/>
              </a:rPr>
              <a:t>		</a:t>
            </a:r>
            <a:r>
              <a:rPr lang="en-US" sz="3200" b="1">
                <a:solidFill>
                  <a:srgbClr val="0070C0"/>
                </a:solidFill>
                <a:latin typeface="Consolas" panose="020B0609020204030204" pitchFamily="49" charset="0"/>
              </a:rPr>
              <a:t>return new 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200" b="1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200" b="1" smtClean="0">
                <a:latin typeface="Consolas" panose="020B0609020204030204" pitchFamily="49" charset="0"/>
              </a:rPr>
              <a:t>	}</a:t>
            </a:r>
            <a:endParaRPr lang="en-US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b="1" smtClean="0">
                <a:latin typeface="Consolas" panose="020B0609020204030204" pitchFamily="49" charset="0"/>
              </a:rPr>
              <a:t>}</a:t>
            </a:r>
            <a:endParaRPr lang="da-DK" sz="32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52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414" y="222838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CollectionWrapper</a:t>
            </a:r>
            <a:r>
              <a:rPr lang="en-US" sz="2400" b="1" smtClean="0">
                <a:latin typeface="Consolas" panose="020B0609020204030204" pitchFamily="49" charset="0"/>
              </a:rPr>
              <a:t>&lt;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400" b="1" smtClean="0">
                <a:latin typeface="Consolas" panose="020B0609020204030204" pitchFamily="49" charset="0"/>
              </a:rPr>
              <a:t>,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V</a:t>
            </a:r>
            <a:r>
              <a:rPr lang="en-US" sz="2400" b="1" smtClean="0">
                <a:latin typeface="Consolas" panose="020B0609020204030204" pitchFamily="49" charset="0"/>
              </a:rPr>
              <a:t>&gt; 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: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ICollection</a:t>
            </a:r>
            <a:r>
              <a:rPr lang="en-US" sz="2400" b="1" smtClean="0">
                <a:latin typeface="Consolas" panose="020B0609020204030204" pitchFamily="49" charset="0"/>
              </a:rPr>
              <a:t>&lt;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en-US" sz="2400" b="1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b="1">
                <a:latin typeface="Consolas" panose="020B0609020204030204" pitchFamily="49" charset="0"/>
              </a:rPr>
              <a:t>	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_collection;</a:t>
            </a:r>
          </a:p>
          <a:p>
            <a:pPr marL="0" indent="0">
              <a:buNone/>
            </a:pPr>
            <a:endParaRPr lang="en-US" sz="24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smtClean="0">
                <a:latin typeface="Consolas" panose="020B0609020204030204" pitchFamily="49" charset="0"/>
              </a:rPr>
              <a:t>	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</a:t>
            </a:r>
            <a:r>
              <a:rPr lang="en-US" sz="2400" b="1" smtClean="0">
                <a:latin typeface="Consolas" panose="020B0609020204030204" pitchFamily="49" charset="0"/>
              </a:rPr>
              <a:t> Count</a:t>
            </a:r>
            <a:endParaRPr lang="en-US" sz="24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smtClean="0">
                <a:latin typeface="Consolas" panose="020B0609020204030204" pitchFamily="49" charset="0"/>
              </a:rPr>
              <a:t>	{</a:t>
            </a:r>
            <a:endParaRPr lang="en-US" sz="24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smtClean="0">
                <a:latin typeface="Consolas" panose="020B0609020204030204" pitchFamily="49" charset="0"/>
              </a:rPr>
              <a:t>		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en-US" sz="2400" b="1" smtClean="0">
                <a:latin typeface="Consolas" panose="020B0609020204030204" pitchFamily="49" charset="0"/>
              </a:rPr>
              <a:t> { 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_collection.Count; }</a:t>
            </a:r>
            <a:endParaRPr lang="en-US" sz="24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smtClean="0">
                <a:latin typeface="Consolas" panose="020B0609020204030204" pitchFamily="49" charset="0"/>
              </a:rPr>
              <a:t>	}</a:t>
            </a:r>
            <a:endParaRPr lang="en-US" sz="24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95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816299" y="779806"/>
            <a:ext cx="2658211" cy="1198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Animal</a:t>
            </a:r>
            <a:endParaRPr lang="da-DK" sz="3600"/>
          </a:p>
        </p:txBody>
      </p:sp>
      <p:sp>
        <p:nvSpPr>
          <p:cNvPr id="5" name="Afrundet rektangel 4"/>
          <p:cNvSpPr/>
          <p:nvPr/>
        </p:nvSpPr>
        <p:spPr>
          <a:xfrm>
            <a:off x="1816298" y="3060265"/>
            <a:ext cx="2658211" cy="119862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Dog</a:t>
            </a:r>
            <a:endParaRPr lang="da-DK" sz="3600"/>
          </a:p>
        </p:txBody>
      </p:sp>
      <p:cxnSp>
        <p:nvCxnSpPr>
          <p:cNvPr id="6" name="Lige pilforbindelse 5"/>
          <p:cNvCxnSpPr>
            <a:stCxn id="5" idx="0"/>
            <a:endCxn id="4" idx="2"/>
          </p:cNvCxnSpPr>
          <p:nvPr/>
        </p:nvCxnSpPr>
        <p:spPr>
          <a:xfrm flipV="1">
            <a:off x="3145404" y="1978430"/>
            <a:ext cx="1" cy="108183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7147528" y="779806"/>
            <a:ext cx="2658211" cy="1198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C&lt;Animal&gt;</a:t>
            </a:r>
            <a:endParaRPr lang="da-DK" sz="3600"/>
          </a:p>
        </p:txBody>
      </p:sp>
      <p:sp>
        <p:nvSpPr>
          <p:cNvPr id="10" name="Afrundet rektangel 9"/>
          <p:cNvSpPr/>
          <p:nvPr/>
        </p:nvSpPr>
        <p:spPr>
          <a:xfrm>
            <a:off x="7147527" y="3060265"/>
            <a:ext cx="2658211" cy="119862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C&lt;Dog&gt;</a:t>
            </a:r>
            <a:endParaRPr lang="da-DK" sz="3600"/>
          </a:p>
        </p:txBody>
      </p:sp>
      <p:cxnSp>
        <p:nvCxnSpPr>
          <p:cNvPr id="11" name="Lige pilforbindelse 10"/>
          <p:cNvCxnSpPr/>
          <p:nvPr/>
        </p:nvCxnSpPr>
        <p:spPr>
          <a:xfrm flipV="1">
            <a:off x="8476632" y="1978430"/>
            <a:ext cx="1" cy="108183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Højrepil 11"/>
          <p:cNvSpPr/>
          <p:nvPr/>
        </p:nvSpPr>
        <p:spPr>
          <a:xfrm>
            <a:off x="4964027" y="1184757"/>
            <a:ext cx="1679172" cy="266918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600" smtClean="0"/>
              <a:t>?</a:t>
            </a:r>
            <a:endParaRPr lang="da-DK" sz="9600"/>
          </a:p>
        </p:txBody>
      </p:sp>
      <p:sp>
        <p:nvSpPr>
          <p:cNvPr id="13" name="Tekstfelt 12"/>
          <p:cNvSpPr txBox="1"/>
          <p:nvPr/>
        </p:nvSpPr>
        <p:spPr>
          <a:xfrm>
            <a:off x="1521775" y="4774323"/>
            <a:ext cx="3752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da-DK" sz="2400" b="1" smtClean="0">
                <a:latin typeface="Consolas" panose="020B0609020204030204" pitchFamily="49" charset="0"/>
              </a:rPr>
              <a:t> a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da-DK" sz="2400" b="1" smtClean="0">
                <a:latin typeface="Consolas" panose="020B0609020204030204" pitchFamily="49" charset="0"/>
              </a:rPr>
              <a:t>();</a:t>
            </a:r>
            <a:endParaRPr lang="da-DK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kstfelt 13"/>
          <p:cNvSpPr txBox="1"/>
          <p:nvPr/>
        </p:nvSpPr>
        <p:spPr>
          <a:xfrm>
            <a:off x="6475539" y="4774322"/>
            <a:ext cx="49423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da-DK" sz="2400" b="1">
                <a:latin typeface="Consolas" panose="020B0609020204030204" pitchFamily="49" charset="0"/>
              </a:rPr>
              <a:t>&gt; ca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da-DK" sz="2400" b="1" smtClean="0">
                <a:latin typeface="Consolas" panose="020B0609020204030204" pitchFamily="49" charset="0"/>
              </a:rPr>
              <a:t>&gt;();</a:t>
            </a:r>
          </a:p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da-DK" sz="2400" b="1" smtClean="0">
                <a:latin typeface="Consolas" panose="020B0609020204030204" pitchFamily="49" charset="0"/>
              </a:rPr>
              <a:t>&gt; cd =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da-DK" sz="2400" b="1" smtClean="0">
                <a:latin typeface="Consolas" panose="020B0609020204030204" pitchFamily="49" charset="0"/>
              </a:rPr>
              <a:t>&gt;();</a:t>
            </a:r>
            <a:endParaRPr lang="da-DK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21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en-US" b="1" smtClean="0">
                <a:latin typeface="Consolas" panose="020B0609020204030204" pitchFamily="49" charset="0"/>
              </a:rPr>
              <a:t>&lt;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b="1" smtClean="0">
                <a:latin typeface="Consolas" panose="020B0609020204030204" pitchFamily="49" charset="0"/>
              </a:rPr>
              <a:t>&gt;</a:t>
            </a:r>
            <a:endParaRPr lang="en-US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_t;</a:t>
            </a:r>
          </a:p>
          <a:p>
            <a:pPr marL="0" indent="0">
              <a:buNone/>
            </a:pPr>
            <a:endParaRPr lang="en-US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smtClean="0"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 </a:t>
            </a:r>
            <a:r>
              <a:rPr lang="en-US" b="1" smtClean="0">
                <a:latin typeface="Consolas" panose="020B0609020204030204" pitchFamily="49" charset="0"/>
              </a:rPr>
              <a:t>Get() { 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 smtClean="0">
                <a:latin typeface="Consolas" panose="020B0609020204030204" pitchFamily="49" charset="0"/>
              </a:rPr>
              <a:t> _t; }</a:t>
            </a:r>
          </a:p>
          <a:p>
            <a:pPr marL="0" indent="0">
              <a:buNone/>
            </a:pPr>
            <a:r>
              <a:rPr lang="en-US" b="1"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en-US" b="1" smtClean="0">
                <a:latin typeface="Consolas" panose="020B0609020204030204" pitchFamily="49" charset="0"/>
              </a:rPr>
              <a:t>Set(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t) { _t = t; }</a:t>
            </a:r>
            <a:endParaRPr lang="en-US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54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266614" y="2682229"/>
            <a:ext cx="10518985" cy="17477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da-DK" sz="4800" b="1">
                <a:latin typeface="Consolas" panose="020B0609020204030204" pitchFamily="49" charset="0"/>
              </a:rPr>
              <a:t>&lt;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da-DK" sz="4800" b="1">
                <a:latin typeface="Consolas" panose="020B0609020204030204" pitchFamily="49" charset="0"/>
              </a:rPr>
              <a:t>&gt; ca = </a:t>
            </a:r>
            <a:r>
              <a:rPr lang="da-DK" sz="48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4800" b="1" smtClean="0">
                <a:latin typeface="Consolas" panose="020B0609020204030204" pitchFamily="49" charset="0"/>
              </a:rPr>
              <a:t> </a:t>
            </a: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da-DK" sz="4800" b="1" smtClean="0">
                <a:latin typeface="Consolas" panose="020B0609020204030204" pitchFamily="49" charset="0"/>
              </a:rPr>
              <a:t>&lt;</a:t>
            </a: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da-DK" sz="4800" b="1">
                <a:latin typeface="Consolas" panose="020B0609020204030204" pitchFamily="49" charset="0"/>
              </a:rPr>
              <a:t>&gt;();</a:t>
            </a:r>
            <a:endParaRPr lang="da-DK" sz="4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65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2581070" y="1303507"/>
            <a:ext cx="2658211" cy="2581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C&lt;Animal&gt;</a:t>
            </a:r>
            <a:endParaRPr lang="da-DK" sz="3600"/>
          </a:p>
        </p:txBody>
      </p:sp>
      <p:sp>
        <p:nvSpPr>
          <p:cNvPr id="5" name="Sky 4"/>
          <p:cNvSpPr/>
          <p:nvPr/>
        </p:nvSpPr>
        <p:spPr>
          <a:xfrm>
            <a:off x="7256832" y="1303507"/>
            <a:ext cx="3488988" cy="2581072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C&lt;Dog&gt;</a:t>
            </a:r>
            <a:endParaRPr lang="da-DK" sz="3600"/>
          </a:p>
        </p:txBody>
      </p:sp>
      <p:sp>
        <p:nvSpPr>
          <p:cNvPr id="6" name="Tekstfelt 5"/>
          <p:cNvSpPr txBox="1"/>
          <p:nvPr/>
        </p:nvSpPr>
        <p:spPr>
          <a:xfrm>
            <a:off x="2801826" y="158885"/>
            <a:ext cx="22166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smtClean="0"/>
              <a:t>Variable</a:t>
            </a:r>
            <a:endParaRPr lang="da-DK" sz="4800"/>
          </a:p>
        </p:txBody>
      </p:sp>
      <p:sp>
        <p:nvSpPr>
          <p:cNvPr id="7" name="Tekstfelt 6"/>
          <p:cNvSpPr txBox="1"/>
          <p:nvPr/>
        </p:nvSpPr>
        <p:spPr>
          <a:xfrm>
            <a:off x="8074534" y="158886"/>
            <a:ext cx="18357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smtClean="0"/>
              <a:t>Object</a:t>
            </a:r>
            <a:endParaRPr lang="da-DK" sz="4800"/>
          </a:p>
        </p:txBody>
      </p:sp>
      <p:sp>
        <p:nvSpPr>
          <p:cNvPr id="8" name="Tekstfelt 7"/>
          <p:cNvSpPr txBox="1"/>
          <p:nvPr/>
        </p:nvSpPr>
        <p:spPr>
          <a:xfrm>
            <a:off x="4528078" y="4746514"/>
            <a:ext cx="32047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ca.Get</a:t>
            </a:r>
            <a:r>
              <a:rPr lang="da-DK" sz="6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endParaRPr lang="da-DK" sz="6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flipH="1">
            <a:off x="5703307" y="2074051"/>
            <a:ext cx="1089498" cy="1039984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Dog</a:t>
            </a:r>
            <a:endParaRPr lang="da-DK" sz="2400"/>
          </a:p>
        </p:txBody>
      </p:sp>
      <p:cxnSp>
        <p:nvCxnSpPr>
          <p:cNvPr id="11" name="Lige forbindelse 10"/>
          <p:cNvCxnSpPr/>
          <p:nvPr/>
        </p:nvCxnSpPr>
        <p:spPr>
          <a:xfrm>
            <a:off x="1478261" y="453957"/>
            <a:ext cx="343" cy="549288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øjrepil 12"/>
          <p:cNvSpPr/>
          <p:nvPr/>
        </p:nvSpPr>
        <p:spPr>
          <a:xfrm flipH="1">
            <a:off x="690190" y="1409616"/>
            <a:ext cx="1576141" cy="2368854"/>
          </a:xfrm>
          <a:prstGeom prst="rightArrow">
            <a:avLst>
              <a:gd name="adj1" fmla="val 50000"/>
              <a:gd name="adj2" fmla="val 59524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Animal</a:t>
            </a:r>
            <a:endParaRPr lang="da-DK" sz="2400"/>
          </a:p>
        </p:txBody>
      </p:sp>
      <p:cxnSp>
        <p:nvCxnSpPr>
          <p:cNvPr id="16" name="Lige pilforbindelse 15"/>
          <p:cNvCxnSpPr/>
          <p:nvPr/>
        </p:nvCxnSpPr>
        <p:spPr>
          <a:xfrm>
            <a:off x="5282667" y="1907511"/>
            <a:ext cx="2285452" cy="559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000" y="341554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63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budstavle 1"/>
          <p:cNvSpPr/>
          <p:nvPr/>
        </p:nvSpPr>
        <p:spPr>
          <a:xfrm>
            <a:off x="10217389" y="3466027"/>
            <a:ext cx="1770611" cy="1699039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2581070" y="1303507"/>
            <a:ext cx="2658211" cy="2581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C&lt;Animal&gt;</a:t>
            </a:r>
            <a:endParaRPr lang="da-DK" sz="3600"/>
          </a:p>
        </p:txBody>
      </p:sp>
      <p:sp>
        <p:nvSpPr>
          <p:cNvPr id="5" name="Sky 4"/>
          <p:cNvSpPr/>
          <p:nvPr/>
        </p:nvSpPr>
        <p:spPr>
          <a:xfrm>
            <a:off x="7256832" y="1303507"/>
            <a:ext cx="3488988" cy="2581072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C&lt;Dog&gt;</a:t>
            </a:r>
            <a:endParaRPr lang="da-DK" sz="3600"/>
          </a:p>
        </p:txBody>
      </p:sp>
      <p:sp>
        <p:nvSpPr>
          <p:cNvPr id="6" name="Tekstfelt 5"/>
          <p:cNvSpPr txBox="1"/>
          <p:nvPr/>
        </p:nvSpPr>
        <p:spPr>
          <a:xfrm>
            <a:off x="2801826" y="158885"/>
            <a:ext cx="22166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smtClean="0"/>
              <a:t>Variable</a:t>
            </a:r>
            <a:endParaRPr lang="da-DK" sz="4800"/>
          </a:p>
        </p:txBody>
      </p:sp>
      <p:sp>
        <p:nvSpPr>
          <p:cNvPr id="7" name="Tekstfelt 6"/>
          <p:cNvSpPr txBox="1"/>
          <p:nvPr/>
        </p:nvSpPr>
        <p:spPr>
          <a:xfrm>
            <a:off x="8074534" y="158886"/>
            <a:ext cx="18357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smtClean="0"/>
              <a:t>Object</a:t>
            </a:r>
            <a:endParaRPr lang="da-DK" sz="4800"/>
          </a:p>
        </p:txBody>
      </p:sp>
      <p:sp>
        <p:nvSpPr>
          <p:cNvPr id="8" name="Tekstfelt 7"/>
          <p:cNvSpPr txBox="1"/>
          <p:nvPr/>
        </p:nvSpPr>
        <p:spPr>
          <a:xfrm>
            <a:off x="2524325" y="4826776"/>
            <a:ext cx="78021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ca.Set(</a:t>
            </a:r>
            <a:r>
              <a:rPr lang="da-DK" sz="6000" b="1" smtClean="0">
                <a:solidFill>
                  <a:srgbClr val="FF0000"/>
                </a:solidFill>
                <a:latin typeface="Consolas" panose="020B0609020204030204" pitchFamily="49" charset="0"/>
              </a:rPr>
              <a:t>new Cat(…)</a:t>
            </a:r>
            <a:r>
              <a:rPr lang="da-DK" sz="6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</a:t>
            </a:r>
            <a:endParaRPr lang="da-DK" sz="6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Højrepil 8"/>
          <p:cNvSpPr/>
          <p:nvPr/>
        </p:nvSpPr>
        <p:spPr>
          <a:xfrm>
            <a:off x="5737089" y="2074051"/>
            <a:ext cx="1054410" cy="103998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Cat</a:t>
            </a:r>
            <a:endParaRPr lang="da-DK" sz="2400"/>
          </a:p>
        </p:txBody>
      </p:sp>
      <p:cxnSp>
        <p:nvCxnSpPr>
          <p:cNvPr id="11" name="Lige forbindelse 10"/>
          <p:cNvCxnSpPr/>
          <p:nvPr/>
        </p:nvCxnSpPr>
        <p:spPr>
          <a:xfrm>
            <a:off x="1478261" y="453957"/>
            <a:ext cx="343" cy="549288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øjrepil 12"/>
          <p:cNvSpPr/>
          <p:nvPr/>
        </p:nvSpPr>
        <p:spPr>
          <a:xfrm>
            <a:off x="659028" y="1409616"/>
            <a:ext cx="1585408" cy="2368854"/>
          </a:xfrm>
          <a:prstGeom prst="rightArrow">
            <a:avLst>
              <a:gd name="adj1" fmla="val 50000"/>
              <a:gd name="adj2" fmla="val 59524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Animal</a:t>
            </a:r>
            <a:endParaRPr lang="da-DK" sz="2400"/>
          </a:p>
        </p:txBody>
      </p:sp>
      <p:cxnSp>
        <p:nvCxnSpPr>
          <p:cNvPr id="16" name="Lige pilforbindelse 15"/>
          <p:cNvCxnSpPr/>
          <p:nvPr/>
        </p:nvCxnSpPr>
        <p:spPr>
          <a:xfrm>
            <a:off x="5282667" y="1907511"/>
            <a:ext cx="2285452" cy="559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03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9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266614" y="2682229"/>
            <a:ext cx="10518985" cy="17477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da-DK" sz="4800" b="1" smtClean="0">
                <a:latin typeface="Consolas" panose="020B0609020204030204" pitchFamily="49" charset="0"/>
              </a:rPr>
              <a:t>&lt;</a:t>
            </a: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da-DK" sz="4800" b="1" smtClean="0">
                <a:latin typeface="Consolas" panose="020B0609020204030204" pitchFamily="49" charset="0"/>
              </a:rPr>
              <a:t>&gt; cd </a:t>
            </a:r>
            <a:r>
              <a:rPr lang="da-DK" sz="4800" b="1">
                <a:latin typeface="Consolas" panose="020B0609020204030204" pitchFamily="49" charset="0"/>
              </a:rPr>
              <a:t>= </a:t>
            </a:r>
            <a:r>
              <a:rPr lang="da-DK" sz="48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4800" b="1" smtClean="0">
                <a:latin typeface="Consolas" panose="020B0609020204030204" pitchFamily="49" charset="0"/>
              </a:rPr>
              <a:t> </a:t>
            </a: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da-DK" sz="4800" b="1" smtClean="0">
                <a:latin typeface="Consolas" panose="020B0609020204030204" pitchFamily="49" charset="0"/>
              </a:rPr>
              <a:t>&lt;</a:t>
            </a: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da-DK" sz="4800" b="1" smtClean="0">
                <a:latin typeface="Consolas" panose="020B0609020204030204" pitchFamily="49" charset="0"/>
              </a:rPr>
              <a:t>&gt;();</a:t>
            </a:r>
            <a:endParaRPr lang="da-DK" sz="4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23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ledresultat for superhero logo templ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812" y="776038"/>
            <a:ext cx="4072689" cy="4072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felt 3"/>
          <p:cNvSpPr txBox="1"/>
          <p:nvPr/>
        </p:nvSpPr>
        <p:spPr>
          <a:xfrm>
            <a:off x="4295273" y="1076826"/>
            <a:ext cx="29241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400" smtClean="0">
                <a:solidFill>
                  <a:srgbClr val="FF0000"/>
                </a:solidFill>
              </a:rPr>
              <a:t>&lt;T&gt;</a:t>
            </a:r>
            <a:endParaRPr lang="da-DK" sz="14400">
              <a:solidFill>
                <a:srgbClr val="FF0000"/>
              </a:solidFill>
            </a:endParaRPr>
          </a:p>
        </p:txBody>
      </p:sp>
      <p:sp>
        <p:nvSpPr>
          <p:cNvPr id="6" name="Tekstfelt 5"/>
          <p:cNvSpPr txBox="1"/>
          <p:nvPr/>
        </p:nvSpPr>
        <p:spPr>
          <a:xfrm>
            <a:off x="1644707" y="4133852"/>
            <a:ext cx="82253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0" b="1">
                <a:solidFill>
                  <a:srgbClr val="0070C0"/>
                </a:solidFill>
                <a:latin typeface="Consolas" panose="020B0609020204030204" pitchFamily="49" charset="0"/>
              </a:rPr>
              <a:t>w</a:t>
            </a:r>
            <a:r>
              <a:rPr lang="da-DK" sz="6000" b="1" smtClean="0">
                <a:solidFill>
                  <a:srgbClr val="0070C0"/>
                </a:solidFill>
                <a:latin typeface="Consolas" panose="020B0609020204030204" pitchFamily="49" charset="0"/>
              </a:rPr>
              <a:t>here</a:t>
            </a:r>
            <a:r>
              <a:rPr lang="da-DK" sz="6000" b="1" smtClean="0">
                <a:latin typeface="Consolas" panose="020B0609020204030204" pitchFamily="49" charset="0"/>
              </a:rPr>
              <a:t> </a:t>
            </a:r>
            <a:r>
              <a:rPr lang="da-DK" sz="6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6000" b="1" smtClean="0">
                <a:latin typeface="Consolas" panose="020B0609020204030204" pitchFamily="49" charset="0"/>
              </a:rPr>
              <a:t> : </a:t>
            </a:r>
            <a:r>
              <a:rPr lang="da-DK" sz="6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SuperHero</a:t>
            </a:r>
            <a:endParaRPr lang="da-DK" sz="6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87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2581070" y="1303507"/>
            <a:ext cx="2658211" cy="2581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C&lt;Dog&gt;</a:t>
            </a:r>
            <a:endParaRPr lang="da-DK" sz="3600"/>
          </a:p>
        </p:txBody>
      </p:sp>
      <p:sp>
        <p:nvSpPr>
          <p:cNvPr id="5" name="Sky 4"/>
          <p:cNvSpPr/>
          <p:nvPr/>
        </p:nvSpPr>
        <p:spPr>
          <a:xfrm>
            <a:off x="7256832" y="1303507"/>
            <a:ext cx="3488988" cy="2581072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C&lt;Animal&gt;</a:t>
            </a:r>
            <a:endParaRPr lang="da-DK" sz="3600"/>
          </a:p>
        </p:txBody>
      </p:sp>
      <p:sp>
        <p:nvSpPr>
          <p:cNvPr id="6" name="Tekstfelt 5"/>
          <p:cNvSpPr txBox="1"/>
          <p:nvPr/>
        </p:nvSpPr>
        <p:spPr>
          <a:xfrm>
            <a:off x="2801826" y="158885"/>
            <a:ext cx="22166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smtClean="0"/>
              <a:t>Variable</a:t>
            </a:r>
            <a:endParaRPr lang="da-DK" sz="4800"/>
          </a:p>
        </p:txBody>
      </p:sp>
      <p:sp>
        <p:nvSpPr>
          <p:cNvPr id="7" name="Tekstfelt 6"/>
          <p:cNvSpPr txBox="1"/>
          <p:nvPr/>
        </p:nvSpPr>
        <p:spPr>
          <a:xfrm>
            <a:off x="8074534" y="158886"/>
            <a:ext cx="18357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smtClean="0"/>
              <a:t>Object</a:t>
            </a:r>
            <a:endParaRPr lang="da-DK" sz="4800"/>
          </a:p>
        </p:txBody>
      </p:sp>
      <p:sp>
        <p:nvSpPr>
          <p:cNvPr id="8" name="Tekstfelt 7"/>
          <p:cNvSpPr txBox="1"/>
          <p:nvPr/>
        </p:nvSpPr>
        <p:spPr>
          <a:xfrm>
            <a:off x="4640289" y="4575636"/>
            <a:ext cx="35702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cd.Get()</a:t>
            </a:r>
            <a:endParaRPr lang="da-DK" sz="6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Lige forbindelse 10"/>
          <p:cNvCxnSpPr/>
          <p:nvPr/>
        </p:nvCxnSpPr>
        <p:spPr>
          <a:xfrm>
            <a:off x="1478261" y="453957"/>
            <a:ext cx="343" cy="549288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/>
          <p:nvPr/>
        </p:nvCxnSpPr>
        <p:spPr>
          <a:xfrm>
            <a:off x="5282667" y="1907511"/>
            <a:ext cx="2285452" cy="559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øjrepil 12"/>
          <p:cNvSpPr/>
          <p:nvPr/>
        </p:nvSpPr>
        <p:spPr>
          <a:xfrm flipH="1">
            <a:off x="5433402" y="1409616"/>
            <a:ext cx="1576141" cy="2368854"/>
          </a:xfrm>
          <a:prstGeom prst="rightArrow">
            <a:avLst>
              <a:gd name="adj1" fmla="val 50000"/>
              <a:gd name="adj2" fmla="val 59524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Animal</a:t>
            </a:r>
          </a:p>
          <a:p>
            <a:pPr algn="ctr"/>
            <a:r>
              <a:rPr lang="da-DK" sz="2400" smtClean="0"/>
              <a:t>(Cat)</a:t>
            </a:r>
            <a:endParaRPr lang="da-DK" sz="2400"/>
          </a:p>
        </p:txBody>
      </p:sp>
      <p:sp>
        <p:nvSpPr>
          <p:cNvPr id="14" name="Forbudstavle 13"/>
          <p:cNvSpPr/>
          <p:nvPr/>
        </p:nvSpPr>
        <p:spPr>
          <a:xfrm>
            <a:off x="10217389" y="3466027"/>
            <a:ext cx="1770611" cy="1699039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96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2581070" y="1303507"/>
            <a:ext cx="2658211" cy="2581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C&lt;Dog&gt;</a:t>
            </a:r>
            <a:endParaRPr lang="da-DK" sz="3600"/>
          </a:p>
        </p:txBody>
      </p:sp>
      <p:sp>
        <p:nvSpPr>
          <p:cNvPr id="5" name="Sky 4"/>
          <p:cNvSpPr/>
          <p:nvPr/>
        </p:nvSpPr>
        <p:spPr>
          <a:xfrm>
            <a:off x="7256832" y="1303507"/>
            <a:ext cx="3488988" cy="2581072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C&lt;Animal</a:t>
            </a:r>
            <a:r>
              <a:rPr lang="da-DK" sz="3600" smtClean="0"/>
              <a:t>&gt;</a:t>
            </a:r>
            <a:endParaRPr lang="da-DK" sz="3600"/>
          </a:p>
        </p:txBody>
      </p:sp>
      <p:sp>
        <p:nvSpPr>
          <p:cNvPr id="6" name="Tekstfelt 5"/>
          <p:cNvSpPr txBox="1"/>
          <p:nvPr/>
        </p:nvSpPr>
        <p:spPr>
          <a:xfrm>
            <a:off x="2801826" y="158885"/>
            <a:ext cx="22166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smtClean="0"/>
              <a:t>Variable</a:t>
            </a:r>
            <a:endParaRPr lang="da-DK" sz="4800"/>
          </a:p>
        </p:txBody>
      </p:sp>
      <p:sp>
        <p:nvSpPr>
          <p:cNvPr id="7" name="Tekstfelt 6"/>
          <p:cNvSpPr txBox="1"/>
          <p:nvPr/>
        </p:nvSpPr>
        <p:spPr>
          <a:xfrm>
            <a:off x="8074534" y="158886"/>
            <a:ext cx="18357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smtClean="0"/>
              <a:t>Object</a:t>
            </a:r>
            <a:endParaRPr lang="da-DK" sz="4800"/>
          </a:p>
        </p:txBody>
      </p:sp>
      <p:sp>
        <p:nvSpPr>
          <p:cNvPr id="8" name="Tekstfelt 7"/>
          <p:cNvSpPr txBox="1"/>
          <p:nvPr/>
        </p:nvSpPr>
        <p:spPr>
          <a:xfrm>
            <a:off x="2481342" y="4392756"/>
            <a:ext cx="78021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cd.Set(</a:t>
            </a:r>
            <a:r>
              <a:rPr lang="da-DK" sz="60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6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6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da-DK" sz="6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(…))</a:t>
            </a:r>
            <a:endParaRPr lang="da-DK" sz="6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Lige forbindelse 10"/>
          <p:cNvCxnSpPr/>
          <p:nvPr/>
        </p:nvCxnSpPr>
        <p:spPr>
          <a:xfrm>
            <a:off x="1478261" y="453957"/>
            <a:ext cx="343" cy="549288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/>
          <p:nvPr/>
        </p:nvCxnSpPr>
        <p:spPr>
          <a:xfrm>
            <a:off x="5282667" y="1907511"/>
            <a:ext cx="2285452" cy="559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Højrepil 8"/>
          <p:cNvSpPr/>
          <p:nvPr/>
        </p:nvSpPr>
        <p:spPr>
          <a:xfrm>
            <a:off x="951056" y="2074051"/>
            <a:ext cx="1054410" cy="1039984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Dog</a:t>
            </a:r>
            <a:endParaRPr lang="da-DK" sz="2400"/>
          </a:p>
        </p:txBody>
      </p:sp>
      <p:sp>
        <p:nvSpPr>
          <p:cNvPr id="13" name="Højrepil 12"/>
          <p:cNvSpPr/>
          <p:nvPr/>
        </p:nvSpPr>
        <p:spPr>
          <a:xfrm>
            <a:off x="5497026" y="1409616"/>
            <a:ext cx="1585408" cy="2368854"/>
          </a:xfrm>
          <a:prstGeom prst="rightArrow">
            <a:avLst>
              <a:gd name="adj1" fmla="val 50000"/>
              <a:gd name="adj2" fmla="val 59524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Animal</a:t>
            </a:r>
            <a:endParaRPr lang="da-DK" sz="2400"/>
          </a:p>
        </p:txBody>
      </p:sp>
      <p:pic>
        <p:nvPicPr>
          <p:cNvPr id="14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000" y="341554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77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838200" y="615142"/>
            <a:ext cx="10515600" cy="5561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public interface </a:t>
            </a: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IGet</a:t>
            </a:r>
            <a:r>
              <a:rPr lang="da-DK" sz="3200" b="1" smtClean="0">
                <a:latin typeface="Consolas" panose="020B0609020204030204" pitchFamily="49" charset="0"/>
              </a:rPr>
              <a:t>&lt;</a:t>
            </a: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a-DK" sz="32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	</a:t>
            </a: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 smtClean="0">
                <a:latin typeface="Consolas" panose="020B0609020204030204" pitchFamily="49" charset="0"/>
              </a:rPr>
              <a:t> Get();</a:t>
            </a:r>
          </a:p>
          <a:p>
            <a:pPr marL="0" indent="0">
              <a:buNone/>
            </a:pPr>
            <a:r>
              <a:rPr lang="da-DK" sz="32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public interface </a:t>
            </a: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ISet</a:t>
            </a:r>
            <a:r>
              <a:rPr lang="da-DK" sz="3200" b="1" smtClean="0">
                <a:latin typeface="Consolas" panose="020B0609020204030204" pitchFamily="49" charset="0"/>
              </a:rPr>
              <a:t>&lt;</a:t>
            </a: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	</a:t>
            </a:r>
            <a:r>
              <a:rPr lang="da-DK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da-DK" sz="3200" b="1" smtClean="0">
                <a:latin typeface="Consolas" panose="020B0609020204030204" pitchFamily="49" charset="0"/>
              </a:rPr>
              <a:t> Set(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 smtClean="0">
                <a:latin typeface="Consolas" panose="020B0609020204030204" pitchFamily="49" charset="0"/>
              </a:rPr>
              <a:t> t);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32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249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838200" y="615142"/>
            <a:ext cx="10515600" cy="5561821"/>
          </a:xfrm>
        </p:spPr>
        <p:txBody>
          <a:bodyPr/>
          <a:lstStyle/>
          <a:p>
            <a:pPr marL="0" indent="0"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40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4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IGet</a:t>
            </a:r>
            <a:r>
              <a:rPr lang="da-DK" sz="4000" b="1" smtClean="0">
                <a:latin typeface="Consolas" panose="020B0609020204030204" pitchFamily="49" charset="0"/>
              </a:rPr>
              <a:t>&lt;</a:t>
            </a:r>
            <a:r>
              <a:rPr lang="da-DK" sz="4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da-DK" sz="4000" b="1" smtClean="0">
                <a:latin typeface="Consolas" panose="020B0609020204030204" pitchFamily="49" charset="0"/>
              </a:rPr>
              <a:t>&gt; iga = </a:t>
            </a:r>
            <a:r>
              <a:rPr lang="da-DK" sz="40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4000" b="1" smtClean="0">
                <a:latin typeface="Consolas" panose="020B0609020204030204" pitchFamily="49" charset="0"/>
              </a:rPr>
              <a:t> </a:t>
            </a:r>
            <a:r>
              <a:rPr lang="da-DK" sz="4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da-DK" sz="4000" b="1" smtClean="0">
                <a:latin typeface="Consolas" panose="020B0609020204030204" pitchFamily="49" charset="0"/>
              </a:rPr>
              <a:t>&lt;</a:t>
            </a:r>
            <a:r>
              <a:rPr lang="da-DK" sz="4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da-DK" sz="4000" b="1" smtClean="0"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endParaRPr lang="da-DK" sz="40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4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ISet</a:t>
            </a:r>
            <a:r>
              <a:rPr lang="da-DK" sz="4000" b="1" smtClean="0">
                <a:latin typeface="Consolas" panose="020B0609020204030204" pitchFamily="49" charset="0"/>
              </a:rPr>
              <a:t>&lt;</a:t>
            </a:r>
            <a:r>
              <a:rPr lang="da-DK" sz="4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da-DK" sz="4000" b="1" smtClean="0">
                <a:latin typeface="Consolas" panose="020B0609020204030204" pitchFamily="49" charset="0"/>
              </a:rPr>
              <a:t>&gt; isd </a:t>
            </a:r>
            <a:r>
              <a:rPr lang="da-DK" sz="4000" b="1">
                <a:latin typeface="Consolas" panose="020B0609020204030204" pitchFamily="49" charset="0"/>
              </a:rPr>
              <a:t>= </a:t>
            </a:r>
            <a:r>
              <a:rPr lang="da-DK" sz="4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4000" b="1" smtClean="0">
                <a:latin typeface="Consolas" panose="020B0609020204030204" pitchFamily="49" charset="0"/>
              </a:rPr>
              <a:t> </a:t>
            </a:r>
            <a:r>
              <a:rPr lang="da-DK" sz="4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da-DK" sz="4000" b="1" smtClean="0">
                <a:latin typeface="Consolas" panose="020B0609020204030204" pitchFamily="49" charset="0"/>
              </a:rPr>
              <a:t>&lt;</a:t>
            </a:r>
            <a:r>
              <a:rPr lang="da-DK" sz="4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da-DK" sz="4000" b="1" smtClean="0">
                <a:latin typeface="Consolas" panose="020B0609020204030204" pitchFamily="49" charset="0"/>
              </a:rPr>
              <a:t>&gt;();</a:t>
            </a:r>
            <a:endParaRPr lang="da-DK" sz="40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30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2581070" y="1303507"/>
            <a:ext cx="2658211" cy="258107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/>
              <a:t>IGet&lt;Animal&gt;</a:t>
            </a:r>
            <a:endParaRPr lang="da-DK" sz="2800"/>
          </a:p>
        </p:txBody>
      </p:sp>
      <p:sp>
        <p:nvSpPr>
          <p:cNvPr id="5" name="Sky 4"/>
          <p:cNvSpPr/>
          <p:nvPr/>
        </p:nvSpPr>
        <p:spPr>
          <a:xfrm>
            <a:off x="7256832" y="1303507"/>
            <a:ext cx="3488988" cy="2581072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C&lt;Dog&gt;</a:t>
            </a:r>
            <a:endParaRPr lang="da-DK" sz="3600"/>
          </a:p>
        </p:txBody>
      </p:sp>
      <p:sp>
        <p:nvSpPr>
          <p:cNvPr id="6" name="Tekstfelt 5"/>
          <p:cNvSpPr txBox="1"/>
          <p:nvPr/>
        </p:nvSpPr>
        <p:spPr>
          <a:xfrm>
            <a:off x="2801826" y="158885"/>
            <a:ext cx="22166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smtClean="0"/>
              <a:t>Variable</a:t>
            </a:r>
            <a:endParaRPr lang="da-DK" sz="4800"/>
          </a:p>
        </p:txBody>
      </p:sp>
      <p:sp>
        <p:nvSpPr>
          <p:cNvPr id="7" name="Tekstfelt 6"/>
          <p:cNvSpPr txBox="1"/>
          <p:nvPr/>
        </p:nvSpPr>
        <p:spPr>
          <a:xfrm>
            <a:off x="8074534" y="158886"/>
            <a:ext cx="18357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smtClean="0"/>
              <a:t>Object</a:t>
            </a:r>
            <a:endParaRPr lang="da-DK" sz="4800"/>
          </a:p>
        </p:txBody>
      </p:sp>
      <p:sp>
        <p:nvSpPr>
          <p:cNvPr id="8" name="Tekstfelt 7"/>
          <p:cNvSpPr txBox="1"/>
          <p:nvPr/>
        </p:nvSpPr>
        <p:spPr>
          <a:xfrm>
            <a:off x="4428692" y="4657234"/>
            <a:ext cx="32287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iga.Get()</a:t>
            </a:r>
            <a:endParaRPr lang="da-DK" sz="4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Højrepil 8"/>
          <p:cNvSpPr/>
          <p:nvPr/>
        </p:nvSpPr>
        <p:spPr>
          <a:xfrm flipH="1">
            <a:off x="5703307" y="2074051"/>
            <a:ext cx="1089498" cy="1039984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Dog</a:t>
            </a:r>
            <a:endParaRPr lang="da-DK" sz="2400"/>
          </a:p>
        </p:txBody>
      </p:sp>
      <p:cxnSp>
        <p:nvCxnSpPr>
          <p:cNvPr id="11" name="Lige forbindelse 10"/>
          <p:cNvCxnSpPr/>
          <p:nvPr/>
        </p:nvCxnSpPr>
        <p:spPr>
          <a:xfrm>
            <a:off x="1478261" y="453957"/>
            <a:ext cx="343" cy="549288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øjrepil 12"/>
          <p:cNvSpPr/>
          <p:nvPr/>
        </p:nvSpPr>
        <p:spPr>
          <a:xfrm flipH="1">
            <a:off x="690190" y="1409616"/>
            <a:ext cx="1576141" cy="2368854"/>
          </a:xfrm>
          <a:prstGeom prst="rightArrow">
            <a:avLst>
              <a:gd name="adj1" fmla="val 50000"/>
              <a:gd name="adj2" fmla="val 59524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Animal</a:t>
            </a:r>
            <a:endParaRPr lang="da-DK" sz="2400"/>
          </a:p>
        </p:txBody>
      </p:sp>
      <p:cxnSp>
        <p:nvCxnSpPr>
          <p:cNvPr id="16" name="Lige pilforbindelse 15"/>
          <p:cNvCxnSpPr/>
          <p:nvPr/>
        </p:nvCxnSpPr>
        <p:spPr>
          <a:xfrm>
            <a:off x="5282667" y="1907511"/>
            <a:ext cx="2285452" cy="559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000" y="341554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orbudstavle 14"/>
          <p:cNvSpPr/>
          <p:nvPr/>
        </p:nvSpPr>
        <p:spPr>
          <a:xfrm>
            <a:off x="10217389" y="3466027"/>
            <a:ext cx="1770611" cy="1699039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96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3" grpId="0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ky 4"/>
          <p:cNvSpPr/>
          <p:nvPr/>
        </p:nvSpPr>
        <p:spPr>
          <a:xfrm>
            <a:off x="7256832" y="1303507"/>
            <a:ext cx="3488988" cy="2581072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C&lt;Animal</a:t>
            </a:r>
            <a:r>
              <a:rPr lang="da-DK" sz="3600" smtClean="0"/>
              <a:t>&gt;</a:t>
            </a:r>
            <a:endParaRPr lang="da-DK" sz="3600"/>
          </a:p>
        </p:txBody>
      </p:sp>
      <p:sp>
        <p:nvSpPr>
          <p:cNvPr id="6" name="Tekstfelt 5"/>
          <p:cNvSpPr txBox="1"/>
          <p:nvPr/>
        </p:nvSpPr>
        <p:spPr>
          <a:xfrm>
            <a:off x="2801826" y="158885"/>
            <a:ext cx="22166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smtClean="0"/>
              <a:t>Variabel</a:t>
            </a:r>
            <a:endParaRPr lang="da-DK" sz="4800"/>
          </a:p>
        </p:txBody>
      </p:sp>
      <p:sp>
        <p:nvSpPr>
          <p:cNvPr id="7" name="Tekstfelt 6"/>
          <p:cNvSpPr txBox="1"/>
          <p:nvPr/>
        </p:nvSpPr>
        <p:spPr>
          <a:xfrm>
            <a:off x="8074534" y="158886"/>
            <a:ext cx="18535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smtClean="0"/>
              <a:t>Objekt</a:t>
            </a:r>
            <a:endParaRPr lang="da-DK" sz="4800"/>
          </a:p>
        </p:txBody>
      </p:sp>
      <p:sp>
        <p:nvSpPr>
          <p:cNvPr id="8" name="Tekstfelt 7"/>
          <p:cNvSpPr txBox="1"/>
          <p:nvPr/>
        </p:nvSpPr>
        <p:spPr>
          <a:xfrm>
            <a:off x="2984177" y="4749567"/>
            <a:ext cx="66111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isd.Set(</a:t>
            </a:r>
            <a:r>
              <a:rPr lang="da-DK" sz="48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da-DK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(…))</a:t>
            </a:r>
            <a:endParaRPr lang="da-DK" sz="4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Lige forbindelse 10"/>
          <p:cNvCxnSpPr/>
          <p:nvPr/>
        </p:nvCxnSpPr>
        <p:spPr>
          <a:xfrm>
            <a:off x="1478261" y="453957"/>
            <a:ext cx="343" cy="549288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/>
          <p:nvPr/>
        </p:nvCxnSpPr>
        <p:spPr>
          <a:xfrm>
            <a:off x="5282667" y="1907511"/>
            <a:ext cx="2285452" cy="559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Højrepil 8"/>
          <p:cNvSpPr/>
          <p:nvPr/>
        </p:nvSpPr>
        <p:spPr>
          <a:xfrm>
            <a:off x="951056" y="2074051"/>
            <a:ext cx="1054410" cy="1039984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Dog</a:t>
            </a:r>
            <a:endParaRPr lang="da-DK" sz="2400"/>
          </a:p>
        </p:txBody>
      </p:sp>
      <p:sp>
        <p:nvSpPr>
          <p:cNvPr id="13" name="Højrepil 12"/>
          <p:cNvSpPr/>
          <p:nvPr/>
        </p:nvSpPr>
        <p:spPr>
          <a:xfrm>
            <a:off x="5497026" y="1409616"/>
            <a:ext cx="1585408" cy="2368854"/>
          </a:xfrm>
          <a:prstGeom prst="rightArrow">
            <a:avLst>
              <a:gd name="adj1" fmla="val 50000"/>
              <a:gd name="adj2" fmla="val 59524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Animal</a:t>
            </a:r>
            <a:endParaRPr lang="da-DK" sz="2400"/>
          </a:p>
        </p:txBody>
      </p:sp>
      <p:sp>
        <p:nvSpPr>
          <p:cNvPr id="14" name="Afrundet rektangel 13"/>
          <p:cNvSpPr/>
          <p:nvPr/>
        </p:nvSpPr>
        <p:spPr>
          <a:xfrm>
            <a:off x="2581070" y="1303507"/>
            <a:ext cx="2658211" cy="258107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/>
              <a:t>ISet&lt;Dog</a:t>
            </a:r>
            <a:r>
              <a:rPr lang="da-DK" sz="2800" smtClean="0"/>
              <a:t>&gt;</a:t>
            </a:r>
            <a:endParaRPr lang="da-DK" sz="2800"/>
          </a:p>
        </p:txBody>
      </p:sp>
      <p:pic>
        <p:nvPicPr>
          <p:cNvPr id="17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000" y="341554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orbudstavle 17"/>
          <p:cNvSpPr/>
          <p:nvPr/>
        </p:nvSpPr>
        <p:spPr>
          <a:xfrm>
            <a:off x="10217389" y="3466027"/>
            <a:ext cx="1770611" cy="1699039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70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3" grpId="0" animBg="1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838200" y="615142"/>
            <a:ext cx="10515600" cy="5561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public interface </a:t>
            </a: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IGet</a:t>
            </a:r>
            <a:r>
              <a:rPr lang="da-DK" sz="3200" b="1" smtClean="0">
                <a:latin typeface="Consolas" panose="020B0609020204030204" pitchFamily="49" charset="0"/>
              </a:rPr>
              <a:t>&lt;</a:t>
            </a: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a-DK" sz="32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	</a:t>
            </a: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 smtClean="0">
                <a:latin typeface="Consolas" panose="020B0609020204030204" pitchFamily="49" charset="0"/>
              </a:rPr>
              <a:t> Get();</a:t>
            </a:r>
          </a:p>
          <a:p>
            <a:pPr marL="0" indent="0">
              <a:buNone/>
            </a:pPr>
            <a:r>
              <a:rPr lang="da-DK" sz="32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public interface </a:t>
            </a: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ISet</a:t>
            </a:r>
            <a:r>
              <a:rPr lang="da-DK" sz="3200" b="1" smtClean="0">
                <a:latin typeface="Consolas" panose="020B0609020204030204" pitchFamily="49" charset="0"/>
              </a:rPr>
              <a:t>&lt;</a:t>
            </a: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	</a:t>
            </a:r>
            <a:r>
              <a:rPr lang="da-DK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da-DK" sz="3200" b="1" smtClean="0">
                <a:latin typeface="Consolas" panose="020B0609020204030204" pitchFamily="49" charset="0"/>
              </a:rPr>
              <a:t> Set(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 smtClean="0">
                <a:latin typeface="Consolas" panose="020B0609020204030204" pitchFamily="49" charset="0"/>
              </a:rPr>
              <a:t> t);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32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545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838199" y="615142"/>
            <a:ext cx="10933853" cy="5561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public interface </a:t>
            </a: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IGet</a:t>
            </a:r>
            <a:r>
              <a:rPr lang="da-DK" sz="3200" b="1" smtClean="0">
                <a:latin typeface="Consolas" panose="020B0609020204030204" pitchFamily="49" charset="0"/>
              </a:rPr>
              <a:t>&lt;</a:t>
            </a:r>
            <a:r>
              <a:rPr lang="da-DK" sz="3200" b="1" smtClean="0">
                <a:solidFill>
                  <a:srgbClr val="FF0000"/>
                </a:solidFill>
                <a:latin typeface="Consolas" panose="020B0609020204030204" pitchFamily="49" charset="0"/>
              </a:rPr>
              <a:t>out </a:t>
            </a: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>
                <a:latin typeface="Consolas" panose="020B0609020204030204" pitchFamily="49" charset="0"/>
              </a:rPr>
              <a:t>&gt; 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co-variant</a:t>
            </a:r>
            <a:endParaRPr lang="da-DK" sz="3200" b="1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32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	</a:t>
            </a: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 smtClean="0">
                <a:latin typeface="Consolas" panose="020B0609020204030204" pitchFamily="49" charset="0"/>
              </a:rPr>
              <a:t> Get();</a:t>
            </a:r>
          </a:p>
          <a:p>
            <a:pPr marL="0" indent="0">
              <a:buNone/>
            </a:pPr>
            <a:r>
              <a:rPr lang="da-DK" sz="32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public interface </a:t>
            </a: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ISet</a:t>
            </a:r>
            <a:r>
              <a:rPr lang="da-DK" sz="3200" b="1" smtClean="0">
                <a:latin typeface="Consolas" panose="020B0609020204030204" pitchFamily="49" charset="0"/>
              </a:rPr>
              <a:t>&lt;</a:t>
            </a:r>
            <a:r>
              <a:rPr lang="da-DK" sz="3200" b="1" smtClean="0">
                <a:solidFill>
                  <a:srgbClr val="FF0000"/>
                </a:solidFill>
                <a:latin typeface="Consolas" panose="020B0609020204030204" pitchFamily="49" charset="0"/>
              </a:rPr>
              <a:t>in </a:t>
            </a: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 smtClean="0">
                <a:latin typeface="Consolas" panose="020B0609020204030204" pitchFamily="49" charset="0"/>
              </a:rPr>
              <a:t>&gt; </a:t>
            </a: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contra-variant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	</a:t>
            </a:r>
            <a:r>
              <a:rPr lang="da-DK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da-DK" sz="3200" b="1" smtClean="0">
                <a:latin typeface="Consolas" panose="020B0609020204030204" pitchFamily="49" charset="0"/>
              </a:rPr>
              <a:t> Set(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 smtClean="0">
                <a:latin typeface="Consolas" panose="020B0609020204030204" pitchFamily="49" charset="0"/>
              </a:rPr>
              <a:t> t);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32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978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274950"/>
              </p:ext>
            </p:extLst>
          </p:nvPr>
        </p:nvGraphicFramePr>
        <p:xfrm>
          <a:off x="2055060" y="2595280"/>
          <a:ext cx="8128000" cy="15178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403107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279953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5392176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465005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9923144"/>
                    </a:ext>
                  </a:extLst>
                </a:gridCol>
              </a:tblGrid>
              <a:tr h="1517818">
                <a:tc>
                  <a:txBody>
                    <a:bodyPr/>
                    <a:lstStyle/>
                    <a:p>
                      <a:pPr algn="ctr"/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a-DK" sz="5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293995"/>
                  </a:ext>
                </a:extLst>
              </a:tr>
            </a:tbl>
          </a:graphicData>
        </a:graphic>
      </p:graphicFrame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521" y="2706138"/>
            <a:ext cx="1368843" cy="1296102"/>
          </a:xfrm>
          <a:prstGeom prst="rect">
            <a:avLst/>
          </a:prstGeom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521" y="2706138"/>
            <a:ext cx="1368843" cy="1296102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963" y="2679687"/>
            <a:ext cx="1322553" cy="1322553"/>
          </a:xfrm>
          <a:prstGeom prst="rect">
            <a:avLst/>
          </a:prstGeom>
        </p:spPr>
      </p:pic>
      <p:pic>
        <p:nvPicPr>
          <p:cNvPr id="8" name="Billed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783" y="2692912"/>
            <a:ext cx="1322553" cy="1322553"/>
          </a:xfrm>
          <a:prstGeom prst="rect">
            <a:avLst/>
          </a:prstGeom>
        </p:spPr>
      </p:pic>
      <p:pic>
        <p:nvPicPr>
          <p:cNvPr id="9" name="Billed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9040" y="2780767"/>
            <a:ext cx="1195140" cy="1159357"/>
          </a:xfrm>
          <a:prstGeom prst="rect">
            <a:avLst/>
          </a:prstGeom>
        </p:spPr>
      </p:pic>
      <p:sp>
        <p:nvSpPr>
          <p:cNvPr id="5" name="Tekstfelt 4"/>
          <p:cNvSpPr txBox="1"/>
          <p:nvPr/>
        </p:nvSpPr>
        <p:spPr>
          <a:xfrm>
            <a:off x="3041581" y="636694"/>
            <a:ext cx="61549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0" smtClean="0"/>
              <a:t>How to Sort Dogs…</a:t>
            </a:r>
            <a:endParaRPr lang="da-DK" sz="6000"/>
          </a:p>
        </p:txBody>
      </p:sp>
    </p:spTree>
    <p:extLst>
      <p:ext uri="{BB962C8B-B14F-4D97-AF65-F5344CB8AC3E}">
        <p14:creationId xmlns:p14="http://schemas.microsoft.com/office/powerpoint/2010/main" val="58565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82842" y="818147"/>
            <a:ext cx="3248526" cy="5189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400" smtClean="0"/>
              <a:t>Dog</a:t>
            </a:r>
            <a:endParaRPr lang="da-DK" sz="4400"/>
          </a:p>
        </p:txBody>
      </p:sp>
      <p:sp>
        <p:nvSpPr>
          <p:cNvPr id="5" name="Afrundet rektangel 4"/>
          <p:cNvSpPr/>
          <p:nvPr/>
        </p:nvSpPr>
        <p:spPr>
          <a:xfrm>
            <a:off x="1836820" y="3970421"/>
            <a:ext cx="1925053" cy="178869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Sort </a:t>
            </a:r>
          </a:p>
          <a:p>
            <a:pPr algn="ctr"/>
            <a:r>
              <a:rPr lang="da-DK" sz="3200" smtClean="0"/>
              <a:t>Dogs</a:t>
            </a:r>
            <a:endParaRPr lang="da-DK" sz="3200"/>
          </a:p>
        </p:txBody>
      </p:sp>
      <p:sp>
        <p:nvSpPr>
          <p:cNvPr id="6" name="Tekstfelt 5"/>
          <p:cNvSpPr txBox="1"/>
          <p:nvPr/>
        </p:nvSpPr>
        <p:spPr>
          <a:xfrm>
            <a:off x="5712771" y="818147"/>
            <a:ext cx="50432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3200" smtClean="0"/>
              <a:t>Too many responsibilities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3200" smtClean="0"/>
              <a:t>Locked to one specific way of sorting dogs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3200"/>
              <a:t>Locked to one specific way of </a:t>
            </a:r>
            <a:r>
              <a:rPr lang="da-DK" sz="3200" u="sng" smtClean="0"/>
              <a:t>comparing</a:t>
            </a:r>
            <a:r>
              <a:rPr lang="da-DK" sz="3200" smtClean="0"/>
              <a:t> dogs</a:t>
            </a:r>
            <a:endParaRPr lang="da-DK" sz="3200"/>
          </a:p>
        </p:txBody>
      </p:sp>
      <p:sp>
        <p:nvSpPr>
          <p:cNvPr id="7" name="Forbudstavle 6"/>
          <p:cNvSpPr/>
          <p:nvPr/>
        </p:nvSpPr>
        <p:spPr>
          <a:xfrm>
            <a:off x="5183028" y="4567768"/>
            <a:ext cx="1440000" cy="144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85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612858" y="1639136"/>
            <a:ext cx="7012405" cy="1747754"/>
          </a:xfrm>
        </p:spPr>
        <p:txBody>
          <a:bodyPr/>
          <a:lstStyle/>
          <a:p>
            <a:pPr marL="0" indent="0">
              <a:buNone/>
            </a:pPr>
            <a:r>
              <a:rPr lang="da-DK" sz="96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9600" smtClean="0">
                <a:latin typeface="Consolas" panose="020B0609020204030204" pitchFamily="49" charset="0"/>
              </a:rPr>
              <a:t>&lt;</a:t>
            </a:r>
            <a:r>
              <a:rPr lang="da-DK" sz="9600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9600" smtClean="0">
                <a:latin typeface="Consolas" panose="020B0609020204030204" pitchFamily="49" charset="0"/>
              </a:rPr>
              <a:t>&gt;</a:t>
            </a:r>
            <a:endParaRPr lang="da-DK" sz="9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33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rundet rektangel 6"/>
          <p:cNvSpPr/>
          <p:nvPr/>
        </p:nvSpPr>
        <p:spPr>
          <a:xfrm>
            <a:off x="1082842" y="3140242"/>
            <a:ext cx="3320716" cy="307607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400" smtClean="0"/>
              <a:t>List&lt;Dog&gt;</a:t>
            </a:r>
            <a:endParaRPr lang="da-DK" sz="4400"/>
          </a:p>
        </p:txBody>
      </p:sp>
      <p:sp>
        <p:nvSpPr>
          <p:cNvPr id="4" name="Afrundet rektangel 3"/>
          <p:cNvSpPr/>
          <p:nvPr/>
        </p:nvSpPr>
        <p:spPr>
          <a:xfrm>
            <a:off x="1082842" y="818148"/>
            <a:ext cx="3248526" cy="16603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400" smtClean="0"/>
              <a:t>Dog</a:t>
            </a:r>
            <a:endParaRPr lang="da-DK" sz="4400"/>
          </a:p>
        </p:txBody>
      </p:sp>
      <p:sp>
        <p:nvSpPr>
          <p:cNvPr id="5" name="Afrundet rektangel 4"/>
          <p:cNvSpPr/>
          <p:nvPr/>
        </p:nvSpPr>
        <p:spPr>
          <a:xfrm>
            <a:off x="1780673" y="4678279"/>
            <a:ext cx="1925053" cy="131545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Sort </a:t>
            </a:r>
          </a:p>
          <a:p>
            <a:pPr algn="ctr"/>
            <a:r>
              <a:rPr lang="da-DK" sz="3200" smtClean="0"/>
              <a:t>Dogs</a:t>
            </a:r>
            <a:endParaRPr lang="da-DK" sz="3200"/>
          </a:p>
        </p:txBody>
      </p:sp>
      <p:sp>
        <p:nvSpPr>
          <p:cNvPr id="6" name="Tekstfelt 5"/>
          <p:cNvSpPr txBox="1"/>
          <p:nvPr/>
        </p:nvSpPr>
        <p:spPr>
          <a:xfrm>
            <a:off x="5712770" y="818147"/>
            <a:ext cx="54429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3200" smtClean="0"/>
              <a:t>Generic </a:t>
            </a:r>
            <a:r>
              <a:rPr lang="da-DK" sz="3200" b="1" smtClean="0"/>
              <a:t>List</a:t>
            </a:r>
            <a:r>
              <a:rPr lang="da-DK" sz="3200" smtClean="0"/>
              <a:t> class cannot contain knowledge about specific sorting (of e.g. </a:t>
            </a:r>
            <a:r>
              <a:rPr lang="da-DK" sz="3200" b="1" smtClean="0"/>
              <a:t>Dogs</a:t>
            </a:r>
            <a:r>
              <a:rPr lang="da-DK" sz="3200" smtClean="0"/>
              <a:t>)</a:t>
            </a:r>
            <a:endParaRPr lang="da-DK" sz="3200"/>
          </a:p>
        </p:txBody>
      </p:sp>
      <p:sp>
        <p:nvSpPr>
          <p:cNvPr id="8" name="Forbudstavle 7"/>
          <p:cNvSpPr/>
          <p:nvPr/>
        </p:nvSpPr>
        <p:spPr>
          <a:xfrm>
            <a:off x="5183028" y="4567768"/>
            <a:ext cx="1440000" cy="144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77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838199" y="615142"/>
            <a:ext cx="10933853" cy="5561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public interface </a:t>
            </a: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IComparable</a:t>
            </a:r>
            <a:r>
              <a:rPr lang="da-DK" sz="3200" b="1" smtClean="0">
                <a:latin typeface="Consolas" panose="020B0609020204030204" pitchFamily="49" charset="0"/>
              </a:rPr>
              <a:t>&lt;</a:t>
            </a:r>
            <a:r>
              <a:rPr lang="da-DK" sz="3200" b="1" smtClean="0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da-DK" sz="3200" b="1" smtClean="0">
                <a:latin typeface="Consolas" panose="020B0609020204030204" pitchFamily="49" charset="0"/>
              </a:rPr>
              <a:t> </a:t>
            </a: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a-DK" sz="32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	</a:t>
            </a:r>
            <a:r>
              <a:rPr lang="da-DK" sz="32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200" b="1" smtClean="0">
                <a:latin typeface="Consolas" panose="020B0609020204030204" pitchFamily="49" charset="0"/>
              </a:rPr>
              <a:t> CompareTo(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 smtClean="0">
                <a:latin typeface="Consolas" panose="020B0609020204030204" pitchFamily="49" charset="0"/>
              </a:rPr>
              <a:t> other);</a:t>
            </a:r>
          </a:p>
          <a:p>
            <a:pPr marL="0" indent="0">
              <a:buNone/>
            </a:pPr>
            <a:r>
              <a:rPr lang="da-DK" sz="32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793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838199" y="615142"/>
            <a:ext cx="10933853" cy="5561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public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 smtClean="0">
                <a:latin typeface="Consolas" panose="020B0609020204030204" pitchFamily="49" charset="0"/>
              </a:rPr>
              <a:t> CompareTo(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da-DK" b="1" smtClean="0">
                <a:latin typeface="Consolas" panose="020B0609020204030204" pitchFamily="49" charset="0"/>
              </a:rPr>
              <a:t> other)</a:t>
            </a:r>
          </a:p>
          <a:p>
            <a:pPr marL="0" indent="0">
              <a:buNone/>
            </a:pPr>
            <a:r>
              <a:rPr lang="da-DK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smtClean="0">
                <a:latin typeface="Consolas" panose="020B0609020204030204" pitchFamily="49" charset="0"/>
              </a:rPr>
              <a:t>	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latin typeface="Consolas" panose="020B0609020204030204" pitchFamily="49" charset="0"/>
              </a:rPr>
              <a:t>(Weight &lt; other.Weight) {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latin typeface="Consolas" panose="020B0609020204030204" pitchFamily="49" charset="0"/>
              </a:rPr>
              <a:t> -1; </a:t>
            </a:r>
            <a:r>
              <a:rPr lang="en-US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a-DK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smtClean="0">
                <a:latin typeface="Consolas" panose="020B0609020204030204" pitchFamily="49" charset="0"/>
              </a:rPr>
              <a:t>	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latin typeface="Consolas" panose="020B0609020204030204" pitchFamily="49" charset="0"/>
              </a:rPr>
              <a:t>(Weight &gt; other.Weight) {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latin typeface="Consolas" panose="020B0609020204030204" pitchFamily="49" charset="0"/>
              </a:rPr>
              <a:t> 1; </a:t>
            </a:r>
            <a:r>
              <a:rPr lang="en-US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a-DK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smtClean="0">
                <a:latin typeface="Consolas" panose="020B0609020204030204" pitchFamily="49" charset="0"/>
              </a:rPr>
              <a:t>	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latin typeface="Consolas" panose="020B0609020204030204" pitchFamily="49" charset="0"/>
              </a:rPr>
              <a:t>0</a:t>
            </a:r>
            <a:r>
              <a:rPr lang="en-US" b="1" smtClean="0">
                <a:latin typeface="Consolas" panose="020B0609020204030204" pitchFamily="49" charset="0"/>
              </a:rPr>
              <a:t>;</a:t>
            </a:r>
            <a:endParaRPr lang="da-DK" b="1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753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rundet rektangel 6"/>
          <p:cNvSpPr/>
          <p:nvPr/>
        </p:nvSpPr>
        <p:spPr>
          <a:xfrm>
            <a:off x="1082842" y="3140242"/>
            <a:ext cx="3248526" cy="307607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400" smtClean="0"/>
              <a:t>List&lt;Dog&gt;</a:t>
            </a:r>
            <a:endParaRPr lang="da-DK" sz="4400"/>
          </a:p>
        </p:txBody>
      </p:sp>
      <p:sp>
        <p:nvSpPr>
          <p:cNvPr id="4" name="Afrundet rektangel 3"/>
          <p:cNvSpPr/>
          <p:nvPr/>
        </p:nvSpPr>
        <p:spPr>
          <a:xfrm>
            <a:off x="1082842" y="818148"/>
            <a:ext cx="3248526" cy="16603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400" smtClean="0"/>
              <a:t>Dog</a:t>
            </a:r>
            <a:endParaRPr lang="da-DK" sz="4400"/>
          </a:p>
        </p:txBody>
      </p:sp>
      <p:sp>
        <p:nvSpPr>
          <p:cNvPr id="5" name="Afrundet rektangel 4"/>
          <p:cNvSpPr/>
          <p:nvPr/>
        </p:nvSpPr>
        <p:spPr>
          <a:xfrm>
            <a:off x="1937083" y="4734427"/>
            <a:ext cx="1540043" cy="78405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Sort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200273" y="1140995"/>
            <a:ext cx="5301916" cy="10146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IComparable&lt;Dog&gt;</a:t>
            </a:r>
            <a:endParaRPr lang="da-DK" sz="3200"/>
          </a:p>
        </p:txBody>
      </p:sp>
      <p:cxnSp>
        <p:nvCxnSpPr>
          <p:cNvPr id="8" name="Lige pilforbindelse 7"/>
          <p:cNvCxnSpPr>
            <a:endCxn id="6" idx="1"/>
          </p:cNvCxnSpPr>
          <p:nvPr/>
        </p:nvCxnSpPr>
        <p:spPr>
          <a:xfrm>
            <a:off x="4331368" y="1648326"/>
            <a:ext cx="1868905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Lige pilforbindelse 10"/>
          <p:cNvCxnSpPr>
            <a:stCxn id="5" idx="3"/>
          </p:cNvCxnSpPr>
          <p:nvPr/>
        </p:nvCxnSpPr>
        <p:spPr>
          <a:xfrm flipV="1">
            <a:off x="3477126" y="2155659"/>
            <a:ext cx="4287253" cy="2970797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074" y="4567767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05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rundet rektangel 6"/>
          <p:cNvSpPr/>
          <p:nvPr/>
        </p:nvSpPr>
        <p:spPr>
          <a:xfrm>
            <a:off x="1082842" y="3140242"/>
            <a:ext cx="3248526" cy="307607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400" smtClean="0"/>
              <a:t>List&lt;Dog&gt;</a:t>
            </a:r>
            <a:endParaRPr lang="da-DK" sz="4400"/>
          </a:p>
        </p:txBody>
      </p:sp>
      <p:sp>
        <p:nvSpPr>
          <p:cNvPr id="4" name="Afrundet rektangel 3"/>
          <p:cNvSpPr/>
          <p:nvPr/>
        </p:nvSpPr>
        <p:spPr>
          <a:xfrm>
            <a:off x="1082842" y="818148"/>
            <a:ext cx="3248526" cy="16603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400" smtClean="0"/>
              <a:t>Dog</a:t>
            </a:r>
            <a:endParaRPr lang="da-DK" sz="4400"/>
          </a:p>
        </p:txBody>
      </p:sp>
      <p:sp>
        <p:nvSpPr>
          <p:cNvPr id="5" name="Afrundet rektangel 4"/>
          <p:cNvSpPr/>
          <p:nvPr/>
        </p:nvSpPr>
        <p:spPr>
          <a:xfrm>
            <a:off x="1937083" y="4734427"/>
            <a:ext cx="1540043" cy="78405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Sort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200273" y="1140995"/>
            <a:ext cx="5301916" cy="10146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IComparable&lt;Dog&gt;</a:t>
            </a:r>
            <a:endParaRPr lang="da-DK" sz="3200"/>
          </a:p>
        </p:txBody>
      </p:sp>
      <p:cxnSp>
        <p:nvCxnSpPr>
          <p:cNvPr id="8" name="Lige pilforbindelse 7"/>
          <p:cNvCxnSpPr>
            <a:endCxn id="6" idx="1"/>
          </p:cNvCxnSpPr>
          <p:nvPr/>
        </p:nvCxnSpPr>
        <p:spPr>
          <a:xfrm>
            <a:off x="4331368" y="1648326"/>
            <a:ext cx="1868905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Lige pilforbindelse 10"/>
          <p:cNvCxnSpPr>
            <a:stCxn id="5" idx="3"/>
          </p:cNvCxnSpPr>
          <p:nvPr/>
        </p:nvCxnSpPr>
        <p:spPr>
          <a:xfrm flipV="1">
            <a:off x="3477126" y="2155659"/>
            <a:ext cx="4287253" cy="2970797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/>
          <p:cNvSpPr txBox="1"/>
          <p:nvPr/>
        </p:nvSpPr>
        <p:spPr>
          <a:xfrm>
            <a:off x="6657473" y="3732394"/>
            <a:ext cx="45930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400"/>
              <a:t>Locked to one specific way of </a:t>
            </a:r>
            <a:r>
              <a:rPr lang="da-DK" sz="2400" smtClean="0"/>
              <a:t>comparing</a:t>
            </a:r>
            <a:endParaRPr lang="da-DK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400" smtClean="0"/>
              <a:t>Not always possible to let a class inherit from </a:t>
            </a:r>
            <a:r>
              <a:rPr lang="da-DK" sz="2400" b="1" smtClean="0"/>
              <a:t>IComparable&lt;T&gt; </a:t>
            </a:r>
          </a:p>
        </p:txBody>
      </p:sp>
    </p:spTree>
    <p:extLst>
      <p:ext uri="{BB962C8B-B14F-4D97-AF65-F5344CB8AC3E}">
        <p14:creationId xmlns:p14="http://schemas.microsoft.com/office/powerpoint/2010/main" val="64784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838199" y="615142"/>
            <a:ext cx="10933853" cy="5561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public interface </a:t>
            </a: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IComparer</a:t>
            </a:r>
            <a:r>
              <a:rPr lang="da-DK" sz="3200" b="1" smtClean="0">
                <a:latin typeface="Consolas" panose="020B0609020204030204" pitchFamily="49" charset="0"/>
              </a:rPr>
              <a:t>&lt;</a:t>
            </a:r>
            <a:r>
              <a:rPr lang="da-DK" sz="3200" b="1" smtClean="0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da-DK" sz="3200" b="1" smtClean="0">
                <a:latin typeface="Consolas" panose="020B0609020204030204" pitchFamily="49" charset="0"/>
              </a:rPr>
              <a:t> </a:t>
            </a: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a-DK" sz="32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	</a:t>
            </a:r>
            <a:r>
              <a:rPr lang="da-DK" sz="32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200" b="1" smtClean="0">
                <a:latin typeface="Consolas" panose="020B0609020204030204" pitchFamily="49" charset="0"/>
              </a:rPr>
              <a:t> Compare(</a:t>
            </a: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 smtClean="0">
                <a:latin typeface="Consolas" panose="020B0609020204030204" pitchFamily="49" charset="0"/>
              </a:rPr>
              <a:t> x, 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>
                <a:latin typeface="Consolas" panose="020B0609020204030204" pitchFamily="49" charset="0"/>
              </a:rPr>
              <a:t> </a:t>
            </a:r>
            <a:r>
              <a:rPr lang="da-DK" sz="3200" b="1" smtClean="0">
                <a:latin typeface="Consolas" panose="020B0609020204030204" pitchFamily="49" charset="0"/>
              </a:rPr>
              <a:t>y);</a:t>
            </a:r>
          </a:p>
          <a:p>
            <a:pPr marL="0" indent="0">
              <a:buNone/>
            </a:pPr>
            <a:r>
              <a:rPr lang="da-DK" sz="32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223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838199" y="615142"/>
            <a:ext cx="10933853" cy="5561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public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 smtClean="0">
                <a:latin typeface="Consolas" panose="020B0609020204030204" pitchFamily="49" charset="0"/>
              </a:rPr>
              <a:t> Compare(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da-DK" b="1" smtClean="0">
                <a:latin typeface="Consolas" panose="020B0609020204030204" pitchFamily="49" charset="0"/>
              </a:rPr>
              <a:t> x,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y)</a:t>
            </a:r>
            <a:endParaRPr lang="da-DK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smtClean="0">
                <a:latin typeface="Consolas" panose="020B0609020204030204" pitchFamily="49" charset="0"/>
              </a:rPr>
              <a:t>	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b="1" smtClean="0">
                <a:latin typeface="Consolas" panose="020B0609020204030204" pitchFamily="49" charset="0"/>
              </a:rPr>
              <a:t> (x.Weight </a:t>
            </a:r>
            <a:r>
              <a:rPr lang="en-US" b="1">
                <a:latin typeface="Consolas" panose="020B0609020204030204" pitchFamily="49" charset="0"/>
              </a:rPr>
              <a:t>&lt; </a:t>
            </a:r>
            <a:r>
              <a:rPr lang="en-US" b="1" smtClean="0">
                <a:latin typeface="Consolas" panose="020B0609020204030204" pitchFamily="49" charset="0"/>
              </a:rPr>
              <a:t>y.Weight</a:t>
            </a:r>
            <a:r>
              <a:rPr lang="en-US" b="1">
                <a:latin typeface="Consolas" panose="020B0609020204030204" pitchFamily="49" charset="0"/>
              </a:rPr>
              <a:t>) {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latin typeface="Consolas" panose="020B0609020204030204" pitchFamily="49" charset="0"/>
              </a:rPr>
              <a:t> -1; </a:t>
            </a:r>
            <a:r>
              <a:rPr lang="en-US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a-DK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smtClean="0">
                <a:latin typeface="Consolas" panose="020B0609020204030204" pitchFamily="49" charset="0"/>
              </a:rPr>
              <a:t>	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b="1" smtClean="0">
                <a:latin typeface="Consolas" panose="020B0609020204030204" pitchFamily="49" charset="0"/>
              </a:rPr>
              <a:t> (x.Weight </a:t>
            </a:r>
            <a:r>
              <a:rPr lang="en-US" b="1">
                <a:latin typeface="Consolas" panose="020B0609020204030204" pitchFamily="49" charset="0"/>
              </a:rPr>
              <a:t>&gt; </a:t>
            </a:r>
            <a:r>
              <a:rPr lang="en-US" b="1" smtClean="0">
                <a:latin typeface="Consolas" panose="020B0609020204030204" pitchFamily="49" charset="0"/>
              </a:rPr>
              <a:t>y.Weight</a:t>
            </a:r>
            <a:r>
              <a:rPr lang="en-US" b="1">
                <a:latin typeface="Consolas" panose="020B0609020204030204" pitchFamily="49" charset="0"/>
              </a:rPr>
              <a:t>) {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latin typeface="Consolas" panose="020B0609020204030204" pitchFamily="49" charset="0"/>
              </a:rPr>
              <a:t> 1; </a:t>
            </a:r>
            <a:r>
              <a:rPr lang="en-US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a-DK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smtClean="0">
                <a:latin typeface="Consolas" panose="020B0609020204030204" pitchFamily="49" charset="0"/>
              </a:rPr>
              <a:t>	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latin typeface="Consolas" panose="020B0609020204030204" pitchFamily="49" charset="0"/>
              </a:rPr>
              <a:t>0</a:t>
            </a:r>
            <a:r>
              <a:rPr lang="en-US" b="1" smtClean="0">
                <a:latin typeface="Consolas" panose="020B0609020204030204" pitchFamily="49" charset="0"/>
              </a:rPr>
              <a:t>;</a:t>
            </a:r>
            <a:endParaRPr lang="da-DK" b="1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464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1162300" y="4438149"/>
            <a:ext cx="3248526" cy="166035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CompareDog</a:t>
            </a:r>
          </a:p>
          <a:p>
            <a:pPr algn="ctr"/>
            <a:r>
              <a:rPr lang="da-DK" sz="3200" smtClean="0"/>
              <a:t>ByWeight</a:t>
            </a:r>
            <a:endParaRPr lang="da-DK" sz="3200"/>
          </a:p>
        </p:txBody>
      </p:sp>
      <p:sp>
        <p:nvSpPr>
          <p:cNvPr id="7" name="Afrundet rektangel 6"/>
          <p:cNvSpPr/>
          <p:nvPr/>
        </p:nvSpPr>
        <p:spPr>
          <a:xfrm>
            <a:off x="6362449" y="4114299"/>
            <a:ext cx="3248526" cy="188143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400" smtClean="0"/>
              <a:t>List&lt;Dog&gt;</a:t>
            </a:r>
            <a:endParaRPr lang="da-DK" sz="4400"/>
          </a:p>
        </p:txBody>
      </p:sp>
      <p:sp>
        <p:nvSpPr>
          <p:cNvPr id="4" name="Afrundet rektangel 3"/>
          <p:cNvSpPr/>
          <p:nvPr/>
        </p:nvSpPr>
        <p:spPr>
          <a:xfrm>
            <a:off x="865021" y="1169320"/>
            <a:ext cx="3248526" cy="16603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400" smtClean="0"/>
              <a:t>Dog</a:t>
            </a:r>
            <a:endParaRPr lang="da-DK" sz="4400"/>
          </a:p>
        </p:txBody>
      </p:sp>
      <p:sp>
        <p:nvSpPr>
          <p:cNvPr id="5" name="Afrundet rektangel 4"/>
          <p:cNvSpPr/>
          <p:nvPr/>
        </p:nvSpPr>
        <p:spPr>
          <a:xfrm>
            <a:off x="7311940" y="5066299"/>
            <a:ext cx="1540043" cy="78405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Sort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4647698" y="1159045"/>
            <a:ext cx="3429502" cy="10146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IComparer&lt;Dog&gt;</a:t>
            </a:r>
            <a:endParaRPr lang="da-DK" sz="3200"/>
          </a:p>
        </p:txBody>
      </p:sp>
      <p:cxnSp>
        <p:nvCxnSpPr>
          <p:cNvPr id="8" name="Lige pilforbindelse 7"/>
          <p:cNvCxnSpPr>
            <a:stCxn id="9" idx="0"/>
            <a:endCxn id="6" idx="2"/>
          </p:cNvCxnSpPr>
          <p:nvPr/>
        </p:nvCxnSpPr>
        <p:spPr>
          <a:xfrm flipV="1">
            <a:off x="2459204" y="2173708"/>
            <a:ext cx="3903245" cy="194059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Lige pilforbindelse 10"/>
          <p:cNvCxnSpPr>
            <a:stCxn id="5" idx="0"/>
            <a:endCxn id="6" idx="2"/>
          </p:cNvCxnSpPr>
          <p:nvPr/>
        </p:nvCxnSpPr>
        <p:spPr>
          <a:xfrm flipH="1" flipV="1">
            <a:off x="6362449" y="2173708"/>
            <a:ext cx="1719513" cy="289259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834941" y="4114299"/>
            <a:ext cx="3248526" cy="166035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CompareDog</a:t>
            </a:r>
          </a:p>
          <a:p>
            <a:pPr algn="ctr"/>
            <a:r>
              <a:rPr lang="da-DK" sz="3200" smtClean="0"/>
              <a:t>ByWeight</a:t>
            </a:r>
            <a:endParaRPr lang="da-DK" sz="3200"/>
          </a:p>
        </p:txBody>
      </p:sp>
      <p:cxnSp>
        <p:nvCxnSpPr>
          <p:cNvPr id="14" name="Lige pilforbindelse 13"/>
          <p:cNvCxnSpPr>
            <a:stCxn id="9" idx="0"/>
            <a:endCxn id="4" idx="2"/>
          </p:cNvCxnSpPr>
          <p:nvPr/>
        </p:nvCxnSpPr>
        <p:spPr>
          <a:xfrm flipV="1">
            <a:off x="2459204" y="2829678"/>
            <a:ext cx="30080" cy="128462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47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R</a:t>
            </a:r>
            <a:r>
              <a:rPr lang="da-DK" smtClean="0"/>
              <a:t>esponsibilities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636295"/>
            <a:ext cx="10515600" cy="4540668"/>
          </a:xfrm>
        </p:spPr>
        <p:txBody>
          <a:bodyPr/>
          <a:lstStyle/>
          <a:p>
            <a:r>
              <a:rPr lang="da-DK" b="1" smtClean="0"/>
              <a:t>Dog</a:t>
            </a:r>
            <a:r>
              <a:rPr lang="da-DK" smtClean="0"/>
              <a:t> </a:t>
            </a:r>
          </a:p>
          <a:p>
            <a:pPr lvl="1"/>
            <a:r>
              <a:rPr lang="da-DK" smtClean="0"/>
              <a:t>No dependencies to other classes</a:t>
            </a:r>
          </a:p>
          <a:p>
            <a:pPr lvl="1"/>
            <a:r>
              <a:rPr lang="da-DK" smtClean="0"/>
              <a:t>No knowledge of sorting or comparison</a:t>
            </a:r>
          </a:p>
          <a:p>
            <a:pPr lvl="1"/>
            <a:r>
              <a:rPr lang="da-DK" b="1" smtClean="0">
                <a:solidFill>
                  <a:schemeClr val="accent6">
                    <a:lumMod val="75000"/>
                  </a:schemeClr>
                </a:solidFill>
              </a:rPr>
              <a:t>Contains Dog domain logic (state/behavior)</a:t>
            </a:r>
          </a:p>
          <a:p>
            <a:r>
              <a:rPr lang="da-DK" b="1" smtClean="0"/>
              <a:t>List&lt;Dog&gt;</a:t>
            </a:r>
            <a:endParaRPr lang="da-DK"/>
          </a:p>
          <a:p>
            <a:pPr lvl="1"/>
            <a:r>
              <a:rPr lang="da-DK" b="1" smtClean="0">
                <a:solidFill>
                  <a:schemeClr val="accent6">
                    <a:lumMod val="75000"/>
                  </a:schemeClr>
                </a:solidFill>
              </a:rPr>
              <a:t>Knows how to sort items efficiently</a:t>
            </a:r>
            <a:endParaRPr lang="da-DK" b="1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da-DK" smtClean="0"/>
              <a:t>Does not know how to compare </a:t>
            </a:r>
            <a:r>
              <a:rPr lang="da-DK" b="1" smtClean="0"/>
              <a:t>Dog</a:t>
            </a:r>
            <a:r>
              <a:rPr lang="da-DK"/>
              <a:t> </a:t>
            </a:r>
            <a:r>
              <a:rPr lang="da-DK" smtClean="0"/>
              <a:t>objects</a:t>
            </a:r>
          </a:p>
          <a:p>
            <a:r>
              <a:rPr lang="da-DK" b="1" smtClean="0"/>
              <a:t>CompareDogByWeight </a:t>
            </a:r>
            <a:r>
              <a:rPr lang="da-DK" smtClean="0"/>
              <a:t>(+ all impl. of </a:t>
            </a:r>
            <a:r>
              <a:rPr lang="da-DK" b="1" smtClean="0"/>
              <a:t>IComparer&lt;Dog&gt;</a:t>
            </a:r>
            <a:r>
              <a:rPr lang="da-DK" smtClean="0"/>
              <a:t>)</a:t>
            </a:r>
          </a:p>
          <a:p>
            <a:pPr lvl="1"/>
            <a:r>
              <a:rPr lang="da-DK" smtClean="0"/>
              <a:t>Does not know how to sort objects</a:t>
            </a:r>
          </a:p>
          <a:p>
            <a:pPr lvl="1"/>
            <a:r>
              <a:rPr lang="da-DK" b="1" smtClean="0">
                <a:solidFill>
                  <a:schemeClr val="accent6">
                    <a:lumMod val="75000"/>
                  </a:schemeClr>
                </a:solidFill>
              </a:rPr>
              <a:t>Knows how to compare Dog objects</a:t>
            </a:r>
            <a:endParaRPr lang="da-DK" b="1">
              <a:solidFill>
                <a:schemeClr val="accent6">
                  <a:lumMod val="75000"/>
                </a:schemeClr>
              </a:solidFill>
            </a:endParaRPr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207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7356309" y="1828800"/>
            <a:ext cx="3248526" cy="166035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CompareDog</a:t>
            </a:r>
          </a:p>
          <a:p>
            <a:pPr algn="ctr"/>
            <a:r>
              <a:rPr lang="da-DK" sz="3200" smtClean="0"/>
              <a:t>ByWeight</a:t>
            </a:r>
            <a:endParaRPr lang="da-DK" sz="3200"/>
          </a:p>
        </p:txBody>
      </p:sp>
      <p:sp>
        <p:nvSpPr>
          <p:cNvPr id="7" name="Afrundet rektangel 6"/>
          <p:cNvSpPr/>
          <p:nvPr/>
        </p:nvSpPr>
        <p:spPr>
          <a:xfrm>
            <a:off x="1063792" y="1524000"/>
            <a:ext cx="3248526" cy="19967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400" smtClean="0"/>
              <a:t>List&lt;Dog&gt;</a:t>
            </a:r>
            <a:endParaRPr lang="da-DK" sz="4400"/>
          </a:p>
        </p:txBody>
      </p:sp>
      <p:sp>
        <p:nvSpPr>
          <p:cNvPr id="5" name="Afrundet rektangel 4"/>
          <p:cNvSpPr/>
          <p:nvPr/>
        </p:nvSpPr>
        <p:spPr>
          <a:xfrm>
            <a:off x="1918033" y="2568743"/>
            <a:ext cx="1540043" cy="78405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Sort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6903118" y="1524000"/>
            <a:ext cx="3248526" cy="166035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CompareDog</a:t>
            </a:r>
          </a:p>
          <a:p>
            <a:pPr algn="ctr"/>
            <a:r>
              <a:rPr lang="da-DK" sz="3200" smtClean="0"/>
              <a:t>ByWeight</a:t>
            </a:r>
            <a:endParaRPr lang="da-DK" sz="3200"/>
          </a:p>
        </p:txBody>
      </p:sp>
      <p:sp>
        <p:nvSpPr>
          <p:cNvPr id="10" name="Afrundet rektangel 9"/>
          <p:cNvSpPr/>
          <p:nvPr/>
        </p:nvSpPr>
        <p:spPr>
          <a:xfrm>
            <a:off x="1562099" y="4600575"/>
            <a:ext cx="7991475" cy="175560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400" smtClean="0"/>
              <a:t>Client</a:t>
            </a:r>
          </a:p>
          <a:p>
            <a:pPr algn="ctr"/>
            <a:r>
              <a:rPr lang="da-DK" sz="2800" smtClean="0"/>
              <a:t>dogs.Sort(new CompareDogByWeight());</a:t>
            </a:r>
            <a:endParaRPr lang="da-DK" sz="2800"/>
          </a:p>
        </p:txBody>
      </p:sp>
      <p:sp>
        <p:nvSpPr>
          <p:cNvPr id="12" name="Afrundet rektangel 11"/>
          <p:cNvSpPr/>
          <p:nvPr/>
        </p:nvSpPr>
        <p:spPr>
          <a:xfrm>
            <a:off x="6600825" y="308561"/>
            <a:ext cx="3838575" cy="72014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IComparer&lt;Dog&gt;</a:t>
            </a:r>
            <a:endParaRPr lang="da-DK" sz="3200"/>
          </a:p>
        </p:txBody>
      </p:sp>
      <p:cxnSp>
        <p:nvCxnSpPr>
          <p:cNvPr id="14" name="Lige pilforbindelse 13"/>
          <p:cNvCxnSpPr>
            <a:stCxn id="9" idx="0"/>
            <a:endCxn id="12" idx="2"/>
          </p:cNvCxnSpPr>
          <p:nvPr/>
        </p:nvCxnSpPr>
        <p:spPr>
          <a:xfrm flipH="1" flipV="1">
            <a:off x="8520113" y="1028701"/>
            <a:ext cx="7268" cy="49529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pilforbindelse 17"/>
          <p:cNvCxnSpPr>
            <a:stCxn id="10" idx="0"/>
            <a:endCxn id="9" idx="2"/>
          </p:cNvCxnSpPr>
          <p:nvPr/>
        </p:nvCxnSpPr>
        <p:spPr>
          <a:xfrm flipV="1">
            <a:off x="5557837" y="3184358"/>
            <a:ext cx="2969544" cy="1416217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Lige pilforbindelse 20"/>
          <p:cNvCxnSpPr>
            <a:stCxn id="10" idx="0"/>
            <a:endCxn id="7" idx="2"/>
          </p:cNvCxnSpPr>
          <p:nvPr/>
        </p:nvCxnSpPr>
        <p:spPr>
          <a:xfrm flipH="1" flipV="1">
            <a:off x="2688055" y="3520740"/>
            <a:ext cx="2869782" cy="1079835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1644" y="4038379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61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612858" y="1639136"/>
            <a:ext cx="7012405" cy="1747754"/>
          </a:xfrm>
        </p:spPr>
        <p:txBody>
          <a:bodyPr/>
          <a:lstStyle/>
          <a:p>
            <a:pPr marL="0" indent="0">
              <a:buNone/>
            </a:pPr>
            <a:r>
              <a:rPr lang="da-DK" sz="96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9600" smtClean="0">
                <a:latin typeface="Consolas" panose="020B0609020204030204" pitchFamily="49" charset="0"/>
              </a:rPr>
              <a:t>&lt;</a:t>
            </a:r>
            <a:r>
              <a:rPr lang="da-DK" sz="9600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9600" smtClean="0">
                <a:latin typeface="Consolas" panose="020B0609020204030204" pitchFamily="49" charset="0"/>
              </a:rPr>
              <a:t>&gt;</a:t>
            </a:r>
            <a:endParaRPr lang="da-DK" sz="9600">
              <a:latin typeface="Consolas" panose="020B0609020204030204" pitchFamily="49" charset="0"/>
            </a:endParaRPr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485030"/>
              </p:ext>
            </p:extLst>
          </p:nvPr>
        </p:nvGraphicFramePr>
        <p:xfrm>
          <a:off x="2055060" y="4148666"/>
          <a:ext cx="8128000" cy="9194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403107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279953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5392176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465005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9923144"/>
                    </a:ext>
                  </a:extLst>
                </a:gridCol>
              </a:tblGrid>
              <a:tr h="919470">
                <a:tc>
                  <a:txBody>
                    <a:bodyPr/>
                    <a:lstStyle/>
                    <a:p>
                      <a:pPr algn="ctr"/>
                      <a:r>
                        <a:rPr lang="da-DK" sz="5400" smtClean="0"/>
                        <a:t>34</a:t>
                      </a:r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5400" smtClean="0"/>
                        <a:t>-21</a:t>
                      </a:r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5400" smtClean="0"/>
                        <a:t>8</a:t>
                      </a:r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5400" smtClean="0"/>
                        <a:t>19</a:t>
                      </a:r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5400" smtClean="0"/>
                        <a:t>3</a:t>
                      </a:r>
                      <a:endParaRPr lang="da-DK" sz="5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293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2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612858" y="1639136"/>
            <a:ext cx="7012405" cy="1747754"/>
          </a:xfrm>
        </p:spPr>
        <p:txBody>
          <a:bodyPr/>
          <a:lstStyle/>
          <a:p>
            <a:pPr marL="0" indent="0">
              <a:buNone/>
            </a:pPr>
            <a:r>
              <a:rPr lang="da-DK" sz="96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9600" smtClean="0">
                <a:latin typeface="Consolas" panose="020B0609020204030204" pitchFamily="49" charset="0"/>
              </a:rPr>
              <a:t>&lt;</a:t>
            </a:r>
            <a:r>
              <a:rPr lang="da-DK" sz="96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da-DK" sz="9600" smtClean="0">
                <a:latin typeface="Consolas" panose="020B0609020204030204" pitchFamily="49" charset="0"/>
              </a:rPr>
              <a:t>&gt;</a:t>
            </a:r>
            <a:endParaRPr lang="da-DK" sz="9600">
              <a:latin typeface="Consolas" panose="020B0609020204030204" pitchFamily="49" charset="0"/>
            </a:endParaRPr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070768"/>
              </p:ext>
            </p:extLst>
          </p:nvPr>
        </p:nvGraphicFramePr>
        <p:xfrm>
          <a:off x="2055060" y="3550318"/>
          <a:ext cx="8128000" cy="15178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403107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279953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5392176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465005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9923144"/>
                    </a:ext>
                  </a:extLst>
                </a:gridCol>
              </a:tblGrid>
              <a:tr h="1517818">
                <a:tc>
                  <a:txBody>
                    <a:bodyPr/>
                    <a:lstStyle/>
                    <a:p>
                      <a:pPr algn="ctr"/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a-DK" sz="5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293995"/>
                  </a:ext>
                </a:extLst>
              </a:tr>
            </a:tbl>
          </a:graphicData>
        </a:graphic>
      </p:graphicFrame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521" y="3661176"/>
            <a:ext cx="1368843" cy="1296102"/>
          </a:xfrm>
          <a:prstGeom prst="rect">
            <a:avLst/>
          </a:prstGeom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521" y="3661176"/>
            <a:ext cx="1368843" cy="1296102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963" y="3634725"/>
            <a:ext cx="1322553" cy="1322553"/>
          </a:xfrm>
          <a:prstGeom prst="rect">
            <a:avLst/>
          </a:prstGeom>
        </p:spPr>
      </p:pic>
      <p:pic>
        <p:nvPicPr>
          <p:cNvPr id="8" name="Billed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783" y="3647950"/>
            <a:ext cx="1322553" cy="1322553"/>
          </a:xfrm>
          <a:prstGeom prst="rect">
            <a:avLst/>
          </a:prstGeom>
        </p:spPr>
      </p:pic>
      <p:pic>
        <p:nvPicPr>
          <p:cNvPr id="9" name="Billed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9040" y="3735805"/>
            <a:ext cx="1195140" cy="115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58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Collection classes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242384" cy="4351338"/>
          </a:xfrm>
        </p:spPr>
        <p:txBody>
          <a:bodyPr/>
          <a:lstStyle/>
          <a:p>
            <a:r>
              <a:rPr lang="da-DK" smtClean="0"/>
              <a:t>Only manage items (simple/class type) w.r.t. storage/retrieval</a:t>
            </a:r>
          </a:p>
          <a:p>
            <a:r>
              <a:rPr lang="da-DK" smtClean="0"/>
              <a:t>Do </a:t>
            </a:r>
            <a:r>
              <a:rPr lang="da-DK" u="sng" smtClean="0"/>
              <a:t>not</a:t>
            </a:r>
            <a:r>
              <a:rPr lang="da-DK" smtClean="0"/>
              <a:t> use any functionality relating to type of items</a:t>
            </a:r>
          </a:p>
          <a:p>
            <a:r>
              <a:rPr lang="da-DK" smtClean="0"/>
              <a:t>Only variable is specific </a:t>
            </a:r>
            <a:r>
              <a:rPr lang="da-DK" u="sng" smtClean="0"/>
              <a:t>type</a:t>
            </a:r>
            <a:r>
              <a:rPr lang="da-DK" smtClean="0"/>
              <a:t> of items</a:t>
            </a:r>
          </a:p>
          <a:p>
            <a:r>
              <a:rPr lang="da-DK" smtClean="0"/>
              <a:t>Type is candidate for </a:t>
            </a:r>
            <a:r>
              <a:rPr lang="da-DK" u="sng" smtClean="0"/>
              <a:t>parameterisation</a:t>
            </a:r>
          </a:p>
          <a:p>
            <a:r>
              <a:rPr lang="da-DK" smtClean="0"/>
              <a:t>Why not just use inheritance…?</a:t>
            </a:r>
            <a:endParaRPr lang="da-DK"/>
          </a:p>
        </p:txBody>
      </p:sp>
      <p:pic>
        <p:nvPicPr>
          <p:cNvPr id="2050" name="Picture 2" descr="Billedresultat for generics c#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707" y="1825625"/>
            <a:ext cx="3405772" cy="256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98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612858" y="1639136"/>
            <a:ext cx="7012405" cy="1747754"/>
          </a:xfrm>
        </p:spPr>
        <p:txBody>
          <a:bodyPr/>
          <a:lstStyle/>
          <a:p>
            <a:pPr marL="0" indent="0">
              <a:buNone/>
            </a:pPr>
            <a:r>
              <a:rPr lang="da-DK" sz="96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endParaRPr lang="da-DK" sz="9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612858" y="1639136"/>
            <a:ext cx="7012405" cy="1747754"/>
          </a:xfrm>
        </p:spPr>
        <p:txBody>
          <a:bodyPr/>
          <a:lstStyle/>
          <a:p>
            <a:pPr marL="0" indent="0">
              <a:buNone/>
            </a:pPr>
            <a:r>
              <a:rPr lang="da-DK" sz="96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endParaRPr lang="da-DK" sz="9600">
              <a:latin typeface="Consolas" panose="020B0609020204030204" pitchFamily="49" charset="0"/>
            </a:endParaRPr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438329"/>
              </p:ext>
            </p:extLst>
          </p:nvPr>
        </p:nvGraphicFramePr>
        <p:xfrm>
          <a:off x="2055060" y="3550318"/>
          <a:ext cx="8128000" cy="15178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403107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279953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5392176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465005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9923144"/>
                    </a:ext>
                  </a:extLst>
                </a:gridCol>
              </a:tblGrid>
              <a:tr h="1517818">
                <a:tc>
                  <a:txBody>
                    <a:bodyPr/>
                    <a:lstStyle/>
                    <a:p>
                      <a:pPr algn="ctr"/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5400" smtClean="0"/>
                        <a:t>32</a:t>
                      </a:r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5400" smtClean="0"/>
                        <a:t>-17</a:t>
                      </a:r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a-DK" sz="5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293995"/>
                  </a:ext>
                </a:extLst>
              </a:tr>
            </a:tbl>
          </a:graphicData>
        </a:graphic>
      </p:graphicFrame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521" y="3661176"/>
            <a:ext cx="1368843" cy="1296102"/>
          </a:xfrm>
          <a:prstGeom prst="rect">
            <a:avLst/>
          </a:prstGeom>
        </p:spPr>
      </p:pic>
      <p:pic>
        <p:nvPicPr>
          <p:cNvPr id="8" name="Billed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783" y="3647950"/>
            <a:ext cx="1322553" cy="1322553"/>
          </a:xfrm>
          <a:prstGeom prst="rect">
            <a:avLst/>
          </a:prstGeom>
        </p:spPr>
      </p:pic>
      <p:pic>
        <p:nvPicPr>
          <p:cNvPr id="9" name="Billed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9040" y="3735805"/>
            <a:ext cx="1195140" cy="1159357"/>
          </a:xfrm>
          <a:prstGeom prst="rect">
            <a:avLst/>
          </a:prstGeom>
        </p:spPr>
      </p:pic>
      <p:pic>
        <p:nvPicPr>
          <p:cNvPr id="10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849" y="467130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32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612858" y="1639136"/>
            <a:ext cx="7012405" cy="1747754"/>
          </a:xfrm>
        </p:spPr>
        <p:txBody>
          <a:bodyPr/>
          <a:lstStyle/>
          <a:p>
            <a:pPr marL="0" indent="0">
              <a:buNone/>
            </a:pPr>
            <a:r>
              <a:rPr lang="da-DK" sz="96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9600" smtClean="0">
                <a:latin typeface="Consolas" panose="020B0609020204030204" pitchFamily="49" charset="0"/>
              </a:rPr>
              <a:t>&lt;</a:t>
            </a:r>
            <a:r>
              <a:rPr lang="da-DK" sz="96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9600" smtClean="0">
                <a:latin typeface="Consolas" panose="020B0609020204030204" pitchFamily="49" charset="0"/>
              </a:rPr>
              <a:t>&gt;</a:t>
            </a:r>
            <a:endParaRPr lang="da-DK" sz="9600">
              <a:latin typeface="Consolas" panose="020B0609020204030204" pitchFamily="49" charset="0"/>
            </a:endParaRPr>
          </a:p>
        </p:txBody>
      </p:sp>
      <p:sp>
        <p:nvSpPr>
          <p:cNvPr id="4" name="Tekstfelt 3"/>
          <p:cNvSpPr txBox="1"/>
          <p:nvPr/>
        </p:nvSpPr>
        <p:spPr>
          <a:xfrm>
            <a:off x="2570747" y="3838074"/>
            <a:ext cx="308950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5400" smtClean="0">
                <a:solidFill>
                  <a:srgbClr val="FF0000"/>
                </a:solidFill>
              </a:rPr>
              <a:t>Type-safe!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30686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433</Words>
  <Application>Microsoft Office PowerPoint</Application>
  <PresentationFormat>Widescreen</PresentationFormat>
  <Paragraphs>215</Paragraphs>
  <Slides>39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Consolas</vt:lpstr>
      <vt:lpstr>Office-tema</vt:lpstr>
      <vt:lpstr>Generics</vt:lpstr>
      <vt:lpstr>PowerPoint-præsentation</vt:lpstr>
      <vt:lpstr>PowerPoint-præsentation</vt:lpstr>
      <vt:lpstr>PowerPoint-præsentation</vt:lpstr>
      <vt:lpstr>PowerPoint-præsentation</vt:lpstr>
      <vt:lpstr>Collection classes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Responsibilities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37</cp:revision>
  <dcterms:created xsi:type="dcterms:W3CDTF">2017-09-05T14:00:27Z</dcterms:created>
  <dcterms:modified xsi:type="dcterms:W3CDTF">2018-02-06T17:20:44Z</dcterms:modified>
</cp:coreProperties>
</file>