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78" r:id="rId3"/>
    <p:sldId id="481" r:id="rId4"/>
    <p:sldId id="479" r:id="rId5"/>
    <p:sldId id="480" r:id="rId6"/>
    <p:sldId id="482" r:id="rId7"/>
    <p:sldId id="483" r:id="rId8"/>
    <p:sldId id="484" r:id="rId9"/>
    <p:sldId id="486" r:id="rId10"/>
    <p:sldId id="485" r:id="rId11"/>
    <p:sldId id="487" r:id="rId12"/>
    <p:sldId id="489" r:id="rId13"/>
    <p:sldId id="490" r:id="rId14"/>
    <p:sldId id="491" r:id="rId15"/>
    <p:sldId id="488" r:id="rId16"/>
    <p:sldId id="492" r:id="rId17"/>
    <p:sldId id="493" r:id="rId18"/>
    <p:sldId id="495" r:id="rId19"/>
    <p:sldId id="494" r:id="rId20"/>
    <p:sldId id="496" r:id="rId21"/>
    <p:sldId id="497" r:id="rId22"/>
    <p:sldId id="500" r:id="rId23"/>
    <p:sldId id="501" r:id="rId24"/>
    <p:sldId id="502" r:id="rId25"/>
    <p:sldId id="498" r:id="rId26"/>
    <p:sldId id="499" r:id="rId27"/>
    <p:sldId id="503" r:id="rId28"/>
    <p:sldId id="504" r:id="rId29"/>
    <p:sldId id="505" r:id="rId30"/>
    <p:sldId id="506" r:id="rId31"/>
    <p:sldId id="507" r:id="rId32"/>
    <p:sldId id="508" r:id="rId33"/>
    <p:sldId id="510" r:id="rId34"/>
    <p:sldId id="509" r:id="rId35"/>
    <p:sldId id="511" r:id="rId36"/>
    <p:sldId id="512" r:id="rId37"/>
    <p:sldId id="513" r:id="rId38"/>
    <p:sldId id="514" r:id="rId39"/>
    <p:sldId id="515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MVVM</a:t>
            </a:r>
            <a:br>
              <a:rPr lang="da-DK" sz="9600" smtClean="0"/>
            </a:br>
            <a:r>
              <a:rPr lang="da-DK" sz="5300" smtClean="0">
                <a:solidFill>
                  <a:srgbClr val="FF0000"/>
                </a:solidFill>
              </a:rPr>
              <a:t>M</a:t>
            </a:r>
            <a:r>
              <a:rPr lang="da-DK" sz="5300" smtClean="0"/>
              <a:t>odel </a:t>
            </a:r>
            <a:r>
              <a:rPr lang="da-DK" sz="5300" smtClean="0">
                <a:solidFill>
                  <a:srgbClr val="FF0000"/>
                </a:solidFill>
              </a:rPr>
              <a:t>V</a:t>
            </a:r>
            <a:r>
              <a:rPr lang="da-DK" sz="5300" smtClean="0"/>
              <a:t>iew </a:t>
            </a:r>
            <a:r>
              <a:rPr lang="da-DK" sz="5300" smtClean="0">
                <a:solidFill>
                  <a:srgbClr val="FF0000"/>
                </a:solidFill>
              </a:rPr>
              <a:t>V</a:t>
            </a:r>
            <a:r>
              <a:rPr lang="da-DK" sz="5300" smtClean="0"/>
              <a:t>iew</a:t>
            </a:r>
            <a:r>
              <a:rPr lang="da-DK" sz="5300" smtClean="0">
                <a:solidFill>
                  <a:srgbClr val="FF0000"/>
                </a:solidFill>
              </a:rPr>
              <a:t>M</a:t>
            </a:r>
            <a:r>
              <a:rPr lang="da-DK" sz="5300" smtClean="0"/>
              <a:t>odel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Too many responsibilities…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52686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Car</a:t>
            </a:r>
            <a:r>
              <a:rPr lang="da-DK" sz="3200" smtClean="0"/>
              <a:t> class is a domain class…</a:t>
            </a:r>
          </a:p>
          <a:p>
            <a:r>
              <a:rPr lang="da-DK" sz="3200" smtClean="0"/>
              <a:t>…but also contains code for servicing views (properties for Data Binding)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5940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039768" y="220963"/>
            <a:ext cx="3044428" cy="910183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>
                <a:solidFill>
                  <a:schemeClr val="bg1"/>
                </a:solidFill>
              </a:rPr>
              <a:t>View</a:t>
            </a:r>
            <a:endParaRPr lang="da-DK" sz="4000">
              <a:solidFill>
                <a:schemeClr val="bg1"/>
              </a:solidFill>
            </a:endParaRPr>
          </a:p>
        </p:txBody>
      </p:sp>
      <p:sp>
        <p:nvSpPr>
          <p:cNvPr id="2" name="Nedadgående pil 1"/>
          <p:cNvSpPr/>
          <p:nvPr/>
        </p:nvSpPr>
        <p:spPr>
          <a:xfrm>
            <a:off x="5074676" y="1259840"/>
            <a:ext cx="974609" cy="571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4039766" y="3637282"/>
            <a:ext cx="3044428" cy="9101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>
                <a:solidFill>
                  <a:schemeClr val="bg1"/>
                </a:solidFill>
              </a:rPr>
              <a:t>Model</a:t>
            </a:r>
            <a:endParaRPr lang="da-DK" sz="4000">
              <a:solidFill>
                <a:schemeClr val="bg1"/>
              </a:solidFill>
            </a:endParaRPr>
          </a:p>
        </p:txBody>
      </p:sp>
      <p:sp>
        <p:nvSpPr>
          <p:cNvPr id="9" name="Magnetpladelager 8"/>
          <p:cNvSpPr/>
          <p:nvPr/>
        </p:nvSpPr>
        <p:spPr>
          <a:xfrm>
            <a:off x="4431013" y="5372108"/>
            <a:ext cx="2261937" cy="1155031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</a:t>
            </a:r>
            <a:endParaRPr lang="da-DK" sz="4800"/>
          </a:p>
        </p:txBody>
      </p:sp>
      <p:sp>
        <p:nvSpPr>
          <p:cNvPr id="10" name="Afrundet rektangel 9"/>
          <p:cNvSpPr/>
          <p:nvPr/>
        </p:nvSpPr>
        <p:spPr>
          <a:xfrm>
            <a:off x="4039766" y="1944631"/>
            <a:ext cx="3044428" cy="9101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>
                <a:solidFill>
                  <a:schemeClr val="bg1"/>
                </a:solidFill>
              </a:rPr>
              <a:t>ViewModel</a:t>
            </a:r>
            <a:endParaRPr lang="da-DK" sz="4000">
              <a:solidFill>
                <a:schemeClr val="bg1"/>
              </a:solidFill>
            </a:endParaRPr>
          </a:p>
        </p:txBody>
      </p:sp>
      <p:sp>
        <p:nvSpPr>
          <p:cNvPr id="11" name="Nedadgående pil 10"/>
          <p:cNvSpPr/>
          <p:nvPr/>
        </p:nvSpPr>
        <p:spPr>
          <a:xfrm>
            <a:off x="5074675" y="2967999"/>
            <a:ext cx="974609" cy="556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Nedadgående pil 11"/>
          <p:cNvSpPr/>
          <p:nvPr/>
        </p:nvSpPr>
        <p:spPr>
          <a:xfrm>
            <a:off x="5074676" y="4681738"/>
            <a:ext cx="974609" cy="556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5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_</a:t>
            </a:r>
            <a:r>
              <a:rPr lang="da-DK" sz="1400" b="1">
                <a:latin typeface="Consolas" panose="020B0609020204030204" pitchFamily="49" charset="0"/>
              </a:rPr>
              <a:t>model;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_price;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Car(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licensePlate,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brand,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model,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price)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licensePlate = licensePlate;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brand = brand;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model = model;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price = price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endParaRPr lang="da-DK" sz="1400" b="1" smtClean="0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Price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{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_</a:t>
            </a:r>
            <a:r>
              <a:rPr lang="da-DK" sz="1400" b="1">
                <a:latin typeface="Consolas" panose="020B0609020204030204" pitchFamily="49" charset="0"/>
              </a:rPr>
              <a:t>price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…more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properties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CarViewModel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da-DK" sz="1400" b="1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_domainObject;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CarViewModel()</a:t>
            </a:r>
            <a:endParaRPr lang="en-US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_domainObject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da-DK" sz="1400" b="1" smtClean="0">
                <a:latin typeface="Consolas" panose="020B0609020204030204" pitchFamily="49" charset="0"/>
              </a:rPr>
              <a:t>();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endParaRPr lang="da-DK" sz="1400" b="1" smtClean="0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 int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Price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{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_domainObject.Price; </a:t>
            </a: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da-DK" sz="1400" b="1" smtClean="0">
                <a:latin typeface="Consolas" panose="020B0609020204030204" pitchFamily="49" charset="0"/>
              </a:rPr>
              <a:t>{ 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   </a:t>
            </a:r>
            <a:r>
              <a:rPr lang="da-DK" sz="1400" b="1">
                <a:latin typeface="Consolas" panose="020B0609020204030204" pitchFamily="49" charset="0"/>
              </a:rPr>
              <a:t>_domainObject.Price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   OnPropertyChanged(); 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…more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properties (simple and aggregated), </a:t>
            </a:r>
          </a:p>
          <a:p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plus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INotifyPropertyChanged implementation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37" y="1563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41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788068" y="495568"/>
            <a:ext cx="100944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local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CarViewModel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&lt;/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="{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LicensePlate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}"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="{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Brand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}"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="{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Model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}"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="{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Price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=TwoWay}"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Button Content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="OK" 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&lt;/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48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52686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Model</a:t>
            </a:r>
            <a:r>
              <a:rPr lang="da-DK" sz="3200" smtClean="0"/>
              <a:t> layer contains domain classes, and domain model classes (e.g. catalogs)</a:t>
            </a:r>
          </a:p>
          <a:p>
            <a:r>
              <a:rPr lang="da-DK" sz="3200" smtClean="0"/>
              <a:t>No servicing of views in domain classes!</a:t>
            </a:r>
          </a:p>
          <a:p>
            <a:r>
              <a:rPr lang="da-DK" sz="3200" b="1" smtClean="0"/>
              <a:t>ViewModel</a:t>
            </a:r>
            <a:r>
              <a:rPr lang="da-DK" sz="3200" smtClean="0"/>
              <a:t> layer contains classes which</a:t>
            </a:r>
          </a:p>
          <a:p>
            <a:pPr lvl="1"/>
            <a:r>
              <a:rPr lang="da-DK" sz="2800" smtClean="0"/>
              <a:t>Contain properties for data </a:t>
            </a:r>
            <a:r>
              <a:rPr lang="da-DK" sz="2800" b="1" smtClean="0"/>
              <a:t>binding</a:t>
            </a:r>
          </a:p>
          <a:p>
            <a:pPr lvl="1"/>
            <a:r>
              <a:rPr lang="da-DK" sz="2800" smtClean="0"/>
              <a:t>Connect to Model layer for data </a:t>
            </a:r>
            <a:r>
              <a:rPr lang="da-DK" sz="2800" b="1" smtClean="0"/>
              <a:t>retrieval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8869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MVVM and domain object collections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08923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Catalog</a:t>
            </a:r>
            <a:r>
              <a:rPr lang="da-DK" sz="3200" smtClean="0"/>
              <a:t> class is a class resonsible for storing a collection of domain objects in memory</a:t>
            </a:r>
          </a:p>
          <a:p>
            <a:r>
              <a:rPr lang="da-DK" sz="3200" smtClean="0"/>
              <a:t>A catalog may be connnected to a (persistent) data source</a:t>
            </a:r>
          </a:p>
          <a:p>
            <a:r>
              <a:rPr lang="da-DK" sz="3200" smtClean="0"/>
              <a:t>Catalog classes are part of the Model layer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8130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CarCatalog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 smtClean="0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da-DK" sz="1400" b="1" smtClean="0">
                <a:latin typeface="Consolas" panose="020B0609020204030204" pitchFamily="49" charset="0"/>
              </a:rPr>
              <a:t>&gt;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_cars;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CarCatalog()</a:t>
            </a:r>
            <a:endParaRPr lang="en-US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</a:t>
            </a:r>
            <a:r>
              <a:rPr lang="da-DK" sz="1400" b="1" smtClean="0">
                <a:latin typeface="Consolas" panose="020B0609020204030204" pitchFamily="49" charset="0"/>
              </a:rPr>
              <a:t>_</a:t>
            </a:r>
            <a:r>
              <a:rPr lang="da-DK" sz="1400" b="1">
                <a:latin typeface="Consolas" panose="020B0609020204030204" pitchFamily="49" charset="0"/>
              </a:rPr>
              <a:t>cars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da-DK" sz="1400" b="1" smtClean="0">
                <a:latin typeface="Consolas" panose="020B0609020204030204" pitchFamily="49" charset="0"/>
              </a:rPr>
              <a:t>&gt;();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endParaRPr lang="da-DK" sz="1400" b="1" smtClean="0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All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{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_cars; </a:t>
            </a: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Create(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da-DK" sz="1400" b="1" smtClean="0">
                <a:latin typeface="Consolas" panose="020B0609020204030204" pitchFamily="49" charset="0"/>
              </a:rPr>
              <a:t> c)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{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_cars.Add(c);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}</a:t>
            </a:r>
            <a:endParaRPr lang="da-DK" sz="1400" b="1" smtClean="0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//…plus methods for Read, Update, Delete (so-called CRUD methods)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GUI for object collection maintenance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4495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Master/Details </a:t>
            </a:r>
            <a:r>
              <a:rPr lang="da-DK" sz="3200" smtClean="0"/>
              <a:t>view is a typical GUI for maintaining a collection of (domain) objects</a:t>
            </a:r>
          </a:p>
          <a:p>
            <a:r>
              <a:rPr lang="da-DK" sz="3200" b="1" smtClean="0"/>
              <a:t>Master</a:t>
            </a:r>
            <a:r>
              <a:rPr lang="da-DK" sz="3200" smtClean="0"/>
              <a:t> part: collection-oriented control (</a:t>
            </a:r>
            <a:r>
              <a:rPr lang="da-DK" sz="3200" b="1" smtClean="0"/>
              <a:t>ListView</a:t>
            </a:r>
            <a:r>
              <a:rPr lang="da-DK" sz="3200" smtClean="0"/>
              <a:t>, </a:t>
            </a:r>
            <a:r>
              <a:rPr lang="da-DK" sz="3200" b="1" smtClean="0"/>
              <a:t>GridView</a:t>
            </a:r>
            <a:r>
              <a:rPr lang="da-DK" sz="3200" smtClean="0"/>
              <a:t>,…) for selecting a single item</a:t>
            </a:r>
          </a:p>
          <a:p>
            <a:r>
              <a:rPr lang="da-DK" sz="3200" b="1" smtClean="0"/>
              <a:t>Details</a:t>
            </a:r>
            <a:r>
              <a:rPr lang="da-DK" sz="3200" smtClean="0"/>
              <a:t> part: Showing detailed information for the selected item</a:t>
            </a:r>
          </a:p>
          <a:p>
            <a:r>
              <a:rPr lang="da-DK" sz="3200" smtClean="0"/>
              <a:t>Complete view often defined in a </a:t>
            </a:r>
            <a:r>
              <a:rPr lang="da-DK" sz="3200" b="1" smtClean="0"/>
              <a:t>Page</a:t>
            </a:r>
            <a:r>
              <a:rPr lang="da-DK" sz="3200" smtClean="0"/>
              <a:t> control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9458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smtClean="0">
                <a:solidFill>
                  <a:schemeClr val="bg1"/>
                </a:solidFill>
              </a:rPr>
              <a:t>Page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039768" y="220963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>
                <a:solidFill>
                  <a:schemeClr val="bg1"/>
                </a:solidFill>
              </a:rPr>
              <a:t>GUI</a:t>
            </a:r>
            <a:endParaRPr lang="da-DK" sz="7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266519" y="432212"/>
            <a:ext cx="666427" cy="1358906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5173580" y="432212"/>
            <a:ext cx="1708484" cy="1358906"/>
          </a:xfrm>
          <a:prstGeom prst="round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" name="Magnetpladelager 2"/>
          <p:cNvSpPr/>
          <p:nvPr/>
        </p:nvSpPr>
        <p:spPr>
          <a:xfrm>
            <a:off x="4431013" y="5372108"/>
            <a:ext cx="2261937" cy="1155031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</a:t>
            </a:r>
            <a:endParaRPr lang="da-DK" sz="4800"/>
          </a:p>
        </p:txBody>
      </p:sp>
      <p:sp>
        <p:nvSpPr>
          <p:cNvPr id="10" name="Opad-nedadgående pil 9"/>
          <p:cNvSpPr/>
          <p:nvPr/>
        </p:nvSpPr>
        <p:spPr>
          <a:xfrm>
            <a:off x="4578773" y="2153921"/>
            <a:ext cx="1977813" cy="30750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400" smtClean="0"/>
              <a:t>?</a:t>
            </a:r>
            <a:endParaRPr lang="da-DK" sz="14400"/>
          </a:p>
        </p:txBody>
      </p:sp>
    </p:spTree>
    <p:extLst>
      <p:ext uri="{BB962C8B-B14F-4D97-AF65-F5344CB8AC3E}">
        <p14:creationId xmlns:p14="http://schemas.microsoft.com/office/powerpoint/2010/main" val="42434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List&lt;Data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Data</a:t>
            </a:r>
            <a:r>
              <a:rPr lang="da-DK" b="1" smtClean="0"/>
              <a:t> view model class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4495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class providing properties for Data Binding, for a </a:t>
            </a:r>
            <a:r>
              <a:rPr lang="da-DK" sz="3200" u="sng" smtClean="0"/>
              <a:t>single</a:t>
            </a:r>
            <a:r>
              <a:rPr lang="da-DK" sz="3200" smtClean="0"/>
              <a:t> domain object</a:t>
            </a:r>
          </a:p>
          <a:p>
            <a:r>
              <a:rPr lang="da-DK" sz="3200" smtClean="0"/>
              <a:t>Used in</a:t>
            </a:r>
          </a:p>
          <a:p>
            <a:pPr lvl="1"/>
            <a:r>
              <a:rPr lang="da-DK" sz="2800" smtClean="0"/>
              <a:t>Data template for collection-oriented control</a:t>
            </a:r>
          </a:p>
          <a:p>
            <a:pPr lvl="1"/>
            <a:r>
              <a:rPr lang="da-DK" sz="2800" smtClean="0"/>
              <a:t>Details part of view</a:t>
            </a:r>
          </a:p>
          <a:p>
            <a:r>
              <a:rPr lang="da-DK" sz="3200" smtClean="0"/>
              <a:t>Will refer to a single domain object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03043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_domainObject;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 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CarDataViewModel(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domainObject)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_</a:t>
            </a:r>
            <a:r>
              <a:rPr lang="en-US" sz="1400" b="1">
                <a:latin typeface="Consolas" panose="020B0609020204030204" pitchFamily="49" charset="0"/>
              </a:rPr>
              <a:t>domainObject = domainObject;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 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DomainObject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latin typeface="Consolas" panose="020B0609020204030204" pitchFamily="49" charset="0"/>
              </a:rPr>
              <a:t> _domainObject;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 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ImageSource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b="1" smtClean="0">
                <a:latin typeface="Consolas" panose="020B0609020204030204" pitchFamily="49" charset="0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_domainObject.ImageSource;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 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Description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b="1" smtClean="0">
                <a:latin typeface="Consolas" panose="020B0609020204030204" pitchFamily="49" charset="0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_domainObject.Brand +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 ("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+ </a:t>
            </a:r>
            <a:r>
              <a:rPr lang="en-US" sz="1400" b="1" smtClean="0">
                <a:latin typeface="Consolas" panose="020B0609020204030204" pitchFamily="49" charset="0"/>
              </a:rPr>
              <a:t>_</a:t>
            </a:r>
            <a:r>
              <a:rPr lang="en-US" sz="1400" b="1">
                <a:latin typeface="Consolas" panose="020B0609020204030204" pitchFamily="49" charset="0"/>
              </a:rPr>
              <a:t>domainObject.LicensePlate +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")"</a:t>
            </a:r>
            <a:r>
              <a:rPr lang="en-US" sz="1400" b="1">
                <a:latin typeface="Consolas" panose="020B0609020204030204" pitchFamily="49" charset="0"/>
              </a:rPr>
              <a:t>;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endParaRPr lang="da-DK" sz="1100" b="1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{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da-DK" sz="1100" b="1">
                <a:latin typeface="Consolas" panose="020B0609020204030204" pitchFamily="49" charset="0"/>
              </a:rPr>
              <a:t> </a:t>
            </a:r>
            <a:r>
              <a:rPr lang="da-DK" sz="1100" b="1" smtClean="0">
                <a:latin typeface="Consolas" panose="020B0609020204030204" pitchFamily="49" charset="0"/>
              </a:rPr>
              <a:t> 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smtClean="0">
                <a:latin typeface="Consolas" panose="020B0609020204030204" pitchFamily="49" charset="0"/>
              </a:rPr>
              <a:t> </a:t>
            </a:r>
            <a:r>
              <a:rPr lang="da-DK" sz="11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100" b="1" smtClean="0"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_domainObject;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>
                <a:latin typeface="Consolas" panose="020B0609020204030204" pitchFamily="49" charset="0"/>
              </a:rPr>
              <a:t> 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smtClean="0">
                <a:latin typeface="Consolas" panose="020B0609020204030204" pitchFamily="49" charset="0"/>
              </a:rPr>
              <a:t> CarDataViewModel(</a:t>
            </a:r>
            <a:r>
              <a:rPr lang="da-DK" sz="11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100" b="1" smtClean="0"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domainObject)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{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   _</a:t>
            </a:r>
            <a:r>
              <a:rPr lang="en-US" sz="1100" b="1">
                <a:latin typeface="Consolas" panose="020B0609020204030204" pitchFamily="49" charset="0"/>
              </a:rPr>
              <a:t>domainObject = domainObject;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}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>
                <a:latin typeface="Consolas" panose="020B0609020204030204" pitchFamily="49" charset="0"/>
              </a:rPr>
              <a:t> 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smtClean="0">
                <a:latin typeface="Consolas" panose="020B0609020204030204" pitchFamily="49" charset="0"/>
              </a:rPr>
              <a:t> </a:t>
            </a:r>
            <a:r>
              <a:rPr lang="da-DK" sz="11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100" b="1" smtClean="0"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DomainObject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{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  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smtClean="0"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{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>
                <a:latin typeface="Consolas" panose="020B0609020204030204" pitchFamily="49" charset="0"/>
              </a:rPr>
              <a:t> _domainObject; }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}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>
                <a:latin typeface="Consolas" panose="020B0609020204030204" pitchFamily="49" charset="0"/>
              </a:rPr>
              <a:t> 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ImageSource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{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  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smtClean="0">
                <a:latin typeface="Consolas" panose="020B0609020204030204" pitchFamily="49" charset="0"/>
              </a:rPr>
              <a:t> {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smtClean="0"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_domainObject.ImageSource; }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}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>
                <a:latin typeface="Consolas" panose="020B0609020204030204" pitchFamily="49" charset="0"/>
              </a:rPr>
              <a:t> 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Description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{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  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smtClean="0">
                <a:latin typeface="Consolas" panose="020B0609020204030204" pitchFamily="49" charset="0"/>
              </a:rPr>
              <a:t> {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smtClean="0"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_domainObject.Brand + </a:t>
            </a:r>
            <a:r>
              <a:rPr lang="en-US" sz="1100" b="1">
                <a:solidFill>
                  <a:srgbClr val="C00000"/>
                </a:solidFill>
                <a:latin typeface="Consolas" panose="020B0609020204030204" pitchFamily="49" charset="0"/>
              </a:rPr>
              <a:t>" ("</a:t>
            </a:r>
            <a:r>
              <a:rPr lang="en-US" sz="1100" b="1"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+ </a:t>
            </a:r>
            <a:r>
              <a:rPr lang="en-US" sz="1100" b="1" smtClean="0">
                <a:latin typeface="Consolas" panose="020B0609020204030204" pitchFamily="49" charset="0"/>
              </a:rPr>
              <a:t>_</a:t>
            </a:r>
            <a:r>
              <a:rPr lang="en-US" sz="1100" b="1">
                <a:latin typeface="Consolas" panose="020B0609020204030204" pitchFamily="49" charset="0"/>
              </a:rPr>
              <a:t>domainObject.LicensePlate + </a:t>
            </a:r>
            <a:r>
              <a:rPr lang="en-US" sz="1100" b="1">
                <a:solidFill>
                  <a:srgbClr val="C00000"/>
                </a:solidFill>
                <a:latin typeface="Consolas" panose="020B0609020204030204" pitchFamily="49" charset="0"/>
              </a:rPr>
              <a:t>")"</a:t>
            </a:r>
            <a:r>
              <a:rPr lang="en-US" sz="1100" b="1">
                <a:latin typeface="Consolas" panose="020B0609020204030204" pitchFamily="49" charset="0"/>
              </a:rPr>
              <a:t>; }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 smtClean="0">
                <a:latin typeface="Consolas" panose="020B0609020204030204" pitchFamily="49" charset="0"/>
              </a:rPr>
              <a:t>   }</a:t>
            </a:r>
          </a:p>
          <a:p>
            <a:endParaRPr lang="en-US" sz="1100" b="1" smtClean="0">
              <a:latin typeface="Consolas" panose="020B0609020204030204" pitchFamily="49" charset="0"/>
            </a:endParaRPr>
          </a:p>
          <a:p>
            <a:r>
              <a:rPr lang="en-US" sz="1100" b="1">
                <a:latin typeface="Consolas" panose="020B0609020204030204" pitchFamily="49" charset="0"/>
              </a:rPr>
              <a:t> </a:t>
            </a:r>
            <a:r>
              <a:rPr lang="en-US" sz="1100" b="1" smtClean="0">
                <a:latin typeface="Consolas" panose="020B0609020204030204" pitchFamily="49" charset="0"/>
              </a:rPr>
              <a:t> 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100" b="1" smtClean="0">
                <a:latin typeface="Consolas" panose="020B0609020204030204" pitchFamily="49" charset="0"/>
              </a:rPr>
              <a:t>LicensePlate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>
                <a:latin typeface="Consolas" panose="020B0609020204030204" pitchFamily="49" charset="0"/>
              </a:rPr>
              <a:t>   {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>
                <a:latin typeface="Consolas" panose="020B0609020204030204" pitchFamily="49" charset="0"/>
              </a:rPr>
              <a:t> </a:t>
            </a:r>
            <a:r>
              <a:rPr lang="en-US" sz="1100" b="1" smtClean="0">
                <a:latin typeface="Consolas" panose="020B0609020204030204" pitchFamily="49" charset="0"/>
              </a:rPr>
              <a:t>    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smtClean="0">
                <a:latin typeface="Consolas" panose="020B0609020204030204" pitchFamily="49" charset="0"/>
              </a:rPr>
              <a:t> { </a:t>
            </a:r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smtClean="0">
                <a:latin typeface="Consolas" panose="020B0609020204030204" pitchFamily="49" charset="0"/>
              </a:rPr>
              <a:t> </a:t>
            </a:r>
            <a:r>
              <a:rPr lang="en-US" sz="1100" b="1">
                <a:latin typeface="Consolas" panose="020B0609020204030204" pitchFamily="49" charset="0"/>
              </a:rPr>
              <a:t>_</a:t>
            </a:r>
            <a:r>
              <a:rPr lang="en-US" sz="1100" b="1" smtClean="0">
                <a:latin typeface="Consolas" panose="020B0609020204030204" pitchFamily="49" charset="0"/>
              </a:rPr>
              <a:t>domainObject.LicensePlate; </a:t>
            </a:r>
            <a:r>
              <a:rPr lang="en-US" sz="1100" b="1">
                <a:latin typeface="Consolas" panose="020B0609020204030204" pitchFamily="49" charset="0"/>
              </a:rPr>
              <a:t>}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>
                <a:latin typeface="Consolas" panose="020B0609020204030204" pitchFamily="49" charset="0"/>
              </a:rPr>
              <a:t>   }</a:t>
            </a:r>
          </a:p>
          <a:p>
            <a:endParaRPr lang="da-DK" sz="1100" b="1" smtClean="0">
              <a:latin typeface="Consolas" panose="020B0609020204030204" pitchFamily="49" charset="0"/>
            </a:endParaRPr>
          </a:p>
          <a:p>
            <a:r>
              <a:rPr lang="da-DK" sz="1100" b="1">
                <a:latin typeface="Consolas" panose="020B0609020204030204" pitchFamily="49" charset="0"/>
              </a:rPr>
              <a:t> </a:t>
            </a:r>
            <a:r>
              <a:rPr lang="da-DK" sz="1100" b="1" smtClean="0">
                <a:latin typeface="Consolas" panose="020B0609020204030204" pitchFamily="49" charset="0"/>
              </a:rPr>
              <a:t>  </a:t>
            </a:r>
            <a:r>
              <a:rPr lang="en-US" sz="11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…plus additional properties</a:t>
            </a:r>
            <a:endParaRPr lang="da-DK" sz="1100" b="1">
              <a:latin typeface="Consolas" panose="020B0609020204030204" pitchFamily="49" charset="0"/>
            </a:endParaRPr>
          </a:p>
          <a:p>
            <a:r>
              <a:rPr lang="en-US" sz="1100" b="1">
                <a:latin typeface="Consolas" panose="020B0609020204030204" pitchFamily="49" charset="0"/>
              </a:rPr>
              <a:t>}</a:t>
            </a:r>
            <a:endParaRPr lang="da-DK" sz="1100" b="1">
              <a:latin typeface="Consolas" panose="020B0609020204030204" pitchFamily="49" charset="0"/>
            </a:endParaRPr>
          </a:p>
          <a:p>
            <a:endParaRPr lang="da-DK" sz="1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6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788068" y="495568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TextBlock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="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Text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="{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DetailsViewModel.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Heading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}"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="Horizontal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TextBlock Style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="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="License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plate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TextBox Style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="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IsReadOnly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="True"</a:t>
            </a: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   Text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"{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DetailsViewModel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.LicensePlate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}"/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...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="Horizontal"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TextBlock Style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="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="Price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TextBox Style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="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Text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"{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DetailsViewModel.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Price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Mode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}"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da-DK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List&lt;Data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2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Page</a:t>
            </a:r>
            <a:r>
              <a:rPr lang="da-DK" b="1" smtClean="0"/>
              <a:t> view model class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44954" cy="4493895"/>
          </a:xfrm>
        </p:spPr>
        <p:txBody>
          <a:bodyPr>
            <a:normAutofit/>
          </a:bodyPr>
          <a:lstStyle/>
          <a:p>
            <a:r>
              <a:rPr lang="da-DK" sz="3200" smtClean="0"/>
              <a:t>A class providing properties for Data Binding, for the view (which is a </a:t>
            </a:r>
            <a:r>
              <a:rPr lang="da-DK" sz="3200" b="1" smtClean="0"/>
              <a:t>Page</a:t>
            </a:r>
            <a:r>
              <a:rPr lang="da-DK" sz="3200" smtClean="0"/>
              <a:t> control) as a whole</a:t>
            </a:r>
          </a:p>
          <a:p>
            <a:r>
              <a:rPr lang="da-DK" sz="3200" smtClean="0"/>
              <a:t>Will refer to a </a:t>
            </a:r>
            <a:r>
              <a:rPr lang="da-DK" sz="3200" u="sng" smtClean="0"/>
              <a:t>catalog</a:t>
            </a:r>
            <a:r>
              <a:rPr lang="da-DK" sz="3200" smtClean="0"/>
              <a:t> of domain objects</a:t>
            </a:r>
          </a:p>
          <a:p>
            <a:r>
              <a:rPr lang="da-DK" sz="3200" smtClean="0"/>
              <a:t>Essentially needs to contain three properties:</a:t>
            </a:r>
          </a:p>
          <a:p>
            <a:pPr lvl="1"/>
            <a:r>
              <a:rPr lang="da-DK" smtClean="0"/>
              <a:t>A property providing a collection of objects to display in the collection-oriented control</a:t>
            </a:r>
          </a:p>
          <a:p>
            <a:pPr lvl="1"/>
            <a:r>
              <a:rPr lang="da-DK" smtClean="0"/>
              <a:t>A property for tracking the currently selected object in the collection-oriented control</a:t>
            </a:r>
          </a:p>
          <a:p>
            <a:pPr lvl="1"/>
            <a:r>
              <a:rPr lang="da-DK" smtClean="0"/>
              <a:t>A property defining what object we wish to display details for in the Details part of the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5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CarPageViewModel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</a:p>
          <a:p>
            <a:r>
              <a:rPr lang="en-US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CarCatalog</a:t>
            </a:r>
            <a:r>
              <a:rPr lang="da-DK" sz="1400" b="1">
                <a:latin typeface="Consolas" panose="020B0609020204030204" pitchFamily="49" charset="0"/>
              </a:rPr>
              <a:t> _catalog;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da-DK" sz="1400" b="1">
                <a:latin typeface="Consolas" panose="020B0609020204030204" pitchFamily="49" charset="0"/>
              </a:rPr>
              <a:t> _selectedViewModel;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da-DK" sz="1400" b="1">
                <a:latin typeface="Consolas" panose="020B0609020204030204" pitchFamily="49" charset="0"/>
              </a:rPr>
              <a:t> _</a:t>
            </a:r>
            <a:r>
              <a:rPr lang="da-DK" sz="1400" b="1">
                <a:latin typeface="Consolas" panose="020B0609020204030204" pitchFamily="49" charset="0"/>
              </a:rPr>
              <a:t>detailsViewModel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 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CarPageViewModel()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latin typeface="Consolas" panose="020B0609020204030204" pitchFamily="49" charset="0"/>
              </a:rPr>
              <a:t>_</a:t>
            </a:r>
            <a:r>
              <a:rPr lang="da-DK" sz="1400" b="1">
                <a:latin typeface="Consolas" panose="020B0609020204030204" pitchFamily="49" charset="0"/>
              </a:rPr>
              <a:t>catalog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CarCatalog</a:t>
            </a:r>
            <a:r>
              <a:rPr lang="da-DK" sz="1400" b="1" smtClean="0">
                <a:latin typeface="Consolas" panose="020B0609020204030204" pitchFamily="49" charset="0"/>
              </a:rPr>
              <a:t>()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_selectedViewModel =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_detailsViewModel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}</a:t>
            </a:r>
          </a:p>
          <a:p>
            <a:endParaRPr lang="en-US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da-DK" sz="1400" b="1">
                <a:latin typeface="Consolas" panose="020B0609020204030204" pitchFamily="49" charset="0"/>
              </a:rPr>
              <a:t>&gt; </a:t>
            </a:r>
            <a:r>
              <a:rPr lang="da-DK" sz="1400" b="1" smtClean="0">
                <a:latin typeface="Consolas" panose="020B0609020204030204" pitchFamily="49" charset="0"/>
              </a:rPr>
              <a:t>DataViewModelCollection {…}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da-DK" sz="1400" b="1" smtClean="0">
                <a:latin typeface="Consolas" panose="020B0609020204030204" pitchFamily="49" charset="0"/>
              </a:rPr>
              <a:t> SelectedViewModel {…}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da-DK" sz="1400" b="1" smtClean="0">
                <a:latin typeface="Consolas" panose="020B0609020204030204" pitchFamily="49" charset="0"/>
              </a:rPr>
              <a:t> DetailsViewModel {…}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…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25" y="196953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788068" y="495568"/>
            <a:ext cx="1009449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Page.DataContext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local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sz="1200" b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CarPageViewModel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en-US" sz="1200" b="1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Page.DataContext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sz="1200" b="1">
              <a:latin typeface="Times New Roman" panose="02020603050405020304" pitchFamily="18" charset="0"/>
            </a:endParaRPr>
          </a:p>
          <a:p>
            <a:r>
              <a:rPr 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&lt;!--Master view--&gt;</a:t>
            </a:r>
            <a:endParaRPr lang="en-US" sz="1200" b="1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b="1" smtClea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ItemsSource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="{</a:t>
            </a:r>
            <a:r>
              <a:rPr lang="en-US" sz="1200" b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Binding</a:t>
            </a:r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DataViewModelCollection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}"</a:t>
            </a:r>
            <a:endParaRPr lang="en-US" sz="1200" b="1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SelectedItem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="{</a:t>
            </a:r>
            <a:r>
              <a:rPr lang="en-US" sz="1200" b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Binding</a:t>
            </a:r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SelectedViewModel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Mode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=TwoWay}"&gt;</a:t>
            </a: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ListView.ItemTemplate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&gt; ...</a:t>
            </a:r>
            <a:endParaRPr lang="en-US" sz="1200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2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&lt;!--Details view--&gt;</a:t>
            </a:r>
            <a:endParaRPr lang="en-US" sz="1200" b="1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TextBlock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="{</a:t>
            </a:r>
            <a:r>
              <a:rPr lang="en-US" sz="1200" b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Binding</a:t>
            </a:r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DetailsViewModel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.Heading}"/&gt;</a:t>
            </a:r>
            <a:endParaRPr lang="en-US" sz="1200" b="1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="Horizontal"&gt;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="License plate"/&gt;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="{</a:t>
            </a:r>
            <a:r>
              <a:rPr lang="en-US" sz="1200" b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Binding</a:t>
            </a:r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DetailsViewModel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.LicensePlate}"/&gt;</a:t>
            </a:r>
            <a:endParaRPr lang="en-US" sz="1200" b="1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="Horizontal"&gt;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}"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="Price"/&gt;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}" </a:t>
            </a:r>
            <a:r>
              <a:rPr lang="en-US" sz="1200" b="1" smtClea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="{</a:t>
            </a:r>
            <a:r>
              <a:rPr lang="en-US" sz="1200" b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Binding</a:t>
            </a:r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DetailsViewModel</a:t>
            </a:r>
            <a:r>
              <a:rPr lang="en-US" sz="1200" b="1" smtClean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.Price, </a:t>
            </a:r>
            <a:r>
              <a:rPr lang="en-US" sz="1200" b="1" smtClea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Mode</a:t>
            </a:r>
            <a:r>
              <a:rPr lang="en-US" sz="1200" b="1" smtClean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=TwoWay</a:t>
            </a:r>
            <a:r>
              <a:rPr lang="en-US" sz="12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}"/&gt;</a:t>
            </a:r>
            <a:endParaRPr lang="en-US" sz="1200" b="1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1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&gt; DataViewModelCollection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CreateDataViewModelCollection(); }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SelectedViewModel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_selectedViewModel; }</a:t>
            </a: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selectedViewModel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DetailsViewModel </a:t>
            </a:r>
            <a:r>
              <a:rPr lang="en-US" sz="14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 _selectedViewModel;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OnPropertyChanged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4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DetailsViewModel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_detailsViewModel; 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private </a:t>
            </a:r>
            <a:r>
              <a:rPr lang="en-US" sz="14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4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detailsViewModel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OnPropertyChanged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sz="1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039768" y="220963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>
                <a:solidFill>
                  <a:schemeClr val="bg1"/>
                </a:solidFill>
              </a:rPr>
              <a:t>View</a:t>
            </a:r>
            <a:endParaRPr lang="da-DK" sz="7200">
              <a:solidFill>
                <a:schemeClr val="bg1"/>
              </a:solidFill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4578773" y="2153921"/>
            <a:ext cx="1977813" cy="30750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400" smtClean="0"/>
              <a:t>?</a:t>
            </a:r>
            <a:endParaRPr lang="da-DK" sz="14400"/>
          </a:p>
        </p:txBody>
      </p:sp>
      <p:sp>
        <p:nvSpPr>
          <p:cNvPr id="8" name="Magnetpladelager 7"/>
          <p:cNvSpPr/>
          <p:nvPr/>
        </p:nvSpPr>
        <p:spPr>
          <a:xfrm>
            <a:off x="4431013" y="5372108"/>
            <a:ext cx="2261937" cy="1155031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7818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&gt; CreateDataViewModelCollection(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CarCatalog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catalog)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   List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&gt; items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foreach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catalog.All)</a:t>
            </a:r>
          </a:p>
          <a:p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items.Add(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CarDataViewModel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(item));</a:t>
            </a:r>
          </a:p>
          <a:p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items;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84321" y="1832155"/>
            <a:ext cx="4142070" cy="27628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PageViewModel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DataViewModelCollection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SelectedViewModel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DetailsViewModel</a:t>
            </a:r>
            <a:r>
              <a:rPr lang="da-DK" sz="1600" smtClean="0"/>
              <a:t> </a:t>
            </a:r>
            <a:r>
              <a:rPr lang="da-DK" sz="1600"/>
              <a:t>{ </a:t>
            </a:r>
            <a:r>
              <a:rPr lang="da-DK" sz="1600" smtClean="0"/>
              <a:t>get; </a:t>
            </a:r>
            <a:r>
              <a:rPr lang="da-DK" sz="1600" smtClean="0"/>
              <a:t>};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25803" y="1832155"/>
            <a:ext cx="4142070" cy="276287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3200" smtClean="0">
                <a:solidFill>
                  <a:schemeClr val="bg1"/>
                </a:solidFill>
              </a:rPr>
              <a:t>Page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674148" y="2560649"/>
            <a:ext cx="1107546" cy="17576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Master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086255" y="2560649"/>
            <a:ext cx="2077057" cy="17576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Details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816034" y="3005809"/>
            <a:ext cx="824017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/>
              <a:t>Item</a:t>
            </a:r>
            <a:endParaRPr lang="da-DK" sz="16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>
            <a:off x="3296653" y="3377346"/>
            <a:ext cx="5458326" cy="52606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741821" y="3030799"/>
            <a:ext cx="3074213" cy="31238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>
            <a:off x="3898232" y="2797342"/>
            <a:ext cx="2875547" cy="240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 flipV="1">
            <a:off x="3296653" y="3266565"/>
            <a:ext cx="3747836" cy="7745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Adding functionality through Commands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44954" cy="4493895"/>
          </a:xfrm>
        </p:spPr>
        <p:txBody>
          <a:bodyPr>
            <a:normAutofit/>
          </a:bodyPr>
          <a:lstStyle/>
          <a:p>
            <a:r>
              <a:rPr lang="da-DK" sz="3200" smtClean="0"/>
              <a:t>We need to use Command objects to invoke functionality from the GUI</a:t>
            </a:r>
          </a:p>
          <a:p>
            <a:r>
              <a:rPr lang="da-DK" sz="3200" smtClean="0"/>
              <a:t>Command object: any object implementing the </a:t>
            </a:r>
            <a:r>
              <a:rPr lang="da-DK" sz="3200" b="1" smtClean="0"/>
              <a:t>ICommand</a:t>
            </a:r>
            <a:r>
              <a:rPr lang="da-DK" sz="3200" smtClean="0"/>
              <a:t> interface</a:t>
            </a:r>
          </a:p>
          <a:p>
            <a:r>
              <a:rPr lang="da-DK" sz="3200" smtClean="0"/>
              <a:t>Some GUI controls can bind a </a:t>
            </a:r>
            <a:r>
              <a:rPr lang="da-DK" sz="3200" b="1" smtClean="0"/>
              <a:t>Command</a:t>
            </a:r>
            <a:r>
              <a:rPr lang="da-DK" sz="3200" smtClean="0"/>
              <a:t> property to a property of type </a:t>
            </a:r>
            <a:r>
              <a:rPr lang="da-DK" sz="3200" b="1" smtClean="0"/>
              <a:t>Icommand</a:t>
            </a:r>
          </a:p>
          <a:p>
            <a:r>
              <a:rPr lang="da-DK" sz="3200" smtClean="0"/>
              <a:t>Example: deleting a single object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3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Deleting a single domain object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9731543" cy="4493895"/>
          </a:xfrm>
        </p:spPr>
        <p:txBody>
          <a:bodyPr>
            <a:normAutofit/>
          </a:bodyPr>
          <a:lstStyle/>
          <a:p>
            <a:r>
              <a:rPr lang="da-DK" sz="3200" i="1" smtClean="0"/>
              <a:t>Which object do we delete?</a:t>
            </a:r>
            <a:r>
              <a:rPr lang="da-DK" sz="3200" smtClean="0"/>
              <a:t> The object selected in the collection view</a:t>
            </a:r>
          </a:p>
          <a:p>
            <a:r>
              <a:rPr lang="da-DK" sz="3200" i="1" smtClean="0"/>
              <a:t>What class can delete a domain object?</a:t>
            </a:r>
            <a:r>
              <a:rPr lang="da-DK" sz="3200" smtClean="0"/>
              <a:t> A Catalog class can contain a Delete method</a:t>
            </a:r>
          </a:p>
          <a:p>
            <a:r>
              <a:rPr lang="da-DK" sz="3200" i="1" smtClean="0"/>
              <a:t>What should happen when a domain object is deleted?</a:t>
            </a:r>
            <a:r>
              <a:rPr lang="da-DK" sz="3200" smtClean="0"/>
              <a:t> The collection view should be refreshed as well</a:t>
            </a:r>
          </a:p>
          <a:p>
            <a:r>
              <a:rPr lang="da-DK" sz="3200" smtClean="0"/>
              <a:t>The </a:t>
            </a:r>
            <a:r>
              <a:rPr lang="da-DK" sz="3200" b="1" smtClean="0"/>
              <a:t>DeleteCommand</a:t>
            </a:r>
            <a:r>
              <a:rPr lang="da-DK" sz="3200" smtClean="0"/>
              <a:t> class coordinates this effort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2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2B91AF"/>
                </a:solidFill>
                <a:latin typeface="Consolas" panose="020B0609020204030204" pitchFamily="49" charset="0"/>
              </a:rPr>
              <a:t>DeleteCommand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1100">
              <a:solidFill>
                <a:srgbClr val="2B91AF"/>
              </a:solidFill>
              <a:latin typeface="Times New Roman" panose="02020603050405020304" pitchFamily="18" charset="0"/>
            </a:endParaRPr>
          </a:p>
          <a:p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2B91AF"/>
                </a:solidFill>
                <a:latin typeface="Consolas" panose="020B0609020204030204" pitchFamily="49" charset="0"/>
              </a:rPr>
              <a:t>CarCatalog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_catalog;</a:t>
            </a:r>
          </a:p>
          <a:p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2B91AF"/>
                </a:solidFill>
                <a:latin typeface="Consolas" panose="020B0609020204030204" pitchFamily="49" charset="0"/>
              </a:rPr>
              <a:t>CarPageViewModel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_pageViewModel;</a:t>
            </a:r>
          </a:p>
          <a:p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DeleteCommand(</a:t>
            </a:r>
            <a:r>
              <a:rPr lang="en-US" sz="1100" b="1">
                <a:solidFill>
                  <a:srgbClr val="2B91AF"/>
                </a:solidFill>
                <a:latin typeface="Consolas" panose="020B0609020204030204" pitchFamily="49" charset="0"/>
              </a:rPr>
              <a:t>CarCatalog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catalog, </a:t>
            </a:r>
            <a:r>
              <a:rPr lang="en-US" sz="1100" b="1">
                <a:solidFill>
                  <a:srgbClr val="2B91AF"/>
                </a:solidFill>
                <a:latin typeface="Consolas" panose="020B0609020204030204" pitchFamily="49" charset="0"/>
              </a:rPr>
              <a:t>CarPageViewModel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pageViewModel)</a:t>
            </a: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catalog = catalog;</a:t>
            </a: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pageViewModel = pageViewModel;</a:t>
            </a: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CanExecute(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// Can only delete when a selection is made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_pageViewModel.SelectedViewModel !=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Delete from catalog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catalog.Delete(_pageViewModel.SelectedViewModel.LicensePlate);</a:t>
            </a:r>
          </a:p>
          <a:p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Set selection to null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pageViewModel.SelectedViewModel = </a:t>
            </a:r>
            <a:r>
              <a:rPr lang="en-US" sz="11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Refresh the item list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pageViewModel.Refresh();</a:t>
            </a: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sz="1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CarPageViewModel()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_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catalog =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CarCatalog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_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selectedViewModel =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_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detailsViewModel =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8000"/>
                </a:solidFill>
                <a:latin typeface="Consolas" panose="020B0609020204030204" pitchFamily="49" charset="0"/>
              </a:rPr>
              <a:t>   // CarPageViewModel contains and creates command object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_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deleteCommand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DeleteCommand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(_catalog,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smtClean="0">
                <a:solidFill>
                  <a:srgbClr val="008000"/>
                </a:solidFill>
                <a:latin typeface="Consolas" panose="020B0609020204030204" pitchFamily="49" charset="0"/>
              </a:rPr>
              <a:t>Refresh forces re-read of collection</a:t>
            </a: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Refresh()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OnPropertyChanged(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DataViewModelCollection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da-DK" sz="16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Generalisation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9069807" cy="4493895"/>
          </a:xfrm>
        </p:spPr>
        <p:txBody>
          <a:bodyPr>
            <a:normAutofit/>
          </a:bodyPr>
          <a:lstStyle/>
          <a:p>
            <a:r>
              <a:rPr lang="da-DK" smtClean="0"/>
              <a:t>A lot of functionality will be general, i.e. will </a:t>
            </a:r>
            <a:r>
              <a:rPr lang="da-DK" u="sng" smtClean="0"/>
              <a:t>not</a:t>
            </a:r>
            <a:r>
              <a:rPr lang="da-DK" smtClean="0"/>
              <a:t> depend on the specific type of domain objects</a:t>
            </a:r>
          </a:p>
          <a:p>
            <a:r>
              <a:rPr lang="da-DK" smtClean="0"/>
              <a:t>Classes (Catalog, DataViewModel, etc.) can to some extent be generalised using </a:t>
            </a:r>
            <a:r>
              <a:rPr lang="da-DK" b="1" smtClean="0"/>
              <a:t>type parameterisation </a:t>
            </a:r>
            <a:r>
              <a:rPr lang="da-DK" smtClean="0"/>
              <a:t>(Generics)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37253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CarCatalog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&gt; _objects;</a:t>
            </a: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CarCatalog()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objects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&gt;();	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&gt; All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_objects.Values.ToList();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obj)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objects.Add(s.LicensePlate, 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licensePlate)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objects.Remove(licensePlate);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Catalog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_keyCount = 1;</a:t>
            </a: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&gt; _objects;</a:t>
            </a: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Catalog()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objects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&gt; All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_objects.Values.ToList();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obj)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obj.Key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= _keyCount++;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_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objects.Add(obj.Key, obj);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_objects.Remove(key);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9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</a:rPr>
              <a:t>// Before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Catalog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_catalog;</a:t>
            </a:r>
          </a:p>
          <a:p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</a:rPr>
              <a:t>After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Catalog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&gt; _catalog;</a:t>
            </a:r>
          </a:p>
          <a:p>
            <a:endParaRPr 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039768" y="220963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>
                <a:solidFill>
                  <a:schemeClr val="bg1"/>
                </a:solidFill>
              </a:rPr>
              <a:t>View</a:t>
            </a:r>
            <a:endParaRPr lang="da-DK" sz="7200">
              <a:solidFill>
                <a:schemeClr val="bg1"/>
              </a:solidFill>
            </a:endParaRPr>
          </a:p>
        </p:txBody>
      </p:sp>
      <p:sp>
        <p:nvSpPr>
          <p:cNvPr id="2" name="Nedadgående pil 1"/>
          <p:cNvSpPr/>
          <p:nvPr/>
        </p:nvSpPr>
        <p:spPr>
          <a:xfrm>
            <a:off x="4549367" y="2213617"/>
            <a:ext cx="2025227" cy="2947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094" y="245898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gnetpladelager 8"/>
          <p:cNvSpPr/>
          <p:nvPr/>
        </p:nvSpPr>
        <p:spPr>
          <a:xfrm>
            <a:off x="4431013" y="5372108"/>
            <a:ext cx="2261937" cy="1155031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5765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View directly connected to Data Source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Possible, but…</a:t>
            </a:r>
          </a:p>
          <a:p>
            <a:r>
              <a:rPr lang="da-DK" sz="3200" smtClean="0"/>
              <a:t>Tight coupling to data source</a:t>
            </a:r>
          </a:p>
          <a:p>
            <a:r>
              <a:rPr lang="da-DK" sz="3200"/>
              <a:t>No portability</a:t>
            </a:r>
          </a:p>
        </p:txBody>
      </p:sp>
    </p:spTree>
    <p:extLst>
      <p:ext uri="{BB962C8B-B14F-4D97-AF65-F5344CB8AC3E}">
        <p14:creationId xmlns:p14="http://schemas.microsoft.com/office/powerpoint/2010/main" val="41624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039768" y="220964"/>
            <a:ext cx="3044428" cy="113259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2" name="Nedadgående pil 1"/>
          <p:cNvSpPr/>
          <p:nvPr/>
        </p:nvSpPr>
        <p:spPr>
          <a:xfrm>
            <a:off x="5074676" y="1509770"/>
            <a:ext cx="974609" cy="1165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16" y="267573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frundet rektangel 5"/>
          <p:cNvSpPr/>
          <p:nvPr/>
        </p:nvSpPr>
        <p:spPr>
          <a:xfrm>
            <a:off x="4039765" y="2827870"/>
            <a:ext cx="3044428" cy="11325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Model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7" name="Nedadgående pil 6"/>
          <p:cNvSpPr/>
          <p:nvPr/>
        </p:nvSpPr>
        <p:spPr>
          <a:xfrm>
            <a:off x="5074675" y="4083302"/>
            <a:ext cx="974609" cy="1165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Magnetpladelager 8"/>
          <p:cNvSpPr/>
          <p:nvPr/>
        </p:nvSpPr>
        <p:spPr>
          <a:xfrm>
            <a:off x="4431013" y="5372108"/>
            <a:ext cx="2261937" cy="1155031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32415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View connected to (domain)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Better; view is shielded from exact knowledge of data source</a:t>
            </a:r>
          </a:p>
          <a:p>
            <a:r>
              <a:rPr lang="da-DK" sz="3200" smtClean="0"/>
              <a:t>Some portability</a:t>
            </a:r>
          </a:p>
          <a:p>
            <a:r>
              <a:rPr lang="da-DK" sz="3200" smtClean="0"/>
              <a:t>…but how do data bindings look?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6301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400" b="1">
                <a:latin typeface="Consolas" panose="020B0609020204030204" pitchFamily="49" charset="0"/>
              </a:rPr>
              <a:t>_licensePlate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private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private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_</a:t>
            </a:r>
            <a:r>
              <a:rPr lang="da-DK" sz="1400" b="1">
                <a:latin typeface="Consolas" panose="020B0609020204030204" pitchFamily="49" charset="0"/>
              </a:rPr>
              <a:t>model;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private int </a:t>
            </a:r>
            <a:r>
              <a:rPr lang="da-DK" sz="1400" b="1">
                <a:latin typeface="Consolas" panose="020B0609020204030204" pitchFamily="49" charset="0"/>
              </a:rPr>
              <a:t>_price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Car(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licensePlate,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brand,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model,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price)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licensePlate = licensePlate;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brand = brand;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model = model;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price = price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endParaRPr lang="da-DK" sz="1400" b="1" smtClean="0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>
                <a:latin typeface="Consolas" panose="020B0609020204030204" pitchFamily="49" charset="0"/>
              </a:rPr>
              <a:t>Price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{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   _</a:t>
            </a:r>
            <a:r>
              <a:rPr lang="da-DK" sz="1400" b="1">
                <a:latin typeface="Consolas" panose="020B0609020204030204" pitchFamily="49" charset="0"/>
              </a:rPr>
              <a:t>price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   OnPropertyChanged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…more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properties, plus INotifyPropertyChanged implementation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89" y="8832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62" y="456210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29" y="542909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788068" y="495568"/>
            <a:ext cx="1009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788068" y="495568"/>
            <a:ext cx="100944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local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Car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&lt;/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="{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LicensePlate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}"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="{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Brand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}"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="{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Model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}"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="{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Price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=TwoWay}"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&lt;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Button Content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="OK" /&gt;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&lt;/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23" y="49556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8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1692</Words>
  <Application>Microsoft Office PowerPoint</Application>
  <PresentationFormat>Widescreen</PresentationFormat>
  <Paragraphs>477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Times New Roman</vt:lpstr>
      <vt:lpstr>Office-tema</vt:lpstr>
      <vt:lpstr>MVVM Model View ViewModel</vt:lpstr>
      <vt:lpstr>PowerPoint-præsentation</vt:lpstr>
      <vt:lpstr>PowerPoint-præsentation</vt:lpstr>
      <vt:lpstr>PowerPoint-præsentation</vt:lpstr>
      <vt:lpstr>View directly connected to Data Source</vt:lpstr>
      <vt:lpstr>PowerPoint-præsentation</vt:lpstr>
      <vt:lpstr>View connected to (domain) model</vt:lpstr>
      <vt:lpstr>PowerPoint-præsentation</vt:lpstr>
      <vt:lpstr>PowerPoint-præsentation</vt:lpstr>
      <vt:lpstr>Too many responsibilities…</vt:lpstr>
      <vt:lpstr>PowerPoint-præsentation</vt:lpstr>
      <vt:lpstr>PowerPoint-præsentation</vt:lpstr>
      <vt:lpstr>PowerPoint-præsentation</vt:lpstr>
      <vt:lpstr>PowerPoint-præsentation</vt:lpstr>
      <vt:lpstr>Single responsibility</vt:lpstr>
      <vt:lpstr>MVVM and domain object collections</vt:lpstr>
      <vt:lpstr>PowerPoint-præsentation</vt:lpstr>
      <vt:lpstr>GUI for object collection maintenance</vt:lpstr>
      <vt:lpstr>PowerPoint-præsentation</vt:lpstr>
      <vt:lpstr>PowerPoint-præsentation</vt:lpstr>
      <vt:lpstr>Data view model class</vt:lpstr>
      <vt:lpstr>PowerPoint-præsentation</vt:lpstr>
      <vt:lpstr>PowerPoint-præsentation</vt:lpstr>
      <vt:lpstr>PowerPoint-præsentation</vt:lpstr>
      <vt:lpstr>PowerPoint-præsentation</vt:lpstr>
      <vt:lpstr>Page view model class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Adding functionality through Commands</vt:lpstr>
      <vt:lpstr>Deleting a single domain object</vt:lpstr>
      <vt:lpstr>PowerPoint-præsentation</vt:lpstr>
      <vt:lpstr>PowerPoint-præsentation</vt:lpstr>
      <vt:lpstr>Generalisation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184</cp:revision>
  <dcterms:created xsi:type="dcterms:W3CDTF">2017-09-05T14:00:27Z</dcterms:created>
  <dcterms:modified xsi:type="dcterms:W3CDTF">2018-05-01T10:17:56Z</dcterms:modified>
</cp:coreProperties>
</file>