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47" r:id="rId12"/>
    <p:sldId id="445" r:id="rId13"/>
    <p:sldId id="440" r:id="rId14"/>
    <p:sldId id="448" r:id="rId15"/>
    <p:sldId id="441" r:id="rId16"/>
    <p:sldId id="442" r:id="rId17"/>
    <p:sldId id="594" r:id="rId18"/>
    <p:sldId id="488" r:id="rId19"/>
    <p:sldId id="595" r:id="rId20"/>
    <p:sldId id="561" r:id="rId21"/>
    <p:sldId id="340" r:id="rId22"/>
    <p:sldId id="596" r:id="rId23"/>
    <p:sldId id="621" r:id="rId24"/>
    <p:sldId id="352" r:id="rId25"/>
    <p:sldId id="341" r:id="rId26"/>
    <p:sldId id="451" r:id="rId27"/>
    <p:sldId id="597" r:id="rId28"/>
    <p:sldId id="598" r:id="rId29"/>
    <p:sldId id="342" r:id="rId30"/>
    <p:sldId id="353" r:id="rId31"/>
    <p:sldId id="562" r:id="rId32"/>
    <p:sldId id="563" r:id="rId33"/>
    <p:sldId id="564" r:id="rId34"/>
    <p:sldId id="453" r:id="rId35"/>
    <p:sldId id="347" r:id="rId36"/>
    <p:sldId id="456" r:id="rId37"/>
    <p:sldId id="354" r:id="rId38"/>
    <p:sldId id="350" r:id="rId39"/>
    <p:sldId id="348" r:id="rId40"/>
    <p:sldId id="599" r:id="rId41"/>
    <p:sldId id="457" r:id="rId42"/>
    <p:sldId id="622" r:id="rId43"/>
    <p:sldId id="623" r:id="rId44"/>
    <p:sldId id="624" r:id="rId45"/>
    <p:sldId id="625" r:id="rId46"/>
    <p:sldId id="626" r:id="rId47"/>
    <p:sldId id="355" r:id="rId48"/>
    <p:sldId id="601" r:id="rId49"/>
    <p:sldId id="356" r:id="rId50"/>
    <p:sldId id="357" r:id="rId51"/>
    <p:sldId id="358" r:id="rId52"/>
    <p:sldId id="359" r:id="rId53"/>
    <p:sldId id="360" r:id="rId54"/>
    <p:sldId id="362" r:id="rId55"/>
    <p:sldId id="540" r:id="rId56"/>
    <p:sldId id="549" r:id="rId57"/>
    <p:sldId id="551" r:id="rId58"/>
    <p:sldId id="627" r:id="rId59"/>
    <p:sldId id="363" r:id="rId60"/>
    <p:sldId id="602" r:id="rId61"/>
    <p:sldId id="637" r:id="rId62"/>
    <p:sldId id="461" r:id="rId63"/>
    <p:sldId id="365" r:id="rId64"/>
    <p:sldId id="367" r:id="rId65"/>
    <p:sldId id="368" r:id="rId66"/>
    <p:sldId id="603" r:id="rId67"/>
    <p:sldId id="376" r:id="rId68"/>
    <p:sldId id="628" r:id="rId69"/>
    <p:sldId id="370" r:id="rId70"/>
    <p:sldId id="463" r:id="rId71"/>
    <p:sldId id="378" r:id="rId72"/>
    <p:sldId id="379" r:id="rId73"/>
    <p:sldId id="374" r:id="rId74"/>
    <p:sldId id="629" r:id="rId75"/>
    <p:sldId id="631" r:id="rId76"/>
    <p:sldId id="545" r:id="rId77"/>
    <p:sldId id="380" r:id="rId78"/>
    <p:sldId id="604" r:id="rId79"/>
    <p:sldId id="381" r:id="rId80"/>
    <p:sldId id="382" r:id="rId81"/>
    <p:sldId id="464" r:id="rId82"/>
    <p:sldId id="600" r:id="rId83"/>
    <p:sldId id="383" r:id="rId84"/>
    <p:sldId id="384" r:id="rId85"/>
    <p:sldId id="385" r:id="rId86"/>
    <p:sldId id="465" r:id="rId87"/>
    <p:sldId id="605" r:id="rId88"/>
    <p:sldId id="606" r:id="rId89"/>
    <p:sldId id="607" r:id="rId90"/>
    <p:sldId id="390" r:id="rId91"/>
    <p:sldId id="608" r:id="rId92"/>
    <p:sldId id="391" r:id="rId93"/>
    <p:sldId id="609" r:id="rId94"/>
    <p:sldId id="610" r:id="rId95"/>
    <p:sldId id="611" r:id="rId96"/>
    <p:sldId id="612" r:id="rId97"/>
    <p:sldId id="387" r:id="rId98"/>
    <p:sldId id="613" r:id="rId99"/>
    <p:sldId id="388" r:id="rId100"/>
    <p:sldId id="389" r:id="rId101"/>
    <p:sldId id="393" r:id="rId102"/>
    <p:sldId id="394" r:id="rId103"/>
    <p:sldId id="395" r:id="rId104"/>
    <p:sldId id="469" r:id="rId105"/>
    <p:sldId id="614" r:id="rId106"/>
    <p:sldId id="518" r:id="rId107"/>
    <p:sldId id="470" r:id="rId108"/>
    <p:sldId id="479" r:id="rId109"/>
    <p:sldId id="490" r:id="rId110"/>
    <p:sldId id="491" r:id="rId111"/>
    <p:sldId id="492" r:id="rId112"/>
    <p:sldId id="471" r:id="rId113"/>
    <p:sldId id="632" r:id="rId114"/>
    <p:sldId id="493" r:id="rId115"/>
    <p:sldId id="494" r:id="rId116"/>
    <p:sldId id="633" r:id="rId117"/>
    <p:sldId id="472" r:id="rId118"/>
    <p:sldId id="481" r:id="rId119"/>
    <p:sldId id="495" r:id="rId120"/>
    <p:sldId id="496" r:id="rId121"/>
    <p:sldId id="497" r:id="rId122"/>
    <p:sldId id="473" r:id="rId123"/>
    <p:sldId id="482" r:id="rId124"/>
    <p:sldId id="498" r:id="rId125"/>
    <p:sldId id="499" r:id="rId126"/>
    <p:sldId id="500" r:id="rId127"/>
    <p:sldId id="640" r:id="rId128"/>
    <p:sldId id="638" r:id="rId129"/>
    <p:sldId id="639" r:id="rId130"/>
    <p:sldId id="474" r:id="rId131"/>
    <p:sldId id="501" r:id="rId132"/>
    <p:sldId id="475" r:id="rId133"/>
    <p:sldId id="484" r:id="rId134"/>
    <p:sldId id="502" r:id="rId135"/>
    <p:sldId id="503" r:id="rId136"/>
    <p:sldId id="504" r:id="rId137"/>
    <p:sldId id="505" r:id="rId138"/>
    <p:sldId id="476" r:id="rId139"/>
    <p:sldId id="507" r:id="rId140"/>
    <p:sldId id="506" r:id="rId141"/>
    <p:sldId id="508" r:id="rId142"/>
    <p:sldId id="509" r:id="rId143"/>
    <p:sldId id="510" r:id="rId144"/>
    <p:sldId id="511" r:id="rId145"/>
    <p:sldId id="512" r:id="rId146"/>
    <p:sldId id="477" r:id="rId147"/>
    <p:sldId id="486" r:id="rId148"/>
    <p:sldId id="513" r:id="rId149"/>
    <p:sldId id="514" r:id="rId150"/>
    <p:sldId id="516" r:id="rId151"/>
    <p:sldId id="515" r:id="rId152"/>
    <p:sldId id="517" r:id="rId153"/>
    <p:sldId id="401" r:id="rId154"/>
    <p:sldId id="615" r:id="rId155"/>
    <p:sldId id="616" r:id="rId156"/>
    <p:sldId id="617" r:id="rId157"/>
    <p:sldId id="618" r:id="rId158"/>
    <p:sldId id="403" r:id="rId159"/>
    <p:sldId id="404" r:id="rId160"/>
    <p:sldId id="405" r:id="rId161"/>
    <p:sldId id="406" r:id="rId162"/>
    <p:sldId id="407" r:id="rId163"/>
    <p:sldId id="408" r:id="rId164"/>
    <p:sldId id="619" r:id="rId165"/>
    <p:sldId id="409" r:id="rId166"/>
    <p:sldId id="635" r:id="rId167"/>
    <p:sldId id="634" r:id="rId168"/>
    <p:sldId id="541" r:id="rId169"/>
    <p:sldId id="553" r:id="rId170"/>
    <p:sldId id="555" r:id="rId171"/>
    <p:sldId id="413" r:id="rId172"/>
    <p:sldId id="414" r:id="rId173"/>
    <p:sldId id="415" r:id="rId174"/>
    <p:sldId id="416" r:id="rId175"/>
    <p:sldId id="417" r:id="rId176"/>
    <p:sldId id="418" r:id="rId177"/>
    <p:sldId id="419" r:id="rId178"/>
    <p:sldId id="421" r:id="rId179"/>
    <p:sldId id="423" r:id="rId180"/>
    <p:sldId id="424" r:id="rId181"/>
    <p:sldId id="636" r:id="rId182"/>
    <p:sldId id="558" r:id="rId183"/>
    <p:sldId id="559" r:id="rId184"/>
    <p:sldId id="402" r:id="rId185"/>
    <p:sldId id="641" r:id="rId186"/>
    <p:sldId id="642" r:id="rId187"/>
    <p:sldId id="519" r:id="rId188"/>
    <p:sldId id="520" r:id="rId189"/>
    <p:sldId id="643" r:id="rId190"/>
    <p:sldId id="644" r:id="rId191"/>
    <p:sldId id="645" r:id="rId192"/>
    <p:sldId id="646" r:id="rId193"/>
    <p:sldId id="647" r:id="rId194"/>
    <p:sldId id="648" r:id="rId195"/>
    <p:sldId id="649" r:id="rId196"/>
    <p:sldId id="650" r:id="rId197"/>
    <p:sldId id="525" r:id="rId198"/>
    <p:sldId id="652" r:id="rId199"/>
    <p:sldId id="651" r:id="rId200"/>
    <p:sldId id="653" r:id="rId201"/>
    <p:sldId id="654" r:id="rId202"/>
    <p:sldId id="527" r:id="rId203"/>
    <p:sldId id="655" r:id="rId204"/>
    <p:sldId id="656" r:id="rId205"/>
    <p:sldId id="657" r:id="rId206"/>
    <p:sldId id="529" r:id="rId207"/>
    <p:sldId id="530" r:id="rId208"/>
    <p:sldId id="658" r:id="rId209"/>
    <p:sldId id="659" r:id="rId210"/>
    <p:sldId id="660" r:id="rId211"/>
    <p:sldId id="661" r:id="rId212"/>
    <p:sldId id="676" r:id="rId213"/>
    <p:sldId id="662" r:id="rId214"/>
    <p:sldId id="663" r:id="rId215"/>
    <p:sldId id="677" r:id="rId216"/>
    <p:sldId id="664" r:id="rId217"/>
    <p:sldId id="537" r:id="rId218"/>
    <p:sldId id="539" r:id="rId219"/>
    <p:sldId id="665" r:id="rId220"/>
    <p:sldId id="666" r:id="rId221"/>
    <p:sldId id="667" r:id="rId222"/>
    <p:sldId id="591" r:id="rId223"/>
    <p:sldId id="590" r:id="rId224"/>
    <p:sldId id="593" r:id="rId225"/>
    <p:sldId id="576" r:id="rId226"/>
    <p:sldId id="577" r:id="rId227"/>
    <p:sldId id="578" r:id="rId228"/>
    <p:sldId id="579" r:id="rId229"/>
    <p:sldId id="580" r:id="rId230"/>
    <p:sldId id="581" r:id="rId231"/>
    <p:sldId id="582" r:id="rId232"/>
    <p:sldId id="583" r:id="rId233"/>
    <p:sldId id="668" r:id="rId234"/>
    <p:sldId id="669" r:id="rId235"/>
    <p:sldId id="584" r:id="rId236"/>
    <p:sldId id="670" r:id="rId237"/>
    <p:sldId id="671" r:id="rId238"/>
    <p:sldId id="565" r:id="rId239"/>
    <p:sldId id="567" r:id="rId240"/>
    <p:sldId id="570" r:id="rId241"/>
    <p:sldId id="573" r:id="rId242"/>
    <p:sldId id="672" r:id="rId243"/>
    <p:sldId id="575" r:id="rId244"/>
    <p:sldId id="673" r:id="rId245"/>
    <p:sldId id="585" r:id="rId246"/>
    <p:sldId id="586" r:id="rId247"/>
    <p:sldId id="587" r:id="rId248"/>
    <p:sldId id="588" r:id="rId249"/>
    <p:sldId id="674" r:id="rId250"/>
    <p:sldId id="675" r:id="rId251"/>
    <p:sldId id="425" r:id="rId252"/>
    <p:sldId id="338" r:id="rId25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viewProps" Target="viewProp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24-04-2018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l-easj/MVVMStarterLibrary201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548137"/>
            <a:ext cx="9144000" cy="792680"/>
          </a:xfrm>
        </p:spPr>
        <p:txBody>
          <a:bodyPr>
            <a:normAutofit/>
          </a:bodyPr>
          <a:lstStyle/>
          <a:p>
            <a:r>
              <a:rPr lang="da-DK" sz="3600" i="1" smtClean="0"/>
              <a:t>Class Library</a:t>
            </a:r>
            <a:endParaRPr lang="da-DK" sz="3600" i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8" y="530097"/>
            <a:ext cx="7644104" cy="3698760"/>
          </a:xfrm>
          <a:prstGeom prst="rect">
            <a:avLst/>
          </a:prstGeom>
        </p:spPr>
      </p:pic>
      <p:sp>
        <p:nvSpPr>
          <p:cNvPr id="4" name="Undertitel 2"/>
          <p:cNvSpPr txBox="1">
            <a:spLocks/>
          </p:cNvSpPr>
          <p:nvPr/>
        </p:nvSpPr>
        <p:spPr>
          <a:xfrm>
            <a:off x="1471246" y="5340817"/>
            <a:ext cx="9144000" cy="79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smtClean="0">
                <a:solidFill>
                  <a:schemeClr val="bg1">
                    <a:lumMod val="50000"/>
                  </a:schemeClr>
                </a:solidFill>
              </a:rPr>
              <a:t>(2018)</a:t>
            </a:r>
            <a:endParaRPr lang="da-DK" sz="3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ControllerCommandBase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ControllerCommandBase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arguments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</a:p>
          <a:p>
            <a:r>
              <a:rPr lang="da-DK" sz="2400" smtClean="0"/>
              <a:t>Target has type </a:t>
            </a:r>
            <a:r>
              <a:rPr lang="da-DK" sz="2400" b="1"/>
              <a:t>ICatalog&lt;TViewData&gt;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…CommandBase&lt;TViewData&gt;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ControllerCommandBase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7523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speci-fically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contains three methods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methods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CRUDCommandManager&lt;TViewData&gt;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AddOns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4211461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4845" y="1122362"/>
            <a:ext cx="9679577" cy="4742861"/>
          </a:xfrm>
        </p:spPr>
        <p:txBody>
          <a:bodyPr anchor="t"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3600" b="1" smtClean="0"/>
              <a:t/>
            </a:r>
            <a:br>
              <a:rPr lang="da-DK" sz="3600" b="1" smtClean="0"/>
            </a:br>
            <a:r>
              <a:rPr lang="da-DK" sz="3600" b="1" smtClean="0"/>
              <a:t/>
            </a:r>
            <a:br>
              <a:rPr lang="da-DK" sz="3600" b="1" smtClean="0"/>
            </a:br>
            <a:r>
              <a:rPr lang="da-DK" sz="3600" b="1" smtClean="0"/>
              <a:t>Many services have only been used sporadically so far, so </a:t>
            </a:r>
            <a:r>
              <a:rPr lang="da-DK" sz="3600" b="1" smtClean="0">
                <a:solidFill>
                  <a:srgbClr val="FF0000"/>
                </a:solidFill>
              </a:rPr>
              <a:t>no guarantees</a:t>
            </a:r>
            <a:r>
              <a:rPr lang="da-DK" sz="3600" b="1" smtClean="0"/>
              <a:t> about the functionality can be given. Use for inspiration rather than as-is…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76011" y="720970"/>
            <a:ext cx="4611186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Action&lt;string&gt; </a:t>
            </a:r>
            <a:r>
              <a:rPr lang="da-DK" smtClean="0">
                <a:solidFill>
                  <a:srgbClr val="FFFF00"/>
                </a:solidFill>
              </a:rPr>
              <a:t>ViewStateChanged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8872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IViewStateChangedEvent</a:t>
            </a:r>
          </a:p>
          <a:p>
            <a:r>
              <a:rPr lang="da-DK" sz="2400" smtClean="0"/>
              <a:t>Interface for enabling clients to subscribe to events triggered when the view state of an object with view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37086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23414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Page View Model class</a:t>
            </a:r>
          </a:p>
          <a:p>
            <a:r>
              <a:rPr lang="da-DK" sz="2400" smtClean="0"/>
              <a:t>Interface inherits from </a:t>
            </a:r>
            <a:r>
              <a:rPr lang="da-DK" sz="2400" b="1" smtClean="0"/>
              <a:t>IViewState-ChangedEvent</a:t>
            </a:r>
            <a:endParaRPr lang="da-DK" sz="2400" smtClean="0"/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39542" y="656494"/>
            <a:ext cx="5747655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IPageViewModelMediator&lt;TVD&gt;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(IDataWrapper&lt;TVD&gt; vdWrapper);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90946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IViewStateMediator</a:t>
            </a:r>
          </a:p>
          <a:p>
            <a:r>
              <a:rPr lang="da-DK" sz="2400" smtClean="0"/>
              <a:t>A </a:t>
            </a:r>
            <a:r>
              <a:rPr lang="da-DK" sz="2400"/>
              <a:t>v</a:t>
            </a:r>
            <a:r>
              <a:rPr lang="da-DK" sz="2400" smtClean="0"/>
              <a:t>iew state </a:t>
            </a:r>
            <a:r>
              <a:rPr lang="da-DK" sz="2400"/>
              <a:t>”mediator” is a class implementing a specific strategy </a:t>
            </a:r>
            <a:r>
              <a:rPr lang="da-DK" sz="2400" smtClean="0"/>
              <a:t>for how to react to a view state change event.</a:t>
            </a:r>
            <a:endParaRPr lang="da-DK" sz="2400"/>
          </a:p>
          <a:p>
            <a:r>
              <a:rPr lang="da-DK" sz="2400"/>
              <a:t>Such a mediator should implement this interface</a:t>
            </a:r>
            <a:r>
              <a:rPr lang="da-DK" sz="2400" smtClean="0"/>
              <a:t>.</a:t>
            </a:r>
          </a:p>
          <a:p>
            <a:r>
              <a:rPr lang="da-DK" sz="2400" smtClean="0"/>
              <a:t>A Page View Model implementation which includes view state could be a view state mediator.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6139542" y="3780695"/>
            <a:ext cx="574765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PageViewModelMediatorBase&lt;TVD&gt;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485830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32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5412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manage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30091" y="1049215"/>
            <a:ext cx="6257106" cy="157641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</a:t>
            </a:r>
            <a:r>
              <a:rPr lang="en-US" sz="1400" smtClean="0"/>
              <a:t>propName</a:t>
            </a:r>
            <a:r>
              <a:rPr lang="en-US" sz="1400"/>
              <a:t>, </a:t>
            </a:r>
            <a:r>
              <a:rPr lang="en-US" sz="1400" smtClean="0"/>
              <a:t>INotifiableCommand depCmd)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propName, string depProp)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256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depen-dent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30092" y="3991698"/>
            <a:ext cx="6257106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075613" y="2960669"/>
            <a:ext cx="136606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66710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</a:t>
            </a:r>
            <a:r>
              <a:rPr lang="da-DK" sz="2400" b="1" smtClean="0"/>
              <a:t>Validation-Outcome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63394" y="1084386"/>
            <a:ext cx="432380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287383" y="404448"/>
            <a:ext cx="11652068" cy="37234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z="2000"/>
              <a:t>void </a:t>
            </a:r>
            <a:r>
              <a:rPr lang="da-DK" sz="2000" smtClean="0">
                <a:solidFill>
                  <a:srgbClr val="FFFF00"/>
                </a:solidFill>
              </a:rPr>
              <a:t>ValidateValue</a:t>
            </a:r>
            <a:r>
              <a:rPr lang="da-DK" sz="2000"/>
              <a:t>&lt;TValue</a:t>
            </a:r>
            <a:r>
              <a:rPr lang="da-DK" sz="2000" smtClean="0"/>
              <a:t>&gt;(</a:t>
            </a:r>
          </a:p>
          <a:p>
            <a:r>
              <a:rPr lang="da-DK" sz="2000" smtClean="0"/>
              <a:t>   TValue value,</a:t>
            </a:r>
          </a:p>
          <a:p>
            <a:r>
              <a:rPr lang="da-DK" sz="2000"/>
              <a:t> </a:t>
            </a:r>
            <a:r>
              <a:rPr lang="da-DK" sz="2000" smtClean="0"/>
              <a:t>  Func&lt;TValue</a:t>
            </a:r>
            <a:r>
              <a:rPr lang="da-DK" sz="2000"/>
              <a:t>, </a:t>
            </a:r>
            <a:r>
              <a:rPr lang="da-DK" sz="2000" smtClean="0"/>
              <a:t>ValidationOutcome</a:t>
            </a:r>
            <a:r>
              <a:rPr lang="da-DK" sz="2000"/>
              <a:t>&gt; validator</a:t>
            </a:r>
            <a:r>
              <a:rPr lang="da-DK" sz="2000" smtClean="0"/>
              <a:t>,</a:t>
            </a:r>
          </a:p>
          <a:p>
            <a:r>
              <a:rPr lang="da-DK" sz="2000"/>
              <a:t> </a:t>
            </a:r>
            <a:r>
              <a:rPr lang="da-DK" sz="2000" smtClean="0"/>
              <a:t>  Action&lt;ValidationOutcome</a:t>
            </a:r>
            <a:r>
              <a:rPr lang="da-DK" sz="2000"/>
              <a:t>&gt; </a:t>
            </a:r>
            <a:r>
              <a:rPr lang="da-DK" sz="2000" smtClean="0"/>
              <a:t>outcomeHandler)  {…}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da-DK" sz="2000" smtClean="0"/>
              <a:t>ValidationOutcome </a:t>
            </a:r>
            <a:r>
              <a:rPr lang="da-DK" sz="2000">
                <a:solidFill>
                  <a:srgbClr val="FFFF00"/>
                </a:solidFill>
              </a:rPr>
              <a:t>Validate</a:t>
            </a:r>
            <a:r>
              <a:rPr lang="da-DK" sz="2000"/>
              <a:t>&lt;TValue&gt;(TValue value, Func&lt;TValue, bool&gt; isValid, string message) {…}</a:t>
            </a:r>
            <a:endParaRPr lang="da-DK" sz="2000" smtClean="0">
              <a:solidFill>
                <a:schemeClr val="bg1"/>
              </a:solidFill>
            </a:endParaRPr>
          </a:p>
          <a:p>
            <a:r>
              <a:rPr lang="en-US" sz="2000" smtClean="0"/>
              <a:t>ValidationOutcome </a:t>
            </a:r>
            <a:r>
              <a:rPr lang="en-US" sz="2000">
                <a:solidFill>
                  <a:srgbClr val="FFFF00"/>
                </a:solidFill>
              </a:rPr>
              <a:t>ValidateStringMinLength</a:t>
            </a:r>
            <a:r>
              <a:rPr lang="en-US" sz="2000"/>
              <a:t>(string value, int minLength, string message</a:t>
            </a:r>
            <a:r>
              <a:rPr lang="en-US" sz="2000" smtClean="0"/>
              <a:t>)</a:t>
            </a:r>
            <a:r>
              <a:rPr lang="da-DK" sz="2000"/>
              <a:t> {…}</a:t>
            </a:r>
            <a:endParaRPr lang="en-US" sz="2000"/>
          </a:p>
          <a:p>
            <a:r>
              <a:rPr lang="en-US" sz="2000">
                <a:solidFill>
                  <a:schemeClr val="bg1"/>
                </a:solidFill>
              </a:rPr>
              <a:t>…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287383" y="548640"/>
            <a:ext cx="11652068" cy="610035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smtClean="0">
                <a:latin typeface="Consolas" panose="020B0609020204030204" pitchFamily="49" charset="0"/>
              </a:rPr>
              <a:t>ValidateValue&lt;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 smtClean="0">
                <a:latin typeface="Consolas" panose="020B0609020204030204" pitchFamily="49" charset="0"/>
              </a:rPr>
              <a:t>&gt;(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value,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 smtClean="0">
                <a:latin typeface="Consolas" panose="020B0609020204030204" pitchFamily="49" charset="0"/>
              </a:rPr>
              <a:t>,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600" b="1" smtClean="0">
                <a:latin typeface="Consolas" panose="020B0609020204030204" pitchFamily="49" charset="0"/>
              </a:rPr>
              <a:t>&gt; </a:t>
            </a:r>
            <a:r>
              <a:rPr lang="en-US" sz="1600" b="1">
                <a:latin typeface="Consolas" panose="020B0609020204030204" pitchFamily="49" charset="0"/>
              </a:rPr>
              <a:t>validator, </a:t>
            </a: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600" b="1">
                <a:latin typeface="Consolas" panose="020B0609020204030204" pitchFamily="49" charset="0"/>
              </a:rPr>
              <a:t>&gt; </a:t>
            </a:r>
            <a:r>
              <a:rPr lang="en-US" sz="1600" b="1" smtClean="0">
                <a:latin typeface="Consolas" panose="020B0609020204030204" pitchFamily="49" charset="0"/>
              </a:rPr>
              <a:t>outcomeHandler)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 smtClean="0">
                <a:latin typeface="Consolas" panose="020B0609020204030204" pitchFamily="49" charset="0"/>
              </a:rPr>
              <a:t>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outcomeHandler(vo);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smtClean="0">
                <a:latin typeface="Consolas" panose="020B0609020204030204" pitchFamily="49" charset="0"/>
              </a:rPr>
              <a:t>ValidateValue&lt;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&gt;(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 value,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600" b="1">
                <a:latin typeface="Consolas" panose="020B0609020204030204" pitchFamily="49" charset="0"/>
              </a:rPr>
              <a:t>&gt; </a:t>
            </a:r>
            <a:r>
              <a:rPr lang="en-US" sz="1600" b="1" smtClean="0">
                <a:latin typeface="Consolas" panose="020B0609020204030204" pitchFamily="49" charset="0"/>
              </a:rPr>
              <a:t>validator)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600" b="1">
                <a:latin typeface="Consolas" panose="020B0609020204030204" pitchFamily="49" charset="0"/>
              </a:rPr>
              <a:t> 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>
                <a:latin typeface="Consolas" panose="020B0609020204030204" pitchFamily="49" charset="0"/>
              </a:rPr>
              <a:t>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throw 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600" b="1" smtClean="0">
                <a:latin typeface="Consolas" panose="020B0609020204030204" pitchFamily="49" charset="0"/>
              </a:rPr>
              <a:t>(vo.Message);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600" b="1">
                <a:latin typeface="Consolas" panose="020B0609020204030204" pitchFamily="49" charset="0"/>
              </a:rPr>
              <a:t>Validate&lt;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>
                <a:latin typeface="Consolas" panose="020B0609020204030204" pitchFamily="49" charset="0"/>
              </a:rPr>
              <a:t>&gt;(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600" b="1">
                <a:latin typeface="Consolas" panose="020B0609020204030204" pitchFamily="49" charset="0"/>
              </a:rPr>
              <a:t>value,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600" b="1" smtClean="0"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>
                <a:latin typeface="Consolas" panose="020B0609020204030204" pitchFamily="49" charset="0"/>
              </a:rPr>
              <a:t>&gt; isValid,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</a:rPr>
              <a:t> message)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latin typeface="Consolas" panose="020B0609020204030204" pitchFamily="49" charset="0"/>
              </a:rPr>
              <a:t> isValid(value) ?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600" b="1">
                <a:latin typeface="Consolas" panose="020B0609020204030204" pitchFamily="49" charset="0"/>
              </a:rPr>
              <a:t>() :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600" b="1" smtClean="0">
                <a:latin typeface="Consolas" panose="020B0609020204030204" pitchFamily="49" charset="0"/>
              </a:rPr>
              <a:t>(message);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666206"/>
            <a:ext cx="10127232" cy="56674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Definition of a domain-specific validation rule.</a:t>
            </a:r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ValidatePrice(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price)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ValidationService</a:t>
            </a:r>
            <a:r>
              <a:rPr lang="en-US" sz="2400" b="1">
                <a:latin typeface="Consolas" panose="020B0609020204030204" pitchFamily="49" charset="0"/>
              </a:rPr>
              <a:t>.ValidateIntInInterval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price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0</a:t>
            </a:r>
            <a:r>
              <a:rPr lang="en-US" sz="2400" b="1">
                <a:latin typeface="Consolas" panose="020B0609020204030204" pitchFamily="49" charset="0"/>
              </a:rPr>
              <a:t>, 10000000, </a:t>
            </a: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  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Price must be positive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."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13343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666206"/>
            <a:ext cx="10127232" cy="56674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Validating a price, e.g. when creating a domain object.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ValidationService</a:t>
            </a:r>
            <a:r>
              <a:rPr lang="da-DK" sz="2400" b="1" smtClean="0">
                <a:latin typeface="Consolas" panose="020B0609020204030204" pitchFamily="49" charset="0"/>
              </a:rPr>
              <a:t>.ValidateValue(price, ValidatePrice);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…or using a lambda expression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ValidationService</a:t>
            </a:r>
            <a:r>
              <a:rPr lang="da-DK" sz="2400" b="1" smtClean="0">
                <a:latin typeface="Consolas" panose="020B0609020204030204" pitchFamily="49" charset="0"/>
              </a:rPr>
              <a:t>.ValidateValue</a:t>
            </a:r>
            <a:r>
              <a:rPr lang="en-US" sz="2400" b="1" smtClean="0">
                <a:latin typeface="Consolas" panose="020B0609020204030204" pitchFamily="49" charset="0"/>
              </a:rPr>
              <a:t>(price,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b="1">
                <a:latin typeface="Consolas" panose="020B0609020204030204" pitchFamily="49" charset="0"/>
              </a:rPr>
              <a:t>p </a:t>
            </a:r>
            <a:r>
              <a:rPr lang="en-US" sz="2400" b="1" smtClean="0">
                <a:latin typeface="Consolas" panose="020B0609020204030204" pitchFamily="49" charset="0"/>
              </a:rPr>
              <a:t>=&gt;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ValidationService</a:t>
            </a:r>
            <a:r>
              <a:rPr lang="en-US" sz="2400" b="1" smtClean="0">
                <a:latin typeface="Consolas" panose="020B0609020204030204" pitchFamily="49" charset="0"/>
              </a:rPr>
              <a:t>.ValidateIntInInterval(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     p</a:t>
            </a:r>
            <a:r>
              <a:rPr lang="en-US" sz="2400" b="1">
                <a:latin typeface="Consolas" panose="020B0609020204030204" pitchFamily="49" charset="0"/>
              </a:rPr>
              <a:t>, 0, 10000000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"Price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must be positive</a:t>
            </a:r>
            <a:r>
              <a:rPr lang="en-US" sz="2400" b="1" smtClean="0">
                <a:solidFill>
                  <a:srgbClr val="C00000"/>
                </a:solidFill>
                <a:latin typeface="Consolas" panose="020B0609020204030204" pitchFamily="49" charset="0"/>
              </a:rPr>
              <a:t>."</a:t>
            </a:r>
            <a:r>
              <a:rPr lang="en-US" sz="2400" b="1" smtClean="0">
                <a:latin typeface="Consolas" panose="020B0609020204030204" pitchFamily="49" charset="0"/>
              </a:rPr>
              <a:t>));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26709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smtClean="0"/>
              <a:t>Domain objects</a:t>
            </a:r>
            <a:r>
              <a:rPr lang="da-DK" sz="2400" smtClean="0"/>
              <a:t> (type </a:t>
            </a:r>
            <a:r>
              <a:rPr lang="da-DK" sz="2400" b="1" smtClean="0">
                <a:solidFill>
                  <a:srgbClr val="FF0000"/>
                </a:solidFill>
              </a:rPr>
              <a:t>TDomainData </a:t>
            </a:r>
            <a:r>
              <a:rPr lang="da-DK" sz="2400"/>
              <a:t>or</a:t>
            </a:r>
            <a:r>
              <a:rPr lang="da-DK" sz="2400" b="1" smtClean="0">
                <a:solidFill>
                  <a:srgbClr val="FF0000"/>
                </a:solidFill>
              </a:rPr>
              <a:t> TDD</a:t>
            </a:r>
            <a:r>
              <a:rPr lang="da-DK" sz="2400" smtClean="0"/>
              <a:t>). Classic domain object, without any consideration for user interaction or transport/persistency</a:t>
            </a:r>
          </a:p>
          <a:p>
            <a:r>
              <a:rPr lang="da-DK" sz="2400" b="1" smtClean="0"/>
              <a:t>Domain ViewModel objects</a:t>
            </a:r>
            <a:r>
              <a:rPr lang="da-DK" sz="2400" smtClean="0"/>
              <a:t> (type 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or</a:t>
            </a:r>
            <a:r>
              <a:rPr lang="da-DK" sz="2400" b="1">
                <a:solidFill>
                  <a:srgbClr val="FF0000"/>
                </a:solidFill>
              </a:rPr>
              <a:t> </a:t>
            </a:r>
            <a:r>
              <a:rPr lang="da-DK" sz="2400" b="1" smtClean="0">
                <a:solidFill>
                  <a:srgbClr val="FF0000"/>
                </a:solidFill>
              </a:rPr>
              <a:t>TVD</a:t>
            </a:r>
            <a:r>
              <a:rPr lang="da-DK" sz="2400" smtClean="0"/>
              <a:t>). Transformation of domain object, aimed at being interacted with by ViewModel classes</a:t>
            </a:r>
            <a:r>
              <a:rPr lang="da-DK" sz="2400"/>
              <a:t>.</a:t>
            </a:r>
            <a:endParaRPr lang="da-DK" sz="2400" smtClean="0"/>
          </a:p>
          <a:p>
            <a:r>
              <a:rPr lang="da-DK" sz="2400" b="1" smtClean="0"/>
              <a:t>Persistent data objects</a:t>
            </a:r>
            <a:r>
              <a:rPr lang="da-DK" sz="2400" smtClean="0"/>
              <a:t> </a:t>
            </a:r>
            <a:r>
              <a:rPr lang="da-DK" sz="2400"/>
              <a:t>(type 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/>
              <a:t> or</a:t>
            </a:r>
            <a:r>
              <a:rPr lang="da-DK" sz="2400" b="1">
                <a:solidFill>
                  <a:srgbClr val="FF0000"/>
                </a:solidFill>
              </a:rPr>
              <a:t> </a:t>
            </a:r>
            <a:r>
              <a:rPr lang="da-DK" sz="2400" b="1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). </a:t>
            </a:r>
            <a:r>
              <a:rPr lang="da-DK" sz="2400"/>
              <a:t>Transformation of domain object, aimed at </a:t>
            </a:r>
            <a:r>
              <a:rPr lang="da-DK" sz="2400" smtClean="0"/>
              <a:t>being transported/persisted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93675" cy="2491823"/>
          </a:xfrm>
        </p:spPr>
        <p:txBody>
          <a:bodyPr>
            <a:normAutofit/>
          </a:bodyPr>
          <a:lstStyle/>
          <a:p>
            <a:r>
              <a:rPr lang="da-DK" sz="2400" b="1" smtClean="0"/>
              <a:t>DialogWithReturnValue</a:t>
            </a:r>
          </a:p>
          <a:p>
            <a:r>
              <a:rPr lang="da-DK" sz="2400" smtClean="0"/>
              <a:t>Present a dialog to the user, and returns a value indicating the user’s choice</a:t>
            </a:r>
          </a:p>
          <a:p>
            <a:r>
              <a:rPr lang="da-DK" sz="2400" smtClean="0"/>
              <a:t>The dialog is shown asynchronously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38199" y="3496494"/>
            <a:ext cx="8580122" cy="17678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DialogWithReturnValue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mtClean="0"/>
              <a:t>static async </a:t>
            </a:r>
            <a:r>
              <a:rPr lang="en-US"/>
              <a:t>Task </a:t>
            </a:r>
            <a:r>
              <a:rPr lang="en-US" smtClean="0">
                <a:solidFill>
                  <a:srgbClr val="FFFF00"/>
                </a:solidFill>
              </a:rPr>
              <a:t>PresentDialogWithReturnValue</a:t>
            </a:r>
            <a:r>
              <a:rPr lang="en-US" smtClean="0"/>
              <a:t>(string </a:t>
            </a:r>
            <a:r>
              <a:rPr lang="en-US"/>
              <a:t>message, string </a:t>
            </a:r>
            <a:r>
              <a:rPr lang="en-US" smtClean="0"/>
              <a:t>confirmText) {…}</a:t>
            </a:r>
            <a:endParaRPr lang="da-DK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24598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TDomainData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TViewData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TPersistentData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CarPersistentData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 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TDomainData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399817" y="52841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7252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AddOns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53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</a:t>
            </a:r>
            <a:r>
              <a:rPr lang="en-US" sz="2400" smtClean="0"/>
              <a:t>View Model </a:t>
            </a:r>
            <a:r>
              <a:rPr lang="en-US" sz="2400"/>
              <a:t>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 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7591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6" y="1737853"/>
            <a:ext cx="2169679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Persistent </a:t>
            </a:r>
            <a:r>
              <a:rPr lang="da-DK">
                <a:solidFill>
                  <a:schemeClr val="bg1"/>
                </a:solidFill>
              </a:rPr>
              <a:t>D</a:t>
            </a:r>
            <a:r>
              <a:rPr lang="da-DK" smtClean="0">
                <a:solidFill>
                  <a:schemeClr val="bg1"/>
                </a:solidFill>
              </a:rPr>
              <a:t>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selection of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the items in a Menu.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542692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447692" y="3308839"/>
            <a:ext cx="5445365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CRUDCommandManagerViewStateDependent&lt;TViewData&gt;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708780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447692" y="1412631"/>
            <a:ext cx="5439505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CRUDCommandManager&lt;TViewData&gt;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68283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794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FilePersistableCatalogAsync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PersistableCatalogAsync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FileSource&lt;TPersistentData&gt;,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JSONConverter&lt;TPersistentData&gt;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04411" y="3308839"/>
            <a:ext cx="598278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FilePersistableCatalogAsync&lt;TDD, TVD, TPD&gt;</a:t>
            </a:r>
            <a:endParaRPr lang="da-DK" sz="24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43713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904411" y="1412631"/>
            <a:ext cx="598278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66410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FilePersistableCatalogWithout-TransformationAsync</a:t>
            </a:r>
            <a:endParaRPr lang="da-DK" sz="2400" b="1"/>
          </a:p>
          <a:p>
            <a:r>
              <a:rPr lang="da-DK" sz="2400" smtClean="0"/>
              <a:t>Same as </a:t>
            </a:r>
            <a:r>
              <a:rPr lang="da-DK" sz="2400" b="1" smtClean="0"/>
              <a:t>FilePersistableCatalog-Async</a:t>
            </a:r>
            <a:r>
              <a:rPr lang="da-DK" sz="2400" smtClean="0"/>
              <a:t>, but domain data class also takes the role of the transformed data types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38651" y="3308839"/>
            <a:ext cx="634854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FilePersistableCatalogWithoutTransformationAsync&lt;TDD&gt;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565172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538651" y="1412631"/>
            <a:ext cx="634854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PersistableCatalogAsync&lt;TDD, TDD, TDD&gt;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1" y="486508"/>
            <a:ext cx="553932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RestAPIPersistableCatalogAsync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PersistableCatalogAsync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ConfiguredRestAPISource&lt;TPersistentData&gt;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348549" y="3308839"/>
            <a:ext cx="5538646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RestAPIPersistableCatalogAsync&lt;TDD,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348549" y="1412631"/>
            <a:ext cx="5538648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1" y="486508"/>
            <a:ext cx="553932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EFCorePersistableCatalogAsync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PersistableCatalogAsync</a:t>
            </a:r>
            <a:r>
              <a:rPr lang="da-DK" sz="2400" smtClean="0"/>
              <a:t> class, making it a catalog using persistency based on the Entity Framework Core 2.0 library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ConfiguredEFCoreSource&lt;TPersistentData&gt;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348549" y="3308839"/>
            <a:ext cx="5538646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EFCorePersistableCatalogAsync&lt;TDD,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348549" y="1412631"/>
            <a:ext cx="5538648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587829" y="357977"/>
            <a:ext cx="3500845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587829" y="1959545"/>
            <a:ext cx="3500845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3325835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IPersistableCatalogAsync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587829" y="3561113"/>
            <a:ext cx="3500845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338252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3" idx="2"/>
          </p:cNvCxnSpPr>
          <p:nvPr/>
        </p:nvCxnSpPr>
        <p:spPr>
          <a:xfrm flipV="1">
            <a:off x="2338252" y="2612074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3"/>
            <a:endCxn id="16" idx="2"/>
          </p:cNvCxnSpPr>
          <p:nvPr/>
        </p:nvCxnSpPr>
        <p:spPr>
          <a:xfrm flipV="1">
            <a:off x="4088674" y="2612073"/>
            <a:ext cx="2164500" cy="1275305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frundet rektangel 24"/>
          <p:cNvSpPr/>
          <p:nvPr/>
        </p:nvSpPr>
        <p:spPr>
          <a:xfrm>
            <a:off x="4719208" y="3600581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9" y="1388045"/>
            <a:ext cx="293127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IPersistableCatalogAsync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8" y="3448181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FilePersistableCatalogAsync </a:t>
            </a:r>
          </a:p>
          <a:p>
            <a:pPr algn="ctr"/>
            <a:r>
              <a:rPr lang="da-DK" smtClean="0">
                <a:solidFill>
                  <a:schemeClr val="bg1"/>
                </a:solidFill>
              </a:rPr>
              <a:t> (with/without transf.)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1" y="3448181"/>
            <a:ext cx="3397167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RestAPIPersistableCatalogAsync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  <a:endCxn id="21" idx="3"/>
          </p:cNvCxnSpPr>
          <p:nvPr/>
        </p:nvCxnSpPr>
        <p:spPr>
          <a:xfrm rot="16200000" flipV="1">
            <a:off x="8373882" y="1868577"/>
            <a:ext cx="703803" cy="2455405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277503" y="3481988"/>
            <a:ext cx="3397167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EFCorePersistableCatalogAsync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9" name="Vinklet forbindelse 28"/>
          <p:cNvCxnSpPr>
            <a:stCxn id="28" idx="0"/>
          </p:cNvCxnSpPr>
          <p:nvPr/>
        </p:nvCxnSpPr>
        <p:spPr>
          <a:xfrm rot="5400000" flipH="1" flipV="1">
            <a:off x="2975631" y="1890812"/>
            <a:ext cx="591632" cy="2590721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47319"/>
            <a:ext cx="10670180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FilePersistableCatalogAsync constructor (one parameter)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FilePersistableCatalogAsync(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 smtClean="0">
                <a:latin typeface="Consolas" panose="020B0609020204030204" pitchFamily="49" charset="0"/>
              </a:rPr>
              <a:t> saveOnChanges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2400" b="1" smtClean="0">
                <a:latin typeface="Consolas" panose="020B0609020204030204" pitchFamily="49" charset="0"/>
              </a:rPr>
              <a:t>) 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en-US" sz="2400" b="1" smtClean="0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en-US" sz="2400" b="1" smtClean="0">
                <a:latin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2400" b="1">
                <a:latin typeface="Consolas" panose="020B0609020204030204" pitchFamily="49" charset="0"/>
              </a:rPr>
              <a:t>(), </a:t>
            </a:r>
            <a:endParaRPr lang="en-US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en-US" sz="2400" b="1" smtClean="0">
                <a:latin typeface="Consolas" panose="020B0609020204030204" pitchFamily="49" charset="0"/>
              </a:rPr>
              <a:t>&gt;()),</a:t>
            </a: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   {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400" b="1">
                <a:latin typeface="Consolas" panose="020B0609020204030204" pitchFamily="49" charset="0"/>
              </a:rPr>
              <a:t>.Load, 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PersistencyOperations</a:t>
            </a:r>
            <a:r>
              <a:rPr lang="da-DK" sz="2400" b="1" smtClean="0">
                <a:latin typeface="Consolas" panose="020B0609020204030204" pitchFamily="49" charset="0"/>
              </a:rPr>
              <a:t>.Save</a:t>
            </a:r>
            <a:r>
              <a:rPr lang="da-DK" sz="24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104364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Persistent </a:t>
            </a:r>
            <a:r>
              <a:rPr lang="da-DK">
                <a:solidFill>
                  <a:schemeClr val="bg1"/>
                </a:solidFill>
              </a:rPr>
              <a:t>D</a:t>
            </a:r>
            <a:r>
              <a:rPr lang="da-DK" smtClean="0">
                <a:solidFill>
                  <a:schemeClr val="bg1"/>
                </a:solidFill>
              </a:rPr>
              <a:t>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Højrepil 1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4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996752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RestAPIPersistableCatalogAsync constructor (2 parameters)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RestAPIPersistableCatalogAsync(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url,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 apiID) 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en-US" sz="2400" b="1" smtClean="0">
                <a:latin typeface="Consolas" panose="020B0609020204030204" pitchFamily="49" charset="0"/>
              </a:rPr>
              <a:t>&gt;(),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ConfiguredRestAPISource</a:t>
            </a:r>
            <a:r>
              <a:rPr lang="en-US" sz="2400" b="1" smtClean="0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en-US" sz="2400" b="1" smtClean="0">
                <a:latin typeface="Consolas" panose="020B0609020204030204" pitchFamily="49" charset="0"/>
              </a:rPr>
              <a:t>&gt;(url, apiID),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400" b="1" smtClean="0">
                <a:latin typeface="Consolas" panose="020B0609020204030204" pitchFamily="49" charset="0"/>
              </a:rPr>
              <a:t>})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AddImmutableControlsDefaultStates</a:t>
            </a:r>
            <a:r>
              <a:rPr lang="da-DK" sz="1400" smtClean="0"/>
              <a:t>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AddMutableControlsDefaultStates</a:t>
            </a:r>
            <a:r>
              <a:rPr lang="da-DK" sz="1400"/>
              <a:t>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AddItemSelectorDefaultStates</a:t>
            </a:r>
            <a:r>
              <a:rPr lang="da-DK" sz="1400"/>
              <a:t>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Data View Model </a:t>
            </a:r>
            <a:r>
              <a:rPr lang="en-US" sz="2400"/>
              <a:t>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DataViewModelWithImage&lt;TVD&gt;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 smtClean="0"/>
              <a:t>public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3013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DataViewModelWithSelectableImage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Data View Model 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662057" y="3540368"/>
            <a:ext cx="5225140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DataViewModelWithSelectableImage&lt;TVD&gt;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90696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62056" y="1512273"/>
            <a:ext cx="5225141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38694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PageViewModelCRUDMediator</a:t>
            </a:r>
          </a:p>
          <a:p>
            <a:r>
              <a:rPr lang="da-DK" sz="2400" smtClean="0"/>
              <a:t>Class implements a specific strategy for mediating between the elements in a Page View 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695407" y="1430220"/>
            <a:ext cx="6191790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PageViewModelMediatorBase&lt;TVD&gt;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5695406" y="2977664"/>
            <a:ext cx="6191791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PageViewModelCRUDMediator&lt;TVD&gt;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public 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(string state) {…}</a:t>
            </a:r>
          </a:p>
          <a:p>
            <a:r>
              <a:rPr lang="da-DK" sz="1400" smtClean="0"/>
              <a:t>public override void </a:t>
            </a:r>
            <a:r>
              <a:rPr lang="da-DK" sz="1400" smtClean="0">
                <a:solidFill>
                  <a:srgbClr val="FFFF00"/>
                </a:solidFill>
              </a:rPr>
              <a:t>SetItemDetailsOnItemSelectionChanged</a:t>
            </a:r>
            <a:r>
              <a:rPr lang="da-DK" sz="1400" smtClean="0"/>
              <a:t>(TVD tvObj) {…}</a:t>
            </a:r>
          </a:p>
          <a:p>
            <a:r>
              <a:rPr lang="da-DK" sz="1400"/>
              <a:t>public </a:t>
            </a:r>
            <a:r>
              <a:rPr lang="da-DK" sz="1400" smtClean="0"/>
              <a:t>override void </a:t>
            </a:r>
            <a:r>
              <a:rPr lang="da-DK" sz="1400" smtClean="0">
                <a:solidFill>
                  <a:srgbClr val="FFFF00"/>
                </a:solidFill>
              </a:rPr>
              <a:t>NotifyCommands</a:t>
            </a:r>
            <a:r>
              <a:rPr lang="da-DK" sz="1400" smtClean="0"/>
              <a:t>() </a:t>
            </a:r>
            <a:r>
              <a:rPr lang="da-DK" sz="1400"/>
              <a:t>{…}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348754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PageViewModelWithState</a:t>
            </a:r>
          </a:p>
          <a:p>
            <a:r>
              <a:rPr lang="da-DK" sz="2400" smtClean="0"/>
              <a:t>Class adds properties to the base Page </a:t>
            </a:r>
            <a:r>
              <a:rPr lang="da-DK" sz="2400"/>
              <a:t>V</a:t>
            </a:r>
            <a:r>
              <a:rPr lang="da-DK" sz="2400" smtClean="0"/>
              <a:t>iew </a:t>
            </a:r>
            <a:r>
              <a:rPr lang="da-DK" sz="2400"/>
              <a:t>M</a:t>
            </a:r>
            <a:r>
              <a:rPr lang="da-DK" sz="2400" smtClean="0"/>
              <a:t>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PageViewModelBase&lt;TViewData&gt;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PageViewModelWithState&lt;TViewData&gt;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9"/>
            <a:ext cx="5693231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Page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PageViewModelWithState&lt;TVD&gt;</a:t>
            </a:r>
            <a:endParaRPr lang="da-DK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PageViewModelCRUD&lt;TVD&gt;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452083" y="403529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042064" y="16269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9167181" y="367922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7283631" y="162694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1850059" y="1056058"/>
            <a:ext cx="1589981" cy="57088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13" idx="3"/>
            <a:endCxn id="17" idx="2"/>
          </p:cNvCxnSpPr>
          <p:nvPr/>
        </p:nvCxnSpPr>
        <p:spPr>
          <a:xfrm flipV="1">
            <a:off x="4838015" y="1020451"/>
            <a:ext cx="1150963" cy="93275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52083" y="285502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IDataWrapper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167181" y="2859068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591002" y="367922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>
            <a:stCxn id="13" idx="2"/>
            <a:endCxn id="11" idx="0"/>
          </p:cNvCxnSpPr>
          <p:nvPr/>
        </p:nvCxnSpPr>
        <p:spPr>
          <a:xfrm flipH="1">
            <a:off x="1850059" y="2279473"/>
            <a:ext cx="1589981" cy="57555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21" idx="0"/>
            <a:endCxn id="16" idx="2"/>
          </p:cNvCxnSpPr>
          <p:nvPr/>
        </p:nvCxnSpPr>
        <p:spPr>
          <a:xfrm flipV="1">
            <a:off x="8681607" y="1020451"/>
            <a:ext cx="1883550" cy="6064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21" idx="2"/>
            <a:endCxn id="14" idx="0"/>
          </p:cNvCxnSpPr>
          <p:nvPr/>
        </p:nvCxnSpPr>
        <p:spPr>
          <a:xfrm>
            <a:off x="8681607" y="2279472"/>
            <a:ext cx="1883550" cy="5795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1"/>
            <a:endCxn id="17" idx="2"/>
          </p:cNvCxnSpPr>
          <p:nvPr/>
        </p:nvCxnSpPr>
        <p:spPr>
          <a:xfrm flipH="1" flipV="1">
            <a:off x="5988978" y="1020451"/>
            <a:ext cx="1294653" cy="93275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>
            <a:stCxn id="21" idx="1"/>
            <a:endCxn id="12" idx="3"/>
          </p:cNvCxnSpPr>
          <p:nvPr/>
        </p:nvCxnSpPr>
        <p:spPr>
          <a:xfrm flipH="1" flipV="1">
            <a:off x="3248034" y="729794"/>
            <a:ext cx="4035597" cy="122341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440039" y="409119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7283631" y="557426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PageVMCRUDMediator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3440038" y="5576648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6" name="Lige pilforbindelse 25"/>
          <p:cNvCxnSpPr>
            <a:stCxn id="20" idx="0"/>
            <a:endCxn id="13" idx="2"/>
          </p:cNvCxnSpPr>
          <p:nvPr/>
        </p:nvCxnSpPr>
        <p:spPr>
          <a:xfrm flipH="1" flipV="1">
            <a:off x="3440040" y="2279473"/>
            <a:ext cx="1397975" cy="181172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/>
          <p:cNvCxnSpPr>
            <a:stCxn id="25" idx="0"/>
            <a:endCxn id="20" idx="2"/>
          </p:cNvCxnSpPr>
          <p:nvPr/>
        </p:nvCxnSpPr>
        <p:spPr>
          <a:xfrm flipV="1">
            <a:off x="4838014" y="4743722"/>
            <a:ext cx="1" cy="83292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>
            <a:stCxn id="24" idx="0"/>
            <a:endCxn id="21" idx="2"/>
          </p:cNvCxnSpPr>
          <p:nvPr/>
        </p:nvCxnSpPr>
        <p:spPr>
          <a:xfrm flipV="1">
            <a:off x="8681607" y="2279472"/>
            <a:ext cx="0" cy="329479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/>
          <p:cNvCxnSpPr>
            <a:stCxn id="24" idx="1"/>
            <a:endCxn id="25" idx="3"/>
          </p:cNvCxnSpPr>
          <p:nvPr/>
        </p:nvCxnSpPr>
        <p:spPr>
          <a:xfrm flipH="1">
            <a:off x="6235989" y="5900528"/>
            <a:ext cx="1047642" cy="23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forbindelse 30"/>
          <p:cNvCxnSpPr/>
          <p:nvPr/>
        </p:nvCxnSpPr>
        <p:spPr>
          <a:xfrm>
            <a:off x="392253" y="3874025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PageViewModelWithState constructor (one parameter)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2400" b="1" smtClean="0">
                <a:latin typeface="Consolas" panose="020B0609020204030204" pitchFamily="49" charset="0"/>
              </a:rPr>
              <a:t> PageViewModelWithState(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24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: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400" b="1" smtClean="0">
                <a:latin typeface="Consolas" panose="020B0609020204030204" pitchFamily="49" charset="0"/>
              </a:rPr>
              <a:t>(catalog)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…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//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PageViewModelCRUD constructor (3 parameters)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2400" b="1" smtClean="0">
                <a:latin typeface="Consolas" panose="020B0609020204030204" pitchFamily="49" charset="0"/>
              </a:rPr>
              <a:t> PageViewModelCRUD(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24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</a:t>
            </a:r>
            <a:r>
              <a:rPr lang="da-DK" sz="2400" b="1" smtClean="0">
                <a:latin typeface="Consolas" panose="020B0609020204030204" pitchFamily="49" charset="0"/>
              </a:rPr>
              <a:t>mutableControls</a:t>
            </a:r>
            <a:r>
              <a:rPr lang="da-DK" sz="2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: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400" b="1" smtClean="0">
                <a:latin typeface="Consolas" panose="020B0609020204030204" pitchFamily="49" charset="0"/>
              </a:rPr>
              <a:t>(catalog)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…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01A – Create Domain Base Class for Application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If many – perhaps all – of your domain classes share some common features, define these in a Domain base class, which your specific domain classes can then inherit from.</a:t>
            </a:r>
          </a:p>
          <a:p>
            <a:r>
              <a:rPr lang="da-DK" sz="2400" smtClean="0"/>
              <a:t>If many (all) domain classes inherit from the same base class, it also becomes easier to change a general feature, e.g. if all domain classes need to inherit from </a:t>
            </a:r>
            <a:r>
              <a:rPr lang="da-DK" sz="2400" b="1" smtClean="0"/>
              <a:t>CopyableWithDefaultValuesBase </a:t>
            </a:r>
            <a:r>
              <a:rPr lang="da-DK" sz="2400" smtClean="0"/>
              <a:t>instead of </a:t>
            </a:r>
            <a:r>
              <a:rPr lang="da-DK" sz="2400" b="1" smtClean="0"/>
              <a:t>CopyableBase</a:t>
            </a:r>
            <a:r>
              <a:rPr lang="da-DK" sz="2400" smtClean="0"/>
              <a:t>.</a:t>
            </a:r>
          </a:p>
          <a:p>
            <a:r>
              <a:rPr lang="da-DK" sz="2400"/>
              <a:t>Placement suggestion: Data\Base\DomainAppBase.cs</a:t>
            </a:r>
          </a:p>
        </p:txBody>
      </p:sp>
    </p:spTree>
    <p:extLst>
      <p:ext uri="{BB962C8B-B14F-4D97-AF65-F5344CB8AC3E}">
        <p14:creationId xmlns:p14="http://schemas.microsoft.com/office/powerpoint/2010/main" val="31418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526489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DomainAppBase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ImageKey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800" b="1" smtClean="0">
                <a:latin typeface="Consolas" panose="020B0609020204030204" pitchFamily="49" charset="0"/>
              </a:rPr>
              <a:t> DomainAppBase(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key,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>
                <a:latin typeface="Consolas" panose="020B0609020204030204" pitchFamily="49" charset="0"/>
              </a:rPr>
              <a:t>imageKey</a:t>
            </a:r>
            <a:r>
              <a:rPr lang="da-DK" sz="1800" b="1" smtClean="0">
                <a:latin typeface="Consolas" panose="020B0609020204030204" pitchFamily="49" charset="0"/>
              </a:rPr>
              <a:t>)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latin typeface="Consolas" panose="020B0609020204030204" pitchFamily="49" charset="0"/>
              </a:rPr>
              <a:t>key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ImageKey = imageKey;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01B – Create Domain Classes (</a:t>
            </a:r>
            <a:r>
              <a:rPr lang="da-DK" sz="3600" b="1" smtClean="0">
                <a:solidFill>
                  <a:srgbClr val="FF0000"/>
                </a:solidFill>
              </a:rPr>
              <a:t>TDomainData</a:t>
            </a:r>
            <a:r>
              <a:rPr lang="da-DK" sz="3600" b="1" smtClean="0"/>
              <a:t>)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your application domain base class , defined in step 1A</a:t>
            </a:r>
          </a:p>
          <a:p>
            <a:r>
              <a:rPr lang="da-DK" sz="2400" smtClean="0"/>
              <a:t>Placement suggestion: Data\Domain\{name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DomainAppBase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latin typeface="Consolas" panose="020B0609020204030204" pitchFamily="49" charset="0"/>
              </a:rPr>
              <a:t> Movie(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key,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imageKey,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800" b="1">
                <a:latin typeface="Consolas" panose="020B0609020204030204" pitchFamily="49" charset="0"/>
              </a:rPr>
              <a:t>t</a:t>
            </a:r>
            <a:r>
              <a:rPr lang="da-DK" sz="1800" b="1" smtClean="0">
                <a:latin typeface="Consolas" panose="020B0609020204030204" pitchFamily="49" charset="0"/>
              </a:rPr>
              <a:t>itle,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year)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(key, imageKey)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= 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year;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Step 02A – Create Domain View Model Base Class for Application</a:t>
            </a:r>
            <a:endParaRPr lang="da-DK" sz="28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/>
          </a:bodyPr>
          <a:lstStyle/>
          <a:p>
            <a:r>
              <a:rPr lang="da-DK" sz="2400" smtClean="0">
                <a:solidFill>
                  <a:srgbClr val="C00000"/>
                </a:solidFill>
              </a:rPr>
              <a:t>NB</a:t>
            </a:r>
            <a:r>
              <a:rPr lang="da-DK" sz="2400" smtClean="0"/>
              <a:t>: This step is </a:t>
            </a:r>
            <a:r>
              <a:rPr lang="da-DK" sz="2400" u="sng" smtClean="0"/>
              <a:t>not</a:t>
            </a:r>
            <a:r>
              <a:rPr lang="da-DK" sz="2400" smtClean="0"/>
              <a:t> needed, if the domain class also plays the role of the domain view model data class</a:t>
            </a:r>
          </a:p>
          <a:p>
            <a:r>
              <a:rPr lang="da-DK" sz="2400" smtClean="0"/>
              <a:t>If many – perhaps all – of your domain view model classes share some common features, define these in a Domain view model base class, which your specific domain view model classes can then inherit from.</a:t>
            </a:r>
          </a:p>
          <a:p>
            <a:r>
              <a:rPr lang="da-DK" sz="2400" smtClean="0"/>
              <a:t>If many (all) domain view model classes inherit from the same base class, it also becomes easier to change a general feature</a:t>
            </a:r>
          </a:p>
          <a:p>
            <a:r>
              <a:rPr lang="da-DK" sz="2400"/>
              <a:t>Placement suggestion: </a:t>
            </a:r>
            <a:r>
              <a:rPr lang="da-DK" sz="2400" smtClean="0"/>
              <a:t>DataTransform\Base\ViewDataAppBase.cs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5421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6314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526489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ViewDataAppBase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CopyableWithDefaultValuesBase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02B – Create Domain View Model Classes (</a:t>
            </a:r>
            <a:r>
              <a:rPr lang="da-DK" sz="3200" b="1" smtClean="0">
                <a:solidFill>
                  <a:srgbClr val="FF0000"/>
                </a:solidFill>
              </a:rPr>
              <a:t>TViewData</a:t>
            </a:r>
            <a:r>
              <a:rPr lang="da-DK" sz="3200" b="1" smtClean="0"/>
              <a:t>)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09415" cy="4351338"/>
          </a:xfrm>
        </p:spPr>
        <p:txBody>
          <a:bodyPr>
            <a:normAutofit/>
          </a:bodyPr>
          <a:lstStyle/>
          <a:p>
            <a:r>
              <a:rPr lang="da-DK" sz="2400">
                <a:solidFill>
                  <a:srgbClr val="C00000"/>
                </a:solidFill>
              </a:rPr>
              <a:t>NB</a:t>
            </a:r>
            <a:r>
              <a:rPr lang="da-DK" sz="2400"/>
              <a:t>: This step is </a:t>
            </a:r>
            <a:r>
              <a:rPr lang="da-DK" sz="2400" u="sng"/>
              <a:t>not</a:t>
            </a:r>
            <a:r>
              <a:rPr lang="da-DK" sz="2400"/>
              <a:t> needed, if the domain class also plays the role of the domain view model data </a:t>
            </a:r>
            <a:r>
              <a:rPr lang="da-DK" sz="2400" smtClean="0"/>
              <a:t>class</a:t>
            </a:r>
          </a:p>
          <a:p>
            <a:r>
              <a:rPr lang="da-DK" sz="2400" smtClean="0"/>
              <a:t>The domain view model classes should contain properties in which data entered through the GUI can be stored and delivered to the ViewModel Layer</a:t>
            </a:r>
          </a:p>
          <a:p>
            <a:r>
              <a:rPr lang="da-DK" sz="2400" smtClean="0"/>
              <a:t>Inherit from your application domain view model base class, defined in step 2A</a:t>
            </a:r>
          </a:p>
          <a:p>
            <a:r>
              <a:rPr lang="da-DK" sz="2400" smtClean="0"/>
              <a:t>Placement suggestion: DataTransform\ViewData\{name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863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ViewDataAppBase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>
                <a:latin typeface="Consolas" panose="020B0609020204030204" pitchFamily="49" charset="0"/>
              </a:rPr>
              <a:t>ImageKey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SetDefaultValues()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Title </a:t>
            </a:r>
            <a:r>
              <a:rPr lang="da-DK" sz="1800" b="1">
                <a:latin typeface="Consolas" panose="020B0609020204030204" pitchFamily="49" charset="0"/>
              </a:rPr>
              <a:t>=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"(not set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)"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Year = 2000;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ImageKey = NullKey;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Step 03A – Create Domain Persistent Data Base Class for Application</a:t>
            </a:r>
            <a:endParaRPr lang="da-DK" sz="28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4351338"/>
          </a:xfrm>
        </p:spPr>
        <p:txBody>
          <a:bodyPr>
            <a:normAutofit/>
          </a:bodyPr>
          <a:lstStyle/>
          <a:p>
            <a:r>
              <a:rPr lang="da-DK" sz="2400" smtClean="0">
                <a:solidFill>
                  <a:srgbClr val="C00000"/>
                </a:solidFill>
              </a:rPr>
              <a:t>NB</a:t>
            </a:r>
            <a:r>
              <a:rPr lang="da-DK" sz="2400" smtClean="0"/>
              <a:t>: This step is </a:t>
            </a:r>
            <a:r>
              <a:rPr lang="da-DK" sz="2400" u="sng" smtClean="0"/>
              <a:t>not</a:t>
            </a:r>
            <a:r>
              <a:rPr lang="da-DK" sz="2400" smtClean="0"/>
              <a:t> needed, if the domain class also plays the role of the domain persistent data class</a:t>
            </a:r>
          </a:p>
          <a:p>
            <a:r>
              <a:rPr lang="da-DK" sz="2400"/>
              <a:t>If many – perhaps all – of your domain persistent data classes share some common features, define these in a Domain persistent data base class, which your specific domain persistent data classes can then inherit from.</a:t>
            </a:r>
          </a:p>
          <a:p>
            <a:r>
              <a:rPr lang="da-DK" sz="2400" smtClean="0"/>
              <a:t>If many (all) domain </a:t>
            </a:r>
            <a:r>
              <a:rPr lang="da-DK" sz="2400"/>
              <a:t>persistent data </a:t>
            </a:r>
            <a:r>
              <a:rPr lang="da-DK" sz="2400" smtClean="0"/>
              <a:t>classes inherit from the same base class, it also becomes easier to change a general feature.</a:t>
            </a:r>
          </a:p>
          <a:p>
            <a:r>
              <a:rPr lang="da-DK" sz="2400"/>
              <a:t>Placement suggestion: </a:t>
            </a:r>
            <a:r>
              <a:rPr lang="da-DK" sz="2400" smtClean="0"/>
              <a:t>DataTransform\Base\PersistentDataAppBase.cs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2369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526489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PersistentDataAppBase </a:t>
            </a:r>
            <a:r>
              <a:rPr lang="da-DK" sz="2400" b="1" smtClean="0">
                <a:latin typeface="Consolas" panose="020B0609020204030204" pitchFamily="49" charset="0"/>
              </a:rPr>
              <a:t>: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StorableBase</a:t>
            </a:r>
            <a:endParaRPr lang="da-DK" sz="2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400" b="1" smtClean="0">
                <a:latin typeface="Consolas" panose="020B0609020204030204" pitchFamily="49" charset="0"/>
              </a:rPr>
              <a:t>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smtClean="0">
                <a:latin typeface="Consolas" panose="020B0609020204030204" pitchFamily="49" charset="0"/>
              </a:rPr>
              <a:t> Key;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400" b="1" smtClean="0">
                <a:latin typeface="Consolas" panose="020B0609020204030204" pitchFamily="49" charset="0"/>
              </a:rPr>
              <a:t> { Key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Step 03B – Create Domain Persistent Data Classes (</a:t>
            </a:r>
            <a:r>
              <a:rPr lang="da-DK" sz="2800" b="1" smtClean="0">
                <a:solidFill>
                  <a:srgbClr val="FF0000"/>
                </a:solidFill>
              </a:rPr>
              <a:t>TPersistentData</a:t>
            </a:r>
            <a:r>
              <a:rPr lang="da-DK" sz="2800" b="1" smtClean="0"/>
              <a:t>)</a:t>
            </a:r>
            <a:endParaRPr lang="da-DK" sz="28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641677" cy="4351338"/>
          </a:xfrm>
        </p:spPr>
        <p:txBody>
          <a:bodyPr>
            <a:normAutofit/>
          </a:bodyPr>
          <a:lstStyle/>
          <a:p>
            <a:r>
              <a:rPr lang="da-DK" sz="2400">
                <a:solidFill>
                  <a:srgbClr val="C00000"/>
                </a:solidFill>
              </a:rPr>
              <a:t>NB</a:t>
            </a:r>
            <a:r>
              <a:rPr lang="da-DK" sz="2400"/>
              <a:t>: This step is </a:t>
            </a:r>
            <a:r>
              <a:rPr lang="da-DK" sz="2400" u="sng"/>
              <a:t>not</a:t>
            </a:r>
            <a:r>
              <a:rPr lang="da-DK" sz="2400"/>
              <a:t> needed, if the domain class also plays the role of the domain </a:t>
            </a:r>
            <a:r>
              <a:rPr lang="da-DK" sz="2400" smtClean="0"/>
              <a:t>persistent </a:t>
            </a:r>
            <a:r>
              <a:rPr lang="da-DK" sz="2400"/>
              <a:t>data </a:t>
            </a:r>
            <a:r>
              <a:rPr lang="da-DK" sz="2400" smtClean="0"/>
              <a:t>class</a:t>
            </a:r>
          </a:p>
          <a:p>
            <a:r>
              <a:rPr lang="da-DK" sz="2400" smtClean="0"/>
              <a:t>The domain </a:t>
            </a:r>
            <a:r>
              <a:rPr lang="da-DK" sz="2400"/>
              <a:t>persistent </a:t>
            </a:r>
            <a:r>
              <a:rPr lang="da-DK" sz="2400" smtClean="0"/>
              <a:t>data classes should contain properties in which data can be delivered to the persistent data source associated with the Model layer</a:t>
            </a:r>
          </a:p>
          <a:p>
            <a:r>
              <a:rPr lang="da-DK" sz="2400" smtClean="0"/>
              <a:t>Inherit from your application domain persistent data base class, defined in step 3A</a:t>
            </a:r>
          </a:p>
          <a:p>
            <a:r>
              <a:rPr lang="da-DK" sz="2400" smtClean="0"/>
              <a:t>Placement suggestion: DataTransform\PersistentData\{name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1198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MoviePersistentData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PersistentDataAppBase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ImageKey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04A – Create Domain Catalog Base Class for Application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196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It is quite likely that all catalogs should share the same behavior, e.g. be associated with the same type of data source.</a:t>
            </a:r>
          </a:p>
          <a:p>
            <a:r>
              <a:rPr lang="da-DK" sz="2400" smtClean="0"/>
              <a:t>This common behavior can be defined in the base class; domain-specific catalog classes can then inherit from this base class.</a:t>
            </a:r>
            <a:endParaRPr lang="da-DK" sz="2400" b="1" smtClean="0"/>
          </a:p>
          <a:p>
            <a:r>
              <a:rPr lang="da-DK" sz="2400"/>
              <a:t>Placement </a:t>
            </a:r>
            <a:r>
              <a:rPr lang="da-DK" sz="2400" smtClean="0"/>
              <a:t>suggestion: </a:t>
            </a:r>
            <a:r>
              <a:rPr lang="da-DK" sz="2400"/>
              <a:t>Models\Base\CatalogAppBase.cs</a:t>
            </a:r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abstract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CatalogAppBase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RestApiPersistableCatalogAsync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en-US" sz="1600" b="1">
                <a:latin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  <a:r>
              <a:rPr lang="en-US" sz="1600" b="1"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ICopyable</a:t>
            </a:r>
            <a:r>
              <a:rPr lang="en-US" sz="1600" b="1"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1600" b="1"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CatalogAppBase(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>
                <a:latin typeface="Consolas" panose="020B0609020204030204" pitchFamily="49" charset="0"/>
              </a:rPr>
              <a:t> apiID) :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>
                <a:latin typeface="Consolas" panose="020B0609020204030204" pitchFamily="49" charset="0"/>
              </a:rPr>
              <a:t>.ServerURL, apiID)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04B – Create Domain Catalog Classes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241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May need to implement data conversion methods, depending on the choice of base class implementation. Data conversion methods could contain validation code.</a:t>
            </a:r>
            <a:endParaRPr lang="da-DK" sz="2400" b="1" smtClean="0"/>
          </a:p>
          <a:p>
            <a:r>
              <a:rPr lang="da-DK" sz="2400"/>
              <a:t>Inherit from your application </a:t>
            </a:r>
            <a:r>
              <a:rPr lang="da-DK" sz="2400" smtClean="0"/>
              <a:t>catalog base </a:t>
            </a:r>
            <a:r>
              <a:rPr lang="da-DK" sz="2400"/>
              <a:t>class, defined in step </a:t>
            </a:r>
            <a:r>
              <a:rPr lang="da-DK" sz="2400" smtClean="0"/>
              <a:t>4A</a:t>
            </a:r>
            <a:endParaRPr lang="da-DK" sz="2400"/>
          </a:p>
          <a:p>
            <a:r>
              <a:rPr lang="da-DK" sz="2400"/>
              <a:t>Placement suggestion: </a:t>
            </a:r>
            <a:r>
              <a:rPr lang="da-DK" sz="2400" smtClean="0"/>
              <a:t>Models\Catalog\{</a:t>
            </a:r>
            <a:r>
              <a:rPr lang="da-DK" sz="2400"/>
              <a:t>name of class}</a:t>
            </a:r>
          </a:p>
        </p:txBody>
      </p:sp>
    </p:spTree>
    <p:extLst>
      <p:ext uri="{BB962C8B-B14F-4D97-AF65-F5344CB8AC3E}">
        <p14:creationId xmlns:p14="http://schemas.microsoft.com/office/powerpoint/2010/main" val="2629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(domain-specific)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29884" y="486508"/>
            <a:ext cx="1014766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CatalogAppBase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MoviePersistentData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MovieCatalog() </a:t>
            </a:r>
            <a:r>
              <a:rPr lang="da-DK" sz="1600" b="1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600" b="1" smtClean="0">
                <a:solidFill>
                  <a:srgbClr val="C00000"/>
                </a:solidFill>
                <a:latin typeface="Consolas" panose="020B0609020204030204" pitchFamily="49" charset="0"/>
              </a:rPr>
              <a:t>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CreateDomainObjectFromViewDataObject(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600" b="1" smtClean="0">
                <a:latin typeface="Consolas" panose="020B0609020204030204" pitchFamily="49" charset="0"/>
              </a:rPr>
              <a:t> vdObj)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(vdObj.Key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 smtClean="0">
                <a:latin typeface="Consolas" panose="020B0609020204030204" pitchFamily="49" charset="0"/>
              </a:rPr>
              <a:t>vdObj.ImageKey, vdObj.</a:t>
            </a:r>
            <a:r>
              <a:rPr lang="da-DK" sz="1600" b="1">
                <a:latin typeface="Consolas" panose="020B0609020204030204" pitchFamily="49" charset="0"/>
              </a:rPr>
              <a:t>T</a:t>
            </a:r>
            <a:r>
              <a:rPr lang="da-DK" sz="1600" b="1" smtClean="0">
                <a:latin typeface="Consolas" panose="020B0609020204030204" pitchFamily="49" charset="0"/>
              </a:rPr>
              <a:t>itle</a:t>
            </a:r>
            <a:r>
              <a:rPr lang="da-DK" sz="1600" b="1">
                <a:latin typeface="Consolas" panose="020B0609020204030204" pitchFamily="49" charset="0"/>
              </a:rPr>
              <a:t>, </a:t>
            </a:r>
            <a:r>
              <a:rPr lang="da-DK" sz="1600" b="1" smtClean="0">
                <a:latin typeface="Consolas" panose="020B0609020204030204" pitchFamily="49" charset="0"/>
              </a:rPr>
              <a:t>vdObj.Year);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 </a:t>
            </a:r>
            <a:r>
              <a:rPr lang="da-DK" sz="1600" b="1" smtClean="0">
                <a:latin typeface="Consolas" panose="020B0609020204030204" pitchFamily="49" charset="0"/>
              </a:rPr>
              <a:t>CreateViewDataObject(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 obj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da-DK" sz="1600" b="1" smtClean="0">
                <a:latin typeface="Consolas" panose="020B06090202040302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Key = obj.Key,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ImageKey = vdObj.ImageKey,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Title = vdObj.Title,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   Year = vdObj.Year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}; 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…additional conversion methods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frundet rektangel 29"/>
          <p:cNvSpPr/>
          <p:nvPr/>
        </p:nvSpPr>
        <p:spPr>
          <a:xfrm>
            <a:off x="4719201" y="5965892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4719208" y="3600581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9" y="1388045"/>
            <a:ext cx="293127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IPersistableCatalogAsync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8" y="3448181"/>
            <a:ext cx="293127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FilePersistableCatalogAsync </a:t>
            </a:r>
          </a:p>
          <a:p>
            <a:pPr algn="ctr"/>
            <a:r>
              <a:rPr lang="da-DK" smtClean="0">
                <a:solidFill>
                  <a:schemeClr val="bg1"/>
                </a:solidFill>
              </a:rPr>
              <a:t> (with/without transf.)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1" y="3448181"/>
            <a:ext cx="3397167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RestAPIPersistableCatalogAsync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  <a:endCxn id="21" idx="3"/>
          </p:cNvCxnSpPr>
          <p:nvPr/>
        </p:nvCxnSpPr>
        <p:spPr>
          <a:xfrm rot="16200000" flipV="1">
            <a:off x="8373882" y="1868577"/>
            <a:ext cx="703803" cy="2455405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277503" y="3481988"/>
            <a:ext cx="3397167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EFCorePersistableCatalogAsync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9" name="Vinklet forbindelse 28"/>
          <p:cNvCxnSpPr>
            <a:stCxn id="28" idx="0"/>
          </p:cNvCxnSpPr>
          <p:nvPr/>
        </p:nvCxnSpPr>
        <p:spPr>
          <a:xfrm rot="5400000" flipH="1" flipV="1">
            <a:off x="2975631" y="1890812"/>
            <a:ext cx="591632" cy="2590721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4566801" y="4649865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CatalogAppBase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Vinklet forbindelse 17"/>
          <p:cNvCxnSpPr>
            <a:stCxn id="17" idx="3"/>
            <a:endCxn id="22" idx="2"/>
          </p:cNvCxnSpPr>
          <p:nvPr/>
        </p:nvCxnSpPr>
        <p:spPr>
          <a:xfrm flipV="1">
            <a:off x="7362752" y="4100710"/>
            <a:ext cx="2590733" cy="875420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rundet rektangel 25"/>
          <p:cNvSpPr/>
          <p:nvPr/>
        </p:nvSpPr>
        <p:spPr>
          <a:xfrm>
            <a:off x="4566801" y="5813492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MovieCatalog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26" idx="0"/>
            <a:endCxn id="17" idx="2"/>
          </p:cNvCxnSpPr>
          <p:nvPr/>
        </p:nvCxnSpPr>
        <p:spPr>
          <a:xfrm flipV="1">
            <a:off x="5964777" y="5302394"/>
            <a:ext cx="0" cy="51109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forbindelse 31"/>
          <p:cNvCxnSpPr/>
          <p:nvPr/>
        </p:nvCxnSpPr>
        <p:spPr>
          <a:xfrm>
            <a:off x="484645" y="445868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– Create Domain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070571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Contains the entire set of domain-specific catalogs, which constitutes the complete domain model</a:t>
            </a:r>
          </a:p>
          <a:p>
            <a:r>
              <a:rPr lang="da-DK" sz="2400" smtClean="0"/>
              <a:t>Should be implemented as a </a:t>
            </a:r>
            <a:r>
              <a:rPr lang="da-DK" sz="2400" b="1" smtClean="0"/>
              <a:t>Singleton</a:t>
            </a:r>
          </a:p>
          <a:p>
            <a:r>
              <a:rPr lang="da-DK" sz="2400" smtClean="0"/>
              <a:t>Add properties/methods/events as needed, e.g. a property for each domain-specific catalog, or methods for load/save of all catalogs</a:t>
            </a:r>
          </a:p>
          <a:p>
            <a:r>
              <a:rPr lang="da-DK" sz="2400"/>
              <a:t>Placement suggestion: Models\App\DomainModel.cs</a:t>
            </a:r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29884" y="486508"/>
            <a:ext cx="10147666" cy="56732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 _movieCatalog;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ActorCatalog</a:t>
            </a:r>
            <a:r>
              <a:rPr lang="da-DK" sz="1600" b="1" smtClean="0">
                <a:latin typeface="Consolas" panose="020B0609020204030204" pitchFamily="49" charset="0"/>
              </a:rPr>
              <a:t> _actorCatalog</a:t>
            </a:r>
            <a:r>
              <a:rPr lang="da-DK" sz="16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…Singleton implementation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DomainModel()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Private since class should be Singleton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_movieCatalog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_actorCatalog </a:t>
            </a:r>
            <a:r>
              <a:rPr lang="da-DK" sz="1600" b="1">
                <a:latin typeface="Consolas" panose="020B0609020204030204" pitchFamily="49" charset="0"/>
              </a:rPr>
              <a:t>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ActorCatalog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600" b="1" smtClean="0">
                <a:latin typeface="Consolas" panose="020B0609020204030204" pitchFamily="49" charset="0"/>
              </a:rPr>
              <a:t> Movies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 smtClean="0">
                <a:latin typeface="Consolas" panose="020B0609020204030204" pitchFamily="49" charset="0"/>
              </a:rPr>
              <a:t>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_movieCatalog;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ActorCatalog</a:t>
            </a:r>
            <a:r>
              <a:rPr lang="da-DK" sz="1600" b="1" smtClean="0">
                <a:latin typeface="Consolas" panose="020B0609020204030204" pitchFamily="49" charset="0"/>
              </a:rPr>
              <a:t> Actors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_actorCatalog</a:t>
            </a:r>
            <a:r>
              <a:rPr lang="da-DK" sz="1600" b="1">
                <a:latin typeface="Consolas" panose="020B0609020204030204" pitchFamily="49" charset="0"/>
              </a:rPr>
              <a:t>; } }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async void </a:t>
            </a:r>
            <a:r>
              <a:rPr lang="da-DK" sz="1600" b="1" smtClean="0">
                <a:latin typeface="Consolas" panose="020B0609020204030204" pitchFamily="49" charset="0"/>
              </a:rPr>
              <a:t>LoadModel()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await</a:t>
            </a:r>
            <a:r>
              <a:rPr lang="da-DK" sz="1600" b="1" smtClean="0">
                <a:latin typeface="Consolas" panose="020B0609020204030204" pitchFamily="49" charset="0"/>
              </a:rPr>
              <a:t> _movieCatalog.LoadAsync();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await</a:t>
            </a:r>
            <a:r>
              <a:rPr lang="da-DK" sz="1600" b="1" smtClean="0">
                <a:latin typeface="Consolas" panose="020B0609020204030204" pitchFamily="49" charset="0"/>
              </a:rPr>
              <a:t> _actorCatalog.LoadAsync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…additional properties/methods if needed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Application-level view model classes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64415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Contains view models for the application level; this could e.g. be a top-level navigation view model based on the </a:t>
            </a:r>
            <a:r>
              <a:rPr lang="da-DK" sz="2400" b="1" smtClean="0"/>
              <a:t>NavigationView</a:t>
            </a:r>
            <a:r>
              <a:rPr lang="da-DK" sz="2400" smtClean="0"/>
              <a:t> control</a:t>
            </a:r>
          </a:p>
          <a:p>
            <a:r>
              <a:rPr lang="da-DK" sz="2400"/>
              <a:t>C</a:t>
            </a:r>
            <a:r>
              <a:rPr lang="da-DK" sz="2400" smtClean="0"/>
              <a:t>ould inherit from </a:t>
            </a:r>
            <a:r>
              <a:rPr lang="da-DK" sz="2400" b="1" smtClean="0"/>
              <a:t>AppViewModelBase</a:t>
            </a:r>
            <a:r>
              <a:rPr lang="da-DK" sz="2400" smtClean="0"/>
              <a:t> from MVVMStarter library</a:t>
            </a:r>
          </a:p>
          <a:p>
            <a:r>
              <a:rPr lang="da-DK" sz="2400"/>
              <a:t>Placement suggestion: </a:t>
            </a:r>
            <a:r>
              <a:rPr lang="da-DK" sz="2400" smtClean="0"/>
              <a:t>ViewModels\App\AppViewModel.cs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3979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29884" y="486508"/>
            <a:ext cx="10147666" cy="567322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AppViewModel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AppViewModelBase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NavigationViewItem</a:t>
            </a:r>
            <a:r>
              <a:rPr lang="da-DK" sz="1600" b="1" smtClean="0">
                <a:latin typeface="Consolas" panose="020B0609020204030204" pitchFamily="49" charset="0"/>
              </a:rPr>
              <a:t> _selectedMenuItem;</a:t>
            </a:r>
            <a:endParaRPr lang="da-DK" sz="16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AppViewModel()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_selectedMenuItem =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NavigationViewItem</a:t>
            </a:r>
            <a:r>
              <a:rPr lang="da-DK" sz="1600" b="1" smtClean="0">
                <a:latin typeface="Consolas" panose="020B0609020204030204" pitchFamily="49" charset="0"/>
              </a:rPr>
              <a:t> SelectedMenuItem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600" b="1" smtClean="0">
                <a:latin typeface="Consolas" panose="020B0609020204030204" pitchFamily="49" charset="0"/>
              </a:rPr>
              <a:t>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latin typeface="Consolas" panose="020B0609020204030204" pitchFamily="49" charset="0"/>
              </a:rPr>
              <a:t> _</a:t>
            </a:r>
            <a:r>
              <a:rPr lang="da-DK" sz="1600" b="1">
                <a:latin typeface="Consolas" panose="020B0609020204030204" pitchFamily="49" charset="0"/>
              </a:rPr>
              <a:t>selectedMenuItem</a:t>
            </a:r>
            <a:r>
              <a:rPr lang="da-DK" sz="1600" b="1" smtClean="0">
                <a:latin typeface="Consolas" panose="020B0609020204030204" pitchFamily="49" charset="0"/>
              </a:rPr>
              <a:t>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600" b="1" smtClean="0">
                <a:latin typeface="Consolas" panose="020B0609020204030204" pitchFamily="49" charset="0"/>
              </a:rPr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600" b="1" smtClean="0">
                <a:latin typeface="Consolas" panose="020B0609020204030204" pitchFamily="49" charset="0"/>
              </a:rPr>
              <a:t>AddCommands()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NavigationCommands.Add(…);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   </a:t>
            </a:r>
            <a:r>
              <a:rPr lang="da-DK" sz="1600" b="1">
                <a:latin typeface="Consolas" panose="020B0609020204030204" pitchFamily="49" charset="0"/>
              </a:rPr>
              <a:t>NavigationCommands.Add(…);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07A – Create Data View Model Base Class for Application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17975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Any features shared between domain-specific data view model classes can </a:t>
            </a:r>
            <a:r>
              <a:rPr lang="da-DK" sz="2400"/>
              <a:t>be defined in the base class; domain-specific data view model classes </a:t>
            </a:r>
            <a:r>
              <a:rPr lang="da-DK" sz="2400" smtClean="0"/>
              <a:t>can </a:t>
            </a:r>
            <a:r>
              <a:rPr lang="da-DK" sz="2400"/>
              <a:t>then inherit from this base class.</a:t>
            </a:r>
            <a:endParaRPr lang="da-DK" sz="2400" b="1"/>
          </a:p>
          <a:p>
            <a:r>
              <a:rPr lang="da-DK" sz="2400"/>
              <a:t>Placement suggestion: </a:t>
            </a:r>
            <a:r>
              <a:rPr lang="da-DK" sz="2400" smtClean="0"/>
              <a:t>ViewModels\Base\DataViewModelAppBase.cs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DataViewModelBase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DataViewModelAppBase(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 vdObj)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(vdObj)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virtual string </a:t>
            </a:r>
            <a:r>
              <a:rPr lang="da-DK" sz="1800" b="1" smtClean="0">
                <a:latin typeface="Consolas" panose="020B0609020204030204" pitchFamily="49" charset="0"/>
              </a:rPr>
              <a:t>ImageSource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…; }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string </a:t>
            </a:r>
            <a:r>
              <a:rPr lang="da-DK" sz="1800" b="1" smtClean="0">
                <a:latin typeface="Consolas" panose="020B0609020204030204" pitchFamily="49" charset="0"/>
              </a:rPr>
              <a:t>HeaderText</a:t>
            </a:r>
            <a:r>
              <a:rPr lang="da-DK" sz="1800" b="1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latin typeface="Consolas" panose="020B0609020204030204" pitchFamily="49" charset="0"/>
              </a:rPr>
              <a:t> …;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virtual string </a:t>
            </a:r>
            <a:r>
              <a:rPr lang="da-DK" sz="1800" b="1" smtClean="0">
                <a:latin typeface="Consolas" panose="020B0609020204030204" pitchFamily="49" charset="0"/>
              </a:rPr>
              <a:t>ContentText </a:t>
            </a:r>
            <a:r>
              <a:rPr lang="da-DK" sz="1800" b="1">
                <a:latin typeface="Consolas" panose="020B0609020204030204" pitchFamily="49" charset="0"/>
              </a:rPr>
              <a:t>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latin typeface="Consolas" panose="020B0609020204030204" pitchFamily="49" charset="0"/>
              </a:rPr>
              <a:t> …; }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07B – Create Domain-specific Data View Model Classes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09415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domain-specific data view model classes should contain properties which the corresponding views can bind GUI control properties to.</a:t>
            </a:r>
          </a:p>
          <a:p>
            <a:r>
              <a:rPr lang="da-DK" sz="2400"/>
              <a:t>Inherit from your application data view model base class, defined in step </a:t>
            </a:r>
            <a:r>
              <a:rPr lang="da-DK" sz="2400" smtClean="0"/>
              <a:t>7A</a:t>
            </a:r>
          </a:p>
          <a:p>
            <a:r>
              <a:rPr lang="da-DK" sz="2400" smtClean="0"/>
              <a:t>Placement suggestion: ViewModels\Data\{name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6891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MovieDataViewModel</a:t>
            </a:r>
            <a:r>
              <a:rPr lang="da-DK" sz="1800" b="1" smtClean="0">
                <a:latin typeface="Consolas" panose="020B0609020204030204" pitchFamily="49" charset="0"/>
              </a:rPr>
              <a:t>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MovieDataViewModel(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 vdObj)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(vdObj)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/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Additional properties, plus overrides from base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08A – Create Page View Model Base Class for Application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17975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Any features shared between domain-specific page view model classes can </a:t>
            </a:r>
            <a:r>
              <a:rPr lang="da-DK" sz="2400"/>
              <a:t>be defined in the base class; domain-specific </a:t>
            </a:r>
            <a:r>
              <a:rPr lang="da-DK" sz="2400" smtClean="0"/>
              <a:t>page </a:t>
            </a:r>
            <a:r>
              <a:rPr lang="da-DK" sz="2400"/>
              <a:t>view model classes </a:t>
            </a:r>
            <a:r>
              <a:rPr lang="da-DK" sz="2400" smtClean="0"/>
              <a:t>can </a:t>
            </a:r>
            <a:r>
              <a:rPr lang="da-DK" sz="2400"/>
              <a:t>then inherit from this base class.</a:t>
            </a:r>
            <a:endParaRPr lang="da-DK" sz="2400" b="1"/>
          </a:p>
          <a:p>
            <a:r>
              <a:rPr lang="da-DK" sz="2400"/>
              <a:t>Placement suggestion: </a:t>
            </a:r>
            <a:r>
              <a:rPr lang="da-DK" sz="2400" smtClean="0"/>
              <a:t>ViewModels\Base\PageViewModelAppBase.cs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109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ICopyable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PageViewModelAppBase(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ICatalog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mutableControls)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(catalog, immutableControls, mutableControls)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/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Additional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methods/properties, if relevant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ICopyable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IStorable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/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If management of enabled-state is not needed…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PageViewModelAppBase(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 </a:t>
            </a:r>
            <a:r>
              <a:rPr lang="da-DK" sz="1800" b="1" smtClean="0">
                <a:latin typeface="Consolas" panose="020B0609020204030204" pitchFamily="49" charset="0"/>
              </a:rPr>
              <a:t>catalog)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(catalog</a:t>
            </a:r>
            <a:r>
              <a:rPr lang="da-DK" sz="1800" b="1" smtClean="0"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latin typeface="Consolas" panose="020B0609020204030204" pitchFamily="49" charset="0"/>
              </a:rPr>
              <a:t>&gt;(),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&gt;())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/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Additional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methods/properties, if relevant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b="1" smtClean="0"/>
              <a:t>Step 08B – Create Domain-specific Page View Model Classes</a:t>
            </a:r>
            <a:endParaRPr lang="da-DK" sz="32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09415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domain-specific page view model classes should contain properties which the corresponding views can bind GUI control properties to, at the page level. This could be collection-oriented GUI controls.</a:t>
            </a:r>
          </a:p>
          <a:p>
            <a:r>
              <a:rPr lang="da-DK" sz="2400"/>
              <a:t>Inherit from your application </a:t>
            </a:r>
            <a:r>
              <a:rPr lang="da-DK" sz="2400" smtClean="0"/>
              <a:t>page </a:t>
            </a:r>
            <a:r>
              <a:rPr lang="da-DK" sz="2400"/>
              <a:t>view model base class, defined in step 8</a:t>
            </a:r>
            <a:r>
              <a:rPr lang="da-DK" sz="2400" smtClean="0"/>
              <a:t>A</a:t>
            </a:r>
          </a:p>
          <a:p>
            <a:r>
              <a:rPr lang="da-DK" sz="2400" smtClean="0"/>
              <a:t>Placement suggestion: ViewModels\Page\{name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0182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MoviePageViewModel</a:t>
            </a:r>
            <a:r>
              <a:rPr lang="da-DK" sz="1800" b="1" smtClean="0">
                <a:latin typeface="Consolas" panose="020B0609020204030204" pitchFamily="49" charset="0"/>
              </a:rPr>
              <a:t>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MoviePageViewModel()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</a:t>
            </a:r>
            <a:r>
              <a:rPr lang="da-DK" sz="1800" b="1" smtClean="0">
                <a:latin typeface="Consolas" panose="020B0609020204030204" pitchFamily="49" charset="0"/>
              </a:rPr>
              <a:t>.Instance.Movies,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 smtClean="0">
                <a:latin typeface="Consolas" panose="020B0609020204030204" pitchFamily="49" charset="0"/>
              </a:rPr>
              <a:t>&gt; {…},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       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{…}</a:t>
            </a:r>
            <a:r>
              <a:rPr lang="da-DK" sz="18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&gt; CreateDataViewModel(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 new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MovieDataViewModel</a:t>
            </a:r>
            <a:r>
              <a:rPr lang="da-DK" sz="1800" b="1" smtClean="0">
                <a:latin typeface="Consolas" panose="020B0609020204030204" pitchFamily="49" charset="0"/>
              </a:rPr>
              <a:t>(obj);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MoviePageViewModel</a:t>
            </a:r>
            <a:r>
              <a:rPr lang="da-DK" sz="1800" b="1" smtClean="0">
                <a:latin typeface="Consolas" panose="020B0609020204030204" pitchFamily="49" charset="0"/>
              </a:rPr>
              <a:t>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MoviePageViewModel</a:t>
            </a:r>
            <a:r>
              <a:rPr lang="da-DK" sz="1800" b="1" smtClean="0">
                <a:latin typeface="Consolas" panose="020B0609020204030204" pitchFamily="49" charset="0"/>
              </a:rPr>
              <a:t>() :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DomainModel</a:t>
            </a:r>
            <a:r>
              <a:rPr lang="da-DK" sz="1800" b="1" smtClean="0">
                <a:latin typeface="Consolas" panose="020B0609020204030204" pitchFamily="49" charset="0"/>
              </a:rPr>
              <a:t>.Instance.Movies)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&gt; CreateDataViewModel(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MovieViewData</a:t>
            </a:r>
            <a:r>
              <a:rPr lang="da-DK" sz="18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return new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MovieDataViewModel</a:t>
            </a:r>
            <a:r>
              <a:rPr lang="da-DK" sz="1800" b="1" smtClean="0">
                <a:latin typeface="Consolas" panose="020B0609020204030204" pitchFamily="49" charset="0"/>
              </a:rPr>
              <a:t>(obj);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frundet rektangel 39"/>
          <p:cNvSpPr/>
          <p:nvPr/>
        </p:nvSpPr>
        <p:spPr>
          <a:xfrm>
            <a:off x="3397805" y="5906367"/>
            <a:ext cx="4427240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6235989" y="270525"/>
            <a:ext cx="3473276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IPageViewModel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5459026" y="923054"/>
            <a:ext cx="2513601" cy="5610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1107037" y="266132"/>
            <a:ext cx="3473276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IDataWrapper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>
            <a:stCxn id="25" idx="0"/>
            <a:endCxn id="20" idx="2"/>
          </p:cNvCxnSpPr>
          <p:nvPr/>
        </p:nvCxnSpPr>
        <p:spPr>
          <a:xfrm flipV="1">
            <a:off x="5459026" y="3204134"/>
            <a:ext cx="0" cy="41492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245405" y="2551605"/>
            <a:ext cx="442724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5" name="Afrundet rektangel 24"/>
          <p:cNvSpPr/>
          <p:nvPr/>
        </p:nvSpPr>
        <p:spPr>
          <a:xfrm>
            <a:off x="3245405" y="3619059"/>
            <a:ext cx="442724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6" name="Lige pilforbindelse 25"/>
          <p:cNvCxnSpPr>
            <a:stCxn id="13" idx="0"/>
            <a:endCxn id="11" idx="2"/>
          </p:cNvCxnSpPr>
          <p:nvPr/>
        </p:nvCxnSpPr>
        <p:spPr>
          <a:xfrm flipH="1" flipV="1">
            <a:off x="2843675" y="918661"/>
            <a:ext cx="2615351" cy="56549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/>
          <p:cNvCxnSpPr>
            <a:stCxn id="20" idx="0"/>
            <a:endCxn id="13" idx="2"/>
          </p:cNvCxnSpPr>
          <p:nvPr/>
        </p:nvCxnSpPr>
        <p:spPr>
          <a:xfrm flipV="1">
            <a:off x="5459026" y="2136680"/>
            <a:ext cx="0" cy="41492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3245405" y="1484151"/>
            <a:ext cx="4427242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PageViewModelBase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32" name="Afrundet rektangel 31"/>
          <p:cNvSpPr/>
          <p:nvPr/>
        </p:nvSpPr>
        <p:spPr>
          <a:xfrm>
            <a:off x="3245406" y="4686513"/>
            <a:ext cx="4427240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PageViewModelAppBase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3" name="Afrundet rektangel 32"/>
          <p:cNvSpPr/>
          <p:nvPr/>
        </p:nvSpPr>
        <p:spPr>
          <a:xfrm>
            <a:off x="3245405" y="5753967"/>
            <a:ext cx="4427240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MoviePageViewModel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35" name="Lige pilforbindelse 34"/>
          <p:cNvCxnSpPr>
            <a:stCxn id="33" idx="0"/>
            <a:endCxn id="32" idx="2"/>
          </p:cNvCxnSpPr>
          <p:nvPr/>
        </p:nvCxnSpPr>
        <p:spPr>
          <a:xfrm flipV="1">
            <a:off x="5459025" y="5339042"/>
            <a:ext cx="1" cy="41492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/>
          <p:cNvCxnSpPr>
            <a:stCxn id="32" idx="0"/>
            <a:endCxn id="25" idx="2"/>
          </p:cNvCxnSpPr>
          <p:nvPr/>
        </p:nvCxnSpPr>
        <p:spPr>
          <a:xfrm flipV="1">
            <a:off x="5459026" y="4271588"/>
            <a:ext cx="0" cy="41492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forbindelse 43"/>
          <p:cNvCxnSpPr/>
          <p:nvPr/>
        </p:nvCxnSpPr>
        <p:spPr>
          <a:xfrm>
            <a:off x="417192" y="230291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forbindelse 44"/>
          <p:cNvCxnSpPr/>
          <p:nvPr/>
        </p:nvCxnSpPr>
        <p:spPr>
          <a:xfrm>
            <a:off x="417192" y="4433748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7665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Views are specified in XAML code (written or generated)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domain-specific Page view model class</a:t>
            </a:r>
          </a:p>
          <a:p>
            <a:r>
              <a:rPr lang="da-DK" sz="2400" smtClean="0"/>
              <a:t>Views should bind control properties to properties in specified Data Context</a:t>
            </a:r>
          </a:p>
          <a:p>
            <a:r>
              <a:rPr lang="da-DK" sz="2400" smtClean="0"/>
              <a:t>Use Styles to specify control appearance once. Styles can be shared across views by placing them in a Resource Dictionary.</a:t>
            </a:r>
          </a:p>
          <a:p>
            <a:r>
              <a:rPr lang="da-DK" sz="2400" smtClean="0"/>
              <a:t>Commands from Data Context should also be bound to GUI controls</a:t>
            </a:r>
            <a:endParaRPr lang="da-DK" sz="2400"/>
          </a:p>
          <a:p>
            <a:r>
              <a:rPr lang="da-DK" sz="2400"/>
              <a:t>Placement </a:t>
            </a:r>
            <a:r>
              <a:rPr lang="da-DK" sz="2400" smtClean="0"/>
              <a:t>suggestion: 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– Create Top-level application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234353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view is typically used for navigation, e.g. to domain-specific views.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</a:p>
          <a:p>
            <a:r>
              <a:rPr lang="da-DK" sz="2400" b="1" smtClean="0"/>
              <a:t>AppViewModel</a:t>
            </a:r>
            <a:r>
              <a:rPr lang="da-DK" sz="2400" smtClean="0"/>
              <a:t> class defined previously uses </a:t>
            </a:r>
            <a:r>
              <a:rPr lang="da-DK" sz="2400" b="1" smtClean="0"/>
              <a:t>NavigationView</a:t>
            </a:r>
            <a:r>
              <a:rPr lang="da-DK" sz="2400" smtClean="0"/>
              <a:t>, so it can be used together with a top-level view using </a:t>
            </a:r>
            <a:r>
              <a:rPr lang="da-DK" sz="2400" b="1" smtClean="0"/>
              <a:t>NavigationView</a:t>
            </a:r>
            <a:r>
              <a:rPr lang="da-DK" sz="2400" smtClean="0"/>
              <a:t> for navigation.</a:t>
            </a:r>
          </a:p>
          <a:p>
            <a:r>
              <a:rPr lang="da-DK" sz="2400" smtClean="0"/>
              <a:t>Can use the </a:t>
            </a:r>
            <a:r>
              <a:rPr lang="da-DK" sz="2400" b="1" smtClean="0"/>
              <a:t>Tag</a:t>
            </a:r>
            <a:r>
              <a:rPr lang="da-DK" sz="2400" smtClean="0"/>
              <a:t> property on </a:t>
            </a:r>
            <a:r>
              <a:rPr lang="da-DK" sz="2400" b="1" smtClean="0"/>
              <a:t>NavigationViewItem </a:t>
            </a:r>
            <a:r>
              <a:rPr lang="da-DK" sz="2400" smtClean="0"/>
              <a:t>to enable </a:t>
            </a:r>
            <a:r>
              <a:rPr lang="da-DK" sz="2400" b="1"/>
              <a:t>AppViewModel</a:t>
            </a:r>
            <a:r>
              <a:rPr lang="da-DK" sz="2400"/>
              <a:t> </a:t>
            </a:r>
            <a:r>
              <a:rPr lang="da-DK" sz="2400" smtClean="0"/>
              <a:t>to identify the menu entry being selected.</a:t>
            </a:r>
            <a:endParaRPr lang="da-DK" sz="2400"/>
          </a:p>
          <a:p>
            <a:r>
              <a:rPr lang="da-DK" sz="2400" smtClean="0"/>
              <a:t>Placement </a:t>
            </a:r>
            <a:r>
              <a:rPr lang="da-DK" sz="2400"/>
              <a:t>suggestion: </a:t>
            </a:r>
            <a:r>
              <a:rPr lang="da-DK" sz="2400" smtClean="0"/>
              <a:t>Views\App\MainPage.xaml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– Create application configuration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29501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It may be convenient to define a class containing application-level configuration information. This could e.g. be the URL of a web service.</a:t>
            </a:r>
          </a:p>
          <a:p>
            <a:r>
              <a:rPr lang="da-DK" sz="2400" smtClean="0"/>
              <a:t>It may also be necessary to include a method for ”bootstrapping” the navigation system with a reference to the top-level application frame.</a:t>
            </a:r>
            <a:endParaRPr lang="da-DK" sz="2400"/>
          </a:p>
          <a:p>
            <a:r>
              <a:rPr lang="da-DK" sz="2400" smtClean="0"/>
              <a:t>Placement </a:t>
            </a:r>
            <a:r>
              <a:rPr lang="da-DK" sz="2400"/>
              <a:t>suggestion: </a:t>
            </a:r>
            <a:r>
              <a:rPr lang="da-DK" sz="2400" smtClean="0"/>
              <a:t>Configuration\App\AppConfig.cs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02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95291" y="166999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const string </a:t>
            </a:r>
            <a:r>
              <a:rPr lang="da-DK" sz="1800" b="1" smtClean="0">
                <a:latin typeface="Consolas" panose="020B0609020204030204" pitchFamily="49" charset="0"/>
              </a:rPr>
              <a:t>ServerURL =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"http</a:t>
            </a:r>
            <a:r>
              <a:rPr lang="da-DK" sz="1800" b="1" smtClean="0">
                <a:solidFill>
                  <a:srgbClr val="C00000"/>
                </a:solidFill>
                <a:latin typeface="Consolas" panose="020B0609020204030204" pitchFamily="49" charset="0"/>
              </a:rPr>
              <a:t>://myWebService.azurewebsites.net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void </a:t>
            </a:r>
            <a:r>
              <a:rPr lang="da-DK" sz="1800" b="1" smtClean="0">
                <a:latin typeface="Consolas" panose="020B0609020204030204" pitchFamily="49" charset="0"/>
              </a:rPr>
              <a:t>Setup(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</a:t>
            </a:r>
            <a:r>
              <a:rPr lang="da-DK" sz="1800" b="1" smtClean="0">
                <a:latin typeface="Consolas" panose="020B0609020204030204" pitchFamily="49" charset="0"/>
              </a:rPr>
              <a:t> mainPage,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Frame</a:t>
            </a:r>
            <a:r>
              <a:rPr lang="da-DK" sz="1800" b="1" smtClean="0">
                <a:latin typeface="Consolas" panose="020B0609020204030204" pitchFamily="49" charset="0"/>
              </a:rPr>
              <a:t> appFrame)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appFrame.Navigate(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typeof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FileView</a:t>
            </a:r>
            <a:r>
              <a:rPr lang="da-DK" sz="1800" b="1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((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AppViewModel</a:t>
            </a:r>
            <a:r>
              <a:rPr lang="da-DK" sz="1800" b="1">
                <a:latin typeface="Consolas" panose="020B0609020204030204" pitchFamily="49" charset="0"/>
              </a:rPr>
              <a:t>)mainPage.DataContext).SetAppFrame(appFrame);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/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Additional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methods/properties/constants,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relevant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88274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Setup called called from MainPage.xaml.cs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1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sealed partial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MainPage : Page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1800" b="1" smtClean="0">
                <a:latin typeface="Consolas" panose="020B0609020204030204" pitchFamily="49" charset="0"/>
              </a:rPr>
              <a:t>MainPage()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this</a:t>
            </a:r>
            <a:r>
              <a:rPr lang="da-DK" sz="1800" b="1" smtClean="0">
                <a:latin typeface="Consolas" panose="020B0609020204030204" pitchFamily="49" charset="0"/>
              </a:rPr>
              <a:t>.InitializeComponent();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AppFrame is a name assigned to a Frame control in MainPage.xaml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800" b="1" smtClean="0">
                <a:latin typeface="Consolas" panose="020B0609020204030204" pitchFamily="49" charset="0"/>
              </a:rPr>
              <a:t>.Setup(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da-DK" sz="1800" b="1" smtClean="0">
                <a:latin typeface="Consolas" panose="020B0609020204030204" pitchFamily="49" charset="0"/>
              </a:rPr>
              <a:t>, AppFrame</a:t>
            </a:r>
            <a:r>
              <a:rPr lang="da-DK" sz="18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/>
              <a:t>M</a:t>
            </a:r>
            <a:r>
              <a:rPr lang="da-DK" sz="9600" b="1" smtClean="0"/>
              <a:t>ain flow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802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952185" y="2711414"/>
            <a:ext cx="3679540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5299" y="1936763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52185" y="831276"/>
            <a:ext cx="3679539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952185" y="4591552"/>
            <a:ext cx="3679539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5299" y="3816901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858108" y="2729003"/>
            <a:ext cx="7872045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PageViewModel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7475" y="1954352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858108" y="848865"/>
            <a:ext cx="7872045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858108" y="4609141"/>
            <a:ext cx="7872045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7475" y="3834490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4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Domain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48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IStorable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39167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345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84993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StorableBase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58618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345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84993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IStorable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ICopyable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14423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429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52909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8859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345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84993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Data/InMemory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representation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/>
              <a:t>InMemory</a:t>
            </a:r>
            <a:r>
              <a:rPr lang="da-DK"/>
              <a:t>: Classes supporting domain data (</a:t>
            </a:r>
            <a:r>
              <a:rPr lang="da-DK" b="1">
                <a:solidFill>
                  <a:srgbClr val="FF0000"/>
                </a:solidFill>
              </a:rPr>
              <a:t>TDomainData</a:t>
            </a:r>
            <a:r>
              <a:rPr lang="da-DK"/>
              <a:t>), </a:t>
            </a:r>
            <a:r>
              <a:rPr lang="da-DK" smtClean="0"/>
              <a:t>con-structed </a:t>
            </a:r>
            <a:r>
              <a:rPr lang="da-DK"/>
              <a:t>at run-time, stored in-memory</a:t>
            </a:r>
          </a:p>
          <a:p>
            <a:r>
              <a:rPr lang="da-DK" b="1"/>
              <a:t>Transformed</a:t>
            </a:r>
            <a:r>
              <a:rPr lang="da-DK"/>
              <a:t>: Classes supporting run-time transformations between data representations (</a:t>
            </a:r>
            <a:r>
              <a:rPr lang="da-DK" b="1">
                <a:solidFill>
                  <a:srgbClr val="FF0000"/>
                </a:solidFill>
              </a:rPr>
              <a:t>TDomainData</a:t>
            </a:r>
            <a:r>
              <a:rPr lang="da-DK"/>
              <a:t> to </a:t>
            </a:r>
            <a:r>
              <a:rPr lang="da-DK" b="1">
                <a:solidFill>
                  <a:srgbClr val="FF0000"/>
                </a:solidFill>
              </a:rPr>
              <a:t>TViewData</a:t>
            </a:r>
            <a:r>
              <a:rPr lang="da-DK"/>
              <a:t>, </a:t>
            </a:r>
            <a:r>
              <a:rPr lang="da-DK" b="1">
                <a:solidFill>
                  <a:srgbClr val="FF0000"/>
                </a:solidFill>
              </a:rPr>
              <a:t>TDomainData</a:t>
            </a:r>
            <a:r>
              <a:rPr lang="da-DK"/>
              <a:t> to </a:t>
            </a:r>
            <a:r>
              <a:rPr lang="da-DK" b="1">
                <a:solidFill>
                  <a:srgbClr val="FF0000"/>
                </a:solidFill>
              </a:rPr>
              <a:t>TPersistentData</a:t>
            </a:r>
            <a:r>
              <a:rPr lang="da-DK"/>
              <a:t>)</a:t>
            </a:r>
          </a:p>
          <a:p>
            <a:r>
              <a:rPr lang="da-DK" b="1"/>
              <a:t>Persistent</a:t>
            </a:r>
            <a:r>
              <a:rPr lang="da-DK"/>
              <a:t>: Classes supporting data in persisted form (</a:t>
            </a:r>
            <a:r>
              <a:rPr lang="da-DK" b="1" smtClean="0">
                <a:solidFill>
                  <a:srgbClr val="FF0000"/>
                </a:solidFill>
              </a:rPr>
              <a:t>TPersistent-Data</a:t>
            </a:r>
            <a:r>
              <a:rPr lang="da-DK"/>
              <a:t>), without any assumptions about specific media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15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IDefaultValues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3592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Data/Transformed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CopyableWith DefaultValuesBase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85720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CopyableBase, IDefaultValues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DomainAppBase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7128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76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02457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(Data/Base)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StorableBase/CopyableWithDefaultValuesBase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64677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808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008530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(Data/Domain)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DomainAppBase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5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ViewDataAppBase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06636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681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056657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(DataTransformations/Base)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8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CarViewData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62468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681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056657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(DataTransformations/ViewData)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ViewDataAppBase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PersistentData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AppBase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06668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387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68951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(DataTransformations/Base)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5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CarPersistentData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31709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429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5152909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(DataTransformations/PersistentData)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PersistentDataAppBase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Catalog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14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&lt;TDD, TVD, TPD&gt;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86500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ICatalog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In-memory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92174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Persistable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CatalogAsync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&lt;TDD, TVD, TPD&gt;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2125"/>
              </p:ext>
            </p:extLst>
          </p:nvPr>
        </p:nvGraphicFramePr>
        <p:xfrm>
          <a:off x="918308" y="484571"/>
          <a:ext cx="68013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Catalog&lt;TDD, TVD, TPD&gt;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8736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FilePersistable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CatalogAsync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&lt;TDD, TVD, TPD&gt;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6271"/>
              </p:ext>
            </p:extLst>
          </p:nvPr>
        </p:nvGraphicFramePr>
        <p:xfrm>
          <a:off x="918308" y="484571"/>
          <a:ext cx="68013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Extensions/Model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PersistableCatalog&lt;TDD, TVD, TPD&gt;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(file-based)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8736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RestAPIPersistable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CatalogAsync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&lt;TDD, TVD, TPD&gt;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24285"/>
              </p:ext>
            </p:extLst>
          </p:nvPr>
        </p:nvGraphicFramePr>
        <p:xfrm>
          <a:off x="918308" y="484571"/>
          <a:ext cx="68013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Extensions/Model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PersistableCatalog&lt;TDD, TVD, TPD&gt;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(web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service</a:t>
                      </a: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3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063789" y="484571"/>
            <a:ext cx="2823408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AppBase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16016"/>
              </p:ext>
            </p:extLst>
          </p:nvPr>
        </p:nvGraphicFramePr>
        <p:xfrm>
          <a:off x="918308" y="484571"/>
          <a:ext cx="76336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(Models/Base)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(*)PersistableCatalog&lt;TDD, TVD, TPD&gt;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063789" y="484572"/>
            <a:ext cx="2823408" cy="115172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CarCatalog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94459"/>
              </p:ext>
            </p:extLst>
          </p:nvPr>
        </p:nvGraphicFramePr>
        <p:xfrm>
          <a:off x="918308" y="484571"/>
          <a:ext cx="76336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 (Models/Domain)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CatalogAppBase&lt;Car, CarVD, CarPD&gt;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775"/>
          </a:xfrm>
        </p:spPr>
        <p:txBody>
          <a:bodyPr>
            <a:normAutofit/>
          </a:bodyPr>
          <a:lstStyle/>
          <a:p>
            <a:r>
              <a:rPr lang="da-DK" sz="9600" b="1" smtClean="0"/>
              <a:t>ViewModel  </a:t>
            </a:r>
            <a:br>
              <a:rPr lang="da-DK" sz="9600" b="1" smtClean="0"/>
            </a:br>
            <a:r>
              <a:rPr lang="da-DK" sz="9600" b="1" smtClean="0"/>
              <a:t>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880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ViewModelBase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&lt;TViewData&gt;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75769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ViewModel/Page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IPageViewModel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PageViewModel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WithState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&lt;TViewData&gt;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87740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Extensions/ViewModel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PageViewModelBase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Implemented (set to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PageViewModelCRUD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&lt;TViewData&gt;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9729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Extensions/ViewModel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PageViewModel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AppBase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&lt;TViewData&gt;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25638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 (ViewModels/Base)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8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3442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CarPageViewModel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&lt;TViewData&gt;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3019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 (ViewModels/Base)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PageViewModelWithState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https://github.com/perl-easj/MVVMStarterLibrary2018</a:t>
            </a:r>
            <a:endParaRPr lang="da-DK" sz="32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TPesistentData</a:t>
            </a:r>
            <a:r>
              <a:rPr lang="da-DK" sz="2400" smtClean="0"/>
              <a:t> classes should also implement </a:t>
            </a:r>
            <a:r>
              <a:rPr lang="da-DK" sz="2400" b="1"/>
              <a:t>IStorable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</a:t>
            </a:r>
            <a:endParaRPr lang="da-DK" sz="2400" b="1"/>
          </a:p>
          <a:p>
            <a:r>
              <a:rPr lang="da-DK" sz="2400" smtClean="0"/>
              <a:t>Some types of objects need to be ”copyable”, typically objects of </a:t>
            </a:r>
            <a:r>
              <a:rPr lang="da-DK" sz="2400" smtClean="0">
                <a:solidFill>
                  <a:srgbClr val="FF0000"/>
                </a:solidFill>
              </a:rPr>
              <a:t>TViewData </a:t>
            </a:r>
            <a:r>
              <a:rPr lang="da-DK" sz="240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9224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43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962401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IInMemoryCollection&lt;TDD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List&lt;TDD&gt;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 smtClean="0">
                <a:solidFill>
                  <a:srgbClr val="FFFF00"/>
                </a:solidFill>
              </a:rPr>
              <a:t>Insert(TDD</a:t>
            </a:r>
            <a:r>
              <a:rPr lang="en-US" smtClean="0"/>
              <a:t> obj);</a:t>
            </a:r>
          </a:p>
          <a:p>
            <a:r>
              <a:rPr lang="da-DK" smtClean="0"/>
              <a:t>TDD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InsertAll</a:t>
            </a:r>
            <a:r>
              <a:rPr lang="en-US" smtClean="0"/>
              <a:t>(List&lt;TDD&gt; objects);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ReplaceAll</a:t>
            </a:r>
            <a:r>
              <a:rPr lang="en-US" smtClean="0"/>
              <a:t>(List&lt;TDD&gt; 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954487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data of type 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(</a:t>
            </a:r>
            <a:r>
              <a:rPr lang="da-DK" sz="2400" b="1" smtClean="0">
                <a:solidFill>
                  <a:srgbClr val="FF0000"/>
                </a:solidFill>
              </a:rPr>
              <a:t>TDD</a:t>
            </a:r>
            <a:r>
              <a:rPr lang="da-DK" sz="2400" smtClean="0"/>
              <a:t>)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96240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InMemoryCollection&lt;TDD&gt;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082762" y="3872016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of small </a:t>
            </a:r>
            <a:r>
              <a:rPr lang="da-DK" b="1" smtClean="0"/>
              <a:t>class libraies </a:t>
            </a:r>
            <a:r>
              <a:rPr lang="da-DK" smtClean="0"/>
              <a:t>(8-9)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Can be used as-is, or for inspiration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20863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IDefaultValues</a:t>
            </a:r>
          </a:p>
          <a:p>
            <a:r>
              <a:rPr lang="da-DK" sz="2400" smtClean="0"/>
              <a:t>Some types of objects need to contain well-defined default values, </a:t>
            </a:r>
            <a:r>
              <a:rPr lang="da-DK" sz="2400"/>
              <a:t>typically objects of </a:t>
            </a:r>
            <a:r>
              <a:rPr lang="da-DK" sz="2400">
                <a:solidFill>
                  <a:srgbClr val="FF0000"/>
                </a:solidFill>
              </a:rPr>
              <a:t>TViewData </a:t>
            </a:r>
            <a:r>
              <a:rPr lang="da-DK" sz="2400"/>
              <a:t>classes</a:t>
            </a:r>
          </a:p>
          <a:p>
            <a:r>
              <a:rPr lang="da-DK" sz="2400" smtClean="0"/>
              <a:t>These objects also need a parameterless constructor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9" y="700953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60831" y="964716"/>
            <a:ext cx="521676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IPersistentTransform&lt;TDD,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CreateDOFromPDO</a:t>
            </a:r>
            <a:r>
              <a:rPr lang="da-DK" smtClean="0"/>
              <a:t>(TPD </a:t>
            </a:r>
            <a:r>
              <a:rPr lang="da-DK" smtClean="0"/>
              <a:t>pdObj);</a:t>
            </a:r>
            <a:endParaRPr lang="da-DK"/>
          </a:p>
          <a:p>
            <a:r>
              <a:rPr lang="da-DK" smtClean="0"/>
              <a:t>TPD </a:t>
            </a:r>
            <a:r>
              <a:rPr lang="da-DK" smtClean="0">
                <a:solidFill>
                  <a:srgbClr val="FFFF00"/>
                </a:solidFill>
              </a:rPr>
              <a:t>CreatePDO</a:t>
            </a:r>
            <a:r>
              <a:rPr lang="da-DK" smtClean="0"/>
              <a:t>(TDD 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06816" cy="6137030"/>
          </a:xfrm>
        </p:spPr>
        <p:txBody>
          <a:bodyPr>
            <a:normAutofit/>
          </a:bodyPr>
          <a:lstStyle/>
          <a:p>
            <a:r>
              <a:rPr lang="da-DK" sz="2400" b="1"/>
              <a:t>IPersistentDataTransform</a:t>
            </a:r>
          </a:p>
          <a:p>
            <a:r>
              <a:rPr lang="da-DK" sz="2400" b="1" smtClean="0"/>
              <a:t>IViewDataTransform</a:t>
            </a:r>
          </a:p>
          <a:p>
            <a:r>
              <a:rPr lang="da-DK" sz="2400" smtClean="0"/>
              <a:t>Contain methods for conversion between domain data types and </a:t>
            </a:r>
            <a:r>
              <a:rPr lang="da-DK" sz="2400" smtClean="0">
                <a:solidFill>
                  <a:srgbClr val="FF0000"/>
                </a:solidFill>
              </a:rPr>
              <a:t>TPersistentData </a:t>
            </a:r>
            <a:r>
              <a:rPr lang="da-DK" sz="2400" smtClean="0"/>
              <a:t>(</a:t>
            </a:r>
            <a:r>
              <a:rPr lang="da-DK" sz="2400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 / </a:t>
            </a:r>
            <a:r>
              <a:rPr lang="da-DK" sz="2400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(</a:t>
            </a:r>
            <a:r>
              <a:rPr lang="da-DK" sz="2400" smtClean="0">
                <a:solidFill>
                  <a:srgbClr val="FF0000"/>
                </a:solidFill>
              </a:rPr>
              <a:t>TVD</a:t>
            </a:r>
            <a:r>
              <a:rPr lang="da-DK" sz="2400"/>
              <a:t>) types</a:t>
            </a:r>
            <a:endParaRPr lang="da-DK" sz="2400" smtClean="0"/>
          </a:p>
          <a:p>
            <a:r>
              <a:rPr lang="da-DK" sz="2400" smtClean="0"/>
              <a:t>Will typically be implemented by a Catalog 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060832" y="3221408"/>
            <a:ext cx="5216768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IViewDataTransform&lt;TDD, 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CreateDOFromVDO</a:t>
            </a:r>
            <a:r>
              <a:rPr lang="da-DK" smtClean="0"/>
              <a:t>(TVD vdObj);</a:t>
            </a:r>
            <a:endParaRPr lang="da-DK"/>
          </a:p>
          <a:p>
            <a:r>
              <a:rPr lang="da-DK" smtClean="0"/>
              <a:t>TVD </a:t>
            </a:r>
            <a:r>
              <a:rPr lang="da-DK" smtClean="0">
                <a:solidFill>
                  <a:srgbClr val="FFFF00"/>
                </a:solidFill>
              </a:rPr>
              <a:t>CreateVDO</a:t>
            </a:r>
            <a:r>
              <a:rPr lang="da-DK" smtClean="0"/>
              <a:t>(TDD 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CarViewData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”(not set)”;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domain-specific transformed classes could inherit from C</a:t>
            </a:r>
            <a:r>
              <a:rPr lang="da-DK" sz="2400" b="1" smtClean="0"/>
              <a:t>opyableWithDefaultValuesBase</a:t>
            </a:r>
            <a:endParaRPr lang="da-DK" sz="2400" b="1"/>
          </a:p>
          <a:p>
            <a:r>
              <a:rPr lang="da-DK" sz="2400" smtClean="0"/>
              <a:t>The domain-specific class should then implement </a:t>
            </a:r>
            <a:r>
              <a:rPr lang="da-DK" sz="2400" b="1" smtClean="0"/>
              <a:t>SetDefaultValues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207131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IDataWrapper&lt;TData&gt;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TData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trans-formed data object, e.g. a Domain View model 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DataWrapper&lt;TData&gt;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02769" y="4212493"/>
            <a:ext cx="43844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CarDataViewModel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503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/>
              <a:t>Some classes will ”wrap” around a trans-formed data object, e.g. a Domain View </a:t>
            </a:r>
            <a:r>
              <a:rPr lang="da-DK" sz="2400" smtClean="0"/>
              <a:t>Model </a:t>
            </a:r>
            <a:r>
              <a:rPr lang="da-DK" sz="2400"/>
              <a:t>object</a:t>
            </a:r>
          </a:p>
          <a:p>
            <a:r>
              <a:rPr lang="da-DK" sz="2400" smtClean="0"/>
              <a:t>This is typically the </a:t>
            </a:r>
            <a:r>
              <a:rPr lang="da-DK" sz="2400" b="1" smtClean="0"/>
              <a:t>DataViewModel</a:t>
            </a:r>
            <a:r>
              <a:rPr lang="da-DK" sz="2400" smtClean="0"/>
              <a:t> classes (see later)</a:t>
            </a:r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02769" y="1481026"/>
            <a:ext cx="4384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DataWrapper&lt;CarViewData&gt;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1215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2350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 smtClean="0"/>
              <a:t>(TPD </a:t>
            </a:r>
            <a:r>
              <a:rPr lang="da-DK" sz="2000"/>
              <a:t>obj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TPD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IDataSourceCRUD</a:t>
            </a:r>
          </a:p>
          <a:p>
            <a:r>
              <a:rPr lang="da-DK" sz="2200" smtClean="0"/>
              <a:t>Interface for a persistent data source with CRUD (Create, Read, Update, Delete) func-tionality</a:t>
            </a:r>
          </a:p>
          <a:p>
            <a:r>
              <a:rPr lang="da-DK" sz="2200" smtClean="0"/>
              <a:t>All methods can be invoked asynchronously</a:t>
            </a:r>
          </a:p>
          <a:p>
            <a:r>
              <a:rPr lang="da-DK" sz="2200" smtClean="0"/>
              <a:t>Note that the methods operate on objects of a Domain Persistency Data (</a:t>
            </a:r>
            <a:r>
              <a:rPr lang="da-DK" sz="2200" b="1" smtClean="0"/>
              <a:t>TPD</a:t>
            </a:r>
            <a:r>
              <a:rPr lang="da-DK" sz="2200" smtClean="0"/>
              <a:t>) type</a:t>
            </a:r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IDataSourceLoad/Save</a:t>
            </a:r>
          </a:p>
          <a:p>
            <a:r>
              <a:rPr lang="da-DK" sz="2200" smtClean="0"/>
              <a:t>Interface for a persistent data source with Load/Save functionality</a:t>
            </a:r>
          </a:p>
          <a:p>
            <a:r>
              <a:rPr lang="da-DK" sz="2200" smtClean="0"/>
              <a:t>Split into two interfaces, since some data sources may only support e.g. Load.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291754" y="720970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91753" y="3223847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r>
              <a:rPr lang="da-DK" sz="200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/>
              <a:t>(TPD obj</a:t>
            </a:r>
            <a:r>
              <a:rPr lang="da-DK" sz="2000" smtClean="0"/>
              <a:t>);</a:t>
            </a:r>
          </a:p>
          <a:p>
            <a:r>
              <a:rPr lang="da-DK" sz="200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</a:t>
            </a:r>
            <a:r>
              <a:rPr lang="da-DK" sz="2000"/>
              <a:t>PD</a:t>
            </a:r>
            <a:r>
              <a:rPr lang="en-US" sz="2000" smtClean="0"/>
              <a:t>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Is just a convenient aggregation of the three previous interfaces</a:t>
            </a:r>
          </a:p>
          <a:p>
            <a:r>
              <a:rPr lang="da-DK" sz="2200" smtClean="0"/>
              <a:t>This interface thus inherits from:</a:t>
            </a:r>
          </a:p>
          <a:p>
            <a:pPr lvl="1"/>
            <a:r>
              <a:rPr lang="da-DK" sz="2000" b="1" smtClean="0"/>
              <a:t>IDataSourceCRUD</a:t>
            </a:r>
          </a:p>
          <a:p>
            <a:pPr lvl="1"/>
            <a:r>
              <a:rPr lang="da-DK" sz="2000" b="1" smtClean="0"/>
              <a:t>IDataSourceLoad</a:t>
            </a:r>
          </a:p>
          <a:p>
            <a:pPr lvl="1"/>
            <a:r>
              <a:rPr lang="da-DK" sz="2000" b="1" smtClean="0"/>
              <a:t>IDataSourceSave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778617" y="3061947"/>
            <a:ext cx="4872111" cy="344804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ConfiguredPersistentSource&lt;TPD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IDataSourceCRUD&lt;TPD&gt; </a:t>
            </a:r>
            <a:r>
              <a:rPr lang="da-DK" smtClean="0">
                <a:solidFill>
                  <a:srgbClr val="FFFF00"/>
                </a:solidFill>
              </a:rPr>
              <a:t>_dataSourceCRUD</a:t>
            </a:r>
            <a:r>
              <a:rPr lang="da-DK" smtClean="0"/>
              <a:t>;</a:t>
            </a:r>
          </a:p>
          <a:p>
            <a:r>
              <a:rPr lang="da-DK" smtClean="0"/>
              <a:t>IDataSourceLoad&lt;TPD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dataSourceLoad</a:t>
            </a:r>
            <a:r>
              <a:rPr lang="da-DK" smtClean="0"/>
              <a:t>;</a:t>
            </a:r>
            <a:endParaRPr lang="da-DK"/>
          </a:p>
          <a:p>
            <a:r>
              <a:rPr lang="da-DK" smtClean="0"/>
              <a:t>IDataSourceSave&lt;TPD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_</a:t>
            </a:r>
            <a:r>
              <a:rPr lang="da-DK" smtClean="0">
                <a:solidFill>
                  <a:srgbClr val="FFFF00"/>
                </a:solidFill>
              </a:rPr>
              <a:t>dataSourceSave</a:t>
            </a:r>
            <a:r>
              <a:rPr lang="da-DK" smtClean="0"/>
              <a:t>;</a:t>
            </a:r>
            <a:endParaRPr lang="da-DK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458099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ConfiguredPersistentSource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IPersistentSource</a:t>
            </a:r>
          </a:p>
          <a:p>
            <a:r>
              <a:rPr lang="da-DK" sz="2400" smtClean="0"/>
              <a:t>One instance fields for each of the ”partial” data source interfaces.</a:t>
            </a:r>
          </a:p>
          <a:p>
            <a:r>
              <a:rPr lang="da-DK" sz="2400" smtClean="0"/>
              <a:t>Each instance field can be configured with a functional implementation of the interface, or an ”interface not suppor-ted” object.</a:t>
            </a:r>
          </a:p>
          <a:p>
            <a:r>
              <a:rPr lang="da-DK" sz="2400" smtClean="0"/>
              <a:t>Implementation of interface methods delegates call to relevant instance field.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778616" y="969496"/>
            <a:ext cx="4872111" cy="8984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617692" y="2116971"/>
            <a:ext cx="119395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33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39989" y="3061947"/>
            <a:ext cx="5210737" cy="11181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DataSourceCRUDNotSupported&lt;TPD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458099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DataSourceCRUDNotSupported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IDataSourceCRUD</a:t>
            </a:r>
          </a:p>
          <a:p>
            <a:r>
              <a:rPr lang="da-DK" sz="2400" smtClean="0"/>
              <a:t>Call of any of the methods will throw a </a:t>
            </a:r>
            <a:r>
              <a:rPr lang="da-DK" sz="2400" b="1" smtClean="0"/>
              <a:t>DataSourceOperationNotSupported-Exception </a:t>
            </a:r>
            <a:r>
              <a:rPr lang="da-DK" sz="2400" smtClean="0"/>
              <a:t>exception.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39990" y="969496"/>
            <a:ext cx="5210738" cy="8984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448378" y="2116971"/>
            <a:ext cx="119395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39989" y="3061947"/>
            <a:ext cx="5210737" cy="11181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DataSourceLoadNotSupported&lt;TPD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458099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DataSourceLoadNotSupported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IDataSourceLoad</a:t>
            </a:r>
          </a:p>
          <a:p>
            <a:r>
              <a:rPr lang="da-DK" sz="2400" smtClean="0"/>
              <a:t>Call of the </a:t>
            </a:r>
            <a:r>
              <a:rPr lang="da-DK" sz="2400" b="1" smtClean="0"/>
              <a:t>Load</a:t>
            </a:r>
            <a:r>
              <a:rPr lang="da-DK" sz="2400" smtClean="0"/>
              <a:t> method will throw a </a:t>
            </a:r>
            <a:r>
              <a:rPr lang="da-DK" sz="2400" b="1" smtClean="0"/>
              <a:t>DataSourceOperationNotSupported-Exception </a:t>
            </a:r>
            <a:r>
              <a:rPr lang="da-DK" sz="2400" smtClean="0"/>
              <a:t>exception.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39990" y="969496"/>
            <a:ext cx="5210738" cy="8984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448378" y="2116971"/>
            <a:ext cx="119395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7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39989" y="3061947"/>
            <a:ext cx="5210737" cy="11181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DataSourceSaveNotSupported&lt;TPD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763816"/>
            <a:ext cx="5458099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DataSourceSaveNotSupported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Call of the </a:t>
            </a:r>
            <a:r>
              <a:rPr lang="da-DK" sz="2400" b="1" smtClean="0"/>
              <a:t>Save</a:t>
            </a:r>
            <a:r>
              <a:rPr lang="da-DK" sz="2400" smtClean="0"/>
              <a:t> method will throw a </a:t>
            </a:r>
            <a:r>
              <a:rPr lang="da-DK" sz="2400" b="1" smtClean="0"/>
              <a:t>DataSourceOperationNotSupported-Exception </a:t>
            </a:r>
            <a:r>
              <a:rPr lang="da-DK" sz="2400" smtClean="0"/>
              <a:t>exception.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39990" y="969496"/>
            <a:ext cx="5210738" cy="8984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448378" y="2116971"/>
            <a:ext cx="119395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3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2982351" y="3118217"/>
            <a:ext cx="6203852" cy="11181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DataSourceOperationNotSupportedException</a:t>
            </a:r>
          </a:p>
          <a:p>
            <a:endParaRPr lang="da-DK"/>
          </a:p>
          <a:p>
            <a:endParaRPr lang="da-DK" smtClean="0"/>
          </a:p>
        </p:txBody>
      </p:sp>
      <p:sp>
        <p:nvSpPr>
          <p:cNvPr id="8" name="Afrundet rektangel 7"/>
          <p:cNvSpPr/>
          <p:nvPr/>
        </p:nvSpPr>
        <p:spPr>
          <a:xfrm>
            <a:off x="2982351" y="1025766"/>
            <a:ext cx="6203852" cy="8984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NotSupportedException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5487297" y="2000752"/>
            <a:ext cx="1193959" cy="1040971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95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173414" y="11751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Catalog&lt;TDD,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 view </a:t>
            </a:r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InMemoryCollection&lt;TDD&gt;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(TPersistentData)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List&lt;TVD&gt;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en-US" smtClean="0"/>
              <a:t>(TVD vdObj);</a:t>
            </a:r>
          </a:p>
          <a:p>
            <a:r>
              <a:rPr lang="da-DK" smtClean="0"/>
              <a:t>TVD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Update</a:t>
            </a:r>
            <a:r>
              <a:rPr lang="en-US" smtClean="0"/>
              <a:t>(TVD vdObj</a:t>
            </a:r>
            <a:r>
              <a:rPr lang="en-US"/>
              <a:t>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Domain View </a:t>
            </a:r>
            <a:r>
              <a:rPr lang="da-DK" sz="2400"/>
              <a:t>M</a:t>
            </a:r>
            <a:r>
              <a:rPr lang="da-DK" sz="2400" smtClean="0"/>
              <a:t>odel classes and Data Persistency classes</a:t>
            </a:r>
          </a:p>
          <a:p>
            <a:r>
              <a:rPr lang="da-DK" sz="2400" smtClean="0"/>
              <a:t>Implementation contains instance fields for in-memory collection and data source</a:t>
            </a:r>
          </a:p>
          <a:p>
            <a:r>
              <a:rPr lang="da-DK" sz="2400" smtClean="0"/>
              <a:t>Implementation also contains (abstract) methods for data transformation (from the interfaces </a:t>
            </a:r>
            <a:r>
              <a:rPr lang="da-DK" sz="2400" b="1" smtClean="0"/>
              <a:t>IViewDataTransform</a:t>
            </a:r>
            <a:r>
              <a:rPr lang="da-DK" sz="2400" smtClean="0"/>
              <a:t> and </a:t>
            </a:r>
            <a:r>
              <a:rPr lang="da-DK" sz="2400" b="1" smtClean="0"/>
              <a:t>IPersistentDataTransform</a:t>
            </a:r>
            <a:r>
              <a:rPr lang="da-DK" sz="2400" smtClean="0"/>
              <a:t>)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interface, and </a:t>
            </a:r>
            <a:r>
              <a:rPr lang="da-DK" sz="2400" b="1" smtClean="0"/>
              <a:t>Catalog </a:t>
            </a:r>
            <a:r>
              <a:rPr lang="da-DK" sz="2400" smtClean="0"/>
              <a:t>implements it.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8136" y="82647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957754" y="2485292"/>
            <a:ext cx="8105743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IInMemoryCollection&lt;TDD&gt;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IDataSourceCRUD&lt;TPD&gt;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646449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003122" y="82061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IVDTransform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775629" y="820615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IPDTransform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418956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2873942" y="175043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IPersistableCatalogAsync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 </a:t>
            </a:r>
            <a:r>
              <a:rPr lang="da-DK" sz="2000" smtClean="0">
                <a:solidFill>
                  <a:srgbClr val="FFFF00"/>
                </a:solidFill>
              </a:rPr>
              <a:t>LoadAsync</a:t>
            </a:r>
            <a:r>
              <a:rPr lang="da-DK" sz="2000" smtClean="0"/>
              <a:t>();</a:t>
            </a:r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SaveAsync</a:t>
            </a:r>
            <a:r>
              <a:rPr lang="da-DK" sz="2000" smtClean="0"/>
              <a:t>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IPersistableCatalogAsync</a:t>
            </a:r>
          </a:p>
          <a:p>
            <a:r>
              <a:rPr lang="da-DK" sz="2400" smtClean="0"/>
              <a:t>Interface for making the catalog support ”mass persistency”, i.e. Load/Save operations.</a:t>
            </a:r>
          </a:p>
          <a:p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are both defined as asynchronous methods.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exceptions.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72009" y="2373923"/>
            <a:ext cx="7619740" cy="34913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PersistableCatalogAsync&lt;TDD</a:t>
            </a:r>
            <a:r>
              <a:rPr lang="da-DK" sz="2400">
                <a:solidFill>
                  <a:schemeClr val="bg1"/>
                </a:solidFill>
              </a:rPr>
              <a:t>, TVD, TPD&gt;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2400" smtClean="0">
                <a:solidFill>
                  <a:schemeClr val="bg1"/>
                </a:solidFill>
              </a:rPr>
              <a:t>Task </a:t>
            </a:r>
            <a:r>
              <a:rPr lang="da-DK" sz="2400" smtClean="0">
                <a:solidFill>
                  <a:srgbClr val="FFFF00"/>
                </a:solidFill>
              </a:rPr>
              <a:t>LoadAsync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Task </a:t>
            </a:r>
            <a:r>
              <a:rPr lang="da-DK" sz="2400" smtClean="0">
                <a:solidFill>
                  <a:srgbClr val="FFFF00"/>
                </a:solidFill>
              </a:rPr>
              <a:t>SaveAsync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event Action </a:t>
            </a:r>
            <a:r>
              <a:rPr lang="da-DK" sz="2400" smtClean="0">
                <a:solidFill>
                  <a:srgbClr val="FFFF00"/>
                </a:solidFill>
              </a:rPr>
              <a:t>LoadBegins</a:t>
            </a:r>
            <a:r>
              <a:rPr lang="da-DK" sz="2400" smtClean="0">
                <a:solidFill>
                  <a:schemeClr val="bg1"/>
                </a:solidFill>
              </a:rPr>
              <a:t>;</a:t>
            </a:r>
          </a:p>
          <a:p>
            <a:r>
              <a:rPr lang="da-DK" sz="2400">
                <a:solidFill>
                  <a:schemeClr val="bg1"/>
                </a:solidFill>
              </a:rPr>
              <a:t>event Action </a:t>
            </a:r>
            <a:r>
              <a:rPr lang="da-DK" sz="2400" smtClean="0">
                <a:solidFill>
                  <a:srgbClr val="FFFF00"/>
                </a:solidFill>
              </a:rPr>
              <a:t>LoadEnds</a:t>
            </a:r>
            <a:r>
              <a:rPr lang="da-DK" sz="2400" smtClean="0">
                <a:solidFill>
                  <a:schemeClr val="bg1"/>
                </a:solidFill>
              </a:rPr>
              <a:t>;</a:t>
            </a:r>
          </a:p>
          <a:p>
            <a:r>
              <a:rPr lang="da-DK" sz="2400">
                <a:solidFill>
                  <a:schemeClr val="bg1"/>
                </a:solidFill>
              </a:rPr>
              <a:t>event Action </a:t>
            </a:r>
            <a:r>
              <a:rPr lang="da-DK" sz="2400" smtClean="0">
                <a:solidFill>
                  <a:srgbClr val="FFFF00"/>
                </a:solidFill>
              </a:rPr>
              <a:t>SaveBegins</a:t>
            </a:r>
            <a:r>
              <a:rPr lang="da-DK" sz="2400" smtClean="0">
                <a:solidFill>
                  <a:schemeClr val="bg1"/>
                </a:solidFill>
              </a:rPr>
              <a:t>;</a:t>
            </a:r>
          </a:p>
          <a:p>
            <a:r>
              <a:rPr lang="da-DK" sz="2400">
                <a:solidFill>
                  <a:schemeClr val="bg1"/>
                </a:solidFill>
              </a:rPr>
              <a:t>event Action </a:t>
            </a:r>
            <a:r>
              <a:rPr lang="da-DK" sz="2400" smtClean="0">
                <a:solidFill>
                  <a:srgbClr val="FFFF00"/>
                </a:solidFill>
              </a:rPr>
              <a:t>SaveEnds</a:t>
            </a:r>
            <a:r>
              <a:rPr lang="da-DK" sz="2400">
                <a:solidFill>
                  <a:schemeClr val="bg1"/>
                </a:solidFill>
              </a:rPr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849090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0"/>
            <a:ext cx="3493980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IPersistableCatalogAsync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472009" y="650632"/>
            <a:ext cx="3586500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928590" y="1609756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587829" y="357977"/>
            <a:ext cx="3500845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587829" y="1959545"/>
            <a:ext cx="3500845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3325835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IPersistableCatalogAsync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587829" y="3561113"/>
            <a:ext cx="3500845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PersistableCatalogAsync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338252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3" idx="2"/>
          </p:cNvCxnSpPr>
          <p:nvPr/>
        </p:nvCxnSpPr>
        <p:spPr>
          <a:xfrm flipV="1">
            <a:off x="2338252" y="2612074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3"/>
            <a:endCxn id="16" idx="2"/>
          </p:cNvCxnSpPr>
          <p:nvPr/>
        </p:nvCxnSpPr>
        <p:spPr>
          <a:xfrm flipV="1">
            <a:off x="4088674" y="2612073"/>
            <a:ext cx="2164500" cy="1275305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20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IDataSourceCRUD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PersistableCatalogAsync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TDomainData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TPersistentData</a:t>
            </a:r>
            <a:r>
              <a:rPr lang="da-DK" sz="2000" b="1" smtClean="0">
                <a:latin typeface="Consolas" panose="020B0609020204030204" pitchFamily="49" charset="0"/>
              </a:rPr>
              <a:t>&gt; </a:t>
            </a:r>
            <a:r>
              <a:rPr lang="da-DK" sz="2000" b="1">
                <a:latin typeface="Consolas" panose="020B0609020204030204" pitchFamily="49" charset="0"/>
              </a:rPr>
              <a:t>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(collection, source,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_persistentSource = source;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ICatalogMediator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OnCatalogChanged</a:t>
            </a:r>
            <a:r>
              <a:rPr lang="da-DK" smtClean="0"/>
              <a:t>(int key);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ICatalogMediator</a:t>
            </a:r>
          </a:p>
          <a:p>
            <a:r>
              <a:rPr lang="da-DK" sz="2400" smtClean="0"/>
              <a:t>A Catalog ”mediator” is a class implementing a specific strategy for what should happen when the content of a Catalog changes.</a:t>
            </a:r>
          </a:p>
          <a:p>
            <a:r>
              <a:rPr lang="da-DK" sz="2400" smtClean="0"/>
              <a:t>Such a mediator should implement this interface.</a:t>
            </a:r>
          </a:p>
          <a:p>
            <a:r>
              <a:rPr lang="da-DK" sz="2400" smtClean="0"/>
              <a:t>A typical Catalog mediator would be a Page View Model class.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OnCatalogChanged</a:t>
            </a:r>
            <a:r>
              <a:rPr lang="da-DK" sz="2400" smtClean="0"/>
              <a:t> method will often be tied to the </a:t>
            </a:r>
            <a:r>
              <a:rPr lang="da-DK" sz="2400" b="1" smtClean="0"/>
              <a:t>CatalogChanged</a:t>
            </a:r>
            <a:r>
              <a:rPr lang="da-DK" sz="2400" smtClean="0"/>
              <a:t> event on a specific Catalog object.</a:t>
            </a:r>
          </a:p>
        </p:txBody>
      </p:sp>
    </p:spTree>
    <p:extLst>
      <p:ext uri="{BB962C8B-B14F-4D97-AF65-F5344CB8AC3E}">
        <p14:creationId xmlns:p14="http://schemas.microsoft.com/office/powerpoint/2010/main" val="6128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Starter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26323" y="417629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479177" y="709247"/>
            <a:ext cx="5431466" cy="2569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IAppViewModel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/>
              <a:t>Frame </a:t>
            </a:r>
            <a:r>
              <a:rPr lang="da-DK" sz="1600" smtClean="0">
                <a:solidFill>
                  <a:srgbClr val="FFFF00"/>
                </a:solidFill>
              </a:rPr>
              <a:t>AppFrame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Dictionary&lt;string, ICommand&gt; </a:t>
            </a:r>
            <a:r>
              <a:rPr lang="da-DK" sz="1600" smtClean="0">
                <a:solidFill>
                  <a:srgbClr val="FFFF00"/>
                </a:solidFill>
              </a:rPr>
              <a:t>NavigationCommands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void </a:t>
            </a:r>
            <a:r>
              <a:rPr lang="da-DK" sz="1600" smtClean="0">
                <a:solidFill>
                  <a:srgbClr val="FFFF00"/>
                </a:solidFill>
              </a:rPr>
              <a:t>SetAppFrame</a:t>
            </a:r>
            <a:r>
              <a:rPr lang="da-DK" sz="1600" smtClean="0"/>
              <a:t>(Frame appFrame);</a:t>
            </a:r>
          </a:p>
          <a:p>
            <a:r>
              <a:rPr lang="da-DK" sz="1600" smtClean="0"/>
              <a:t>void </a:t>
            </a:r>
            <a:r>
              <a:rPr lang="da-DK" sz="1600">
                <a:solidFill>
                  <a:srgbClr val="FFFF00"/>
                </a:solidFill>
              </a:rPr>
              <a:t>AddCommands</a:t>
            </a:r>
            <a:r>
              <a:rPr lang="da-DK" sz="1600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3274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IAppViewModel/AppViewModelBase</a:t>
            </a:r>
          </a:p>
          <a:p>
            <a:r>
              <a:rPr lang="da-DK" sz="2200" smtClean="0"/>
              <a:t>Interface for a view model for top-level application navigation.</a:t>
            </a:r>
          </a:p>
          <a:p>
            <a:r>
              <a:rPr lang="da-DK" sz="2200" smtClean="0"/>
              <a:t>Top-level navigation will typically be done using </a:t>
            </a:r>
            <a:r>
              <a:rPr lang="da-DK" sz="2200" b="1" smtClean="0"/>
              <a:t>commands</a:t>
            </a:r>
            <a:r>
              <a:rPr lang="da-DK" sz="2200" smtClean="0"/>
              <a:t>.</a:t>
            </a:r>
          </a:p>
          <a:p>
            <a:r>
              <a:rPr lang="da-DK" sz="2200" b="1" smtClean="0"/>
              <a:t>AppViewModelBase</a:t>
            </a:r>
            <a:r>
              <a:rPr lang="da-DK" sz="2200" smtClean="0"/>
              <a:t> implements interface, except </a:t>
            </a:r>
            <a:r>
              <a:rPr lang="da-DK" sz="2200" b="1" smtClean="0"/>
              <a:t>AddCommands</a:t>
            </a:r>
            <a:r>
              <a:rPr lang="da-DK" sz="2200" smtClean="0"/>
              <a:t>, </a:t>
            </a:r>
            <a:r>
              <a:rPr lang="da-DK" sz="2200" smtClean="0"/>
              <a:t>which </a:t>
            </a:r>
            <a:r>
              <a:rPr lang="da-DK" sz="2200" smtClean="0"/>
              <a:t>must be implemented by derived classes.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479177" y="4440875"/>
            <a:ext cx="5431466" cy="1476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AppViewModelBase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z="1600" smtClean="0"/>
          </a:p>
          <a:p>
            <a:r>
              <a:rPr lang="da-DK" sz="1600" smtClean="0"/>
              <a:t>abstract void </a:t>
            </a:r>
            <a:r>
              <a:rPr lang="da-DK" sz="1600">
                <a:solidFill>
                  <a:srgbClr val="FFFF00"/>
                </a:solidFill>
              </a:rPr>
              <a:t>AddCommands</a:t>
            </a:r>
            <a:r>
              <a:rPr lang="da-DK" sz="1600" smtClean="0"/>
              <a:t>();</a:t>
            </a:r>
          </a:p>
        </p:txBody>
      </p:sp>
      <p:sp>
        <p:nvSpPr>
          <p:cNvPr id="6" name="Højrepil 5"/>
          <p:cNvSpPr/>
          <p:nvPr/>
        </p:nvSpPr>
        <p:spPr>
          <a:xfrm rot="16200000">
            <a:off x="8628891" y="3526860"/>
            <a:ext cx="113203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32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Individual views – 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smtClean="0">
                <a:solidFill>
                  <a:schemeClr val="bg1"/>
                </a:solidFill>
              </a:rPr>
              <a:t>Page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87292" y="459019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TVD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>
            <a:off x="3880434" y="3234813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6350880" y="3374857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domain view 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21977" y="720970"/>
            <a:ext cx="5865220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IItemSelectionChangedEvent&lt;TVD&gt;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Action&lt;IDataWrapper&lt;TVP&gt;&gt; </a:t>
            </a:r>
            <a:r>
              <a:rPr lang="da-DK" smtClean="0">
                <a:solidFill>
                  <a:srgbClr val="FFFF00"/>
                </a:solidFill>
              </a:rPr>
              <a:t>ItemSelectionChanged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92252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IItemSelectionChangedEvent</a:t>
            </a:r>
          </a:p>
          <a:p>
            <a:r>
              <a:rPr lang="da-DK" sz="2400" smtClean="0"/>
              <a:t>Interface for enabling clients to subscribe to events triggered when the selection changes in the Master part of the view</a:t>
            </a:r>
          </a:p>
          <a:p>
            <a:r>
              <a:rPr lang="da-DK" sz="2400" b="1" smtClean="0"/>
              <a:t>IPageViewModel</a:t>
            </a:r>
            <a:r>
              <a:rPr lang="da-DK" sz="2400" smtClean="0"/>
              <a:t> inherits from this interface, and </a:t>
            </a:r>
            <a:r>
              <a:rPr lang="da-DK" sz="2400" b="1" smtClean="0"/>
              <a:t>PageViewModelBase </a:t>
            </a:r>
            <a:r>
              <a:rPr lang="da-DK" sz="2400" smtClean="0"/>
              <a:t>implements it.</a:t>
            </a:r>
          </a:p>
        </p:txBody>
      </p:sp>
    </p:spTree>
    <p:extLst>
      <p:ext uri="{BB962C8B-B14F-4D97-AF65-F5344CB8AC3E}">
        <p14:creationId xmlns:p14="http://schemas.microsoft.com/office/powerpoint/2010/main" val="3171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IPageViewModel&lt;TViewData&gt;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/>
              <a:t>ObservableCollection&lt;IDataWrapper&lt;TVD&gt;&gt;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200" smtClean="0"/>
              <a:t>Interface for Page view model for minimal Master/Details view</a:t>
            </a:r>
          </a:p>
          <a:p>
            <a:r>
              <a:rPr lang="da-DK" sz="2200" smtClean="0"/>
              <a:t>Holds three elements together:</a:t>
            </a:r>
          </a:p>
          <a:p>
            <a:pPr lvl="1"/>
            <a:r>
              <a:rPr lang="da-DK" sz="2000" smtClean="0"/>
              <a:t>A collection of selectable items</a:t>
            </a:r>
          </a:p>
          <a:p>
            <a:pPr lvl="1"/>
            <a:r>
              <a:rPr lang="da-DK" sz="2000" smtClean="0"/>
              <a:t>a selected item</a:t>
            </a:r>
          </a:p>
          <a:p>
            <a:pPr lvl="1"/>
            <a:r>
              <a:rPr lang="da-DK" sz="2000" smtClean="0"/>
              <a:t>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IPageVM&lt;TVD&gt;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726847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PageViewModelBase&lt;TViewData&gt;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ICatalog&lt;TViewData&gt;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IDataWrapper&lt;TViewData&gt; </a:t>
            </a:r>
            <a:r>
              <a:rPr lang="da-DK" sz="1600">
                <a:solidFill>
                  <a:srgbClr val="FFFF00"/>
                </a:solidFill>
              </a:rPr>
              <a:t>_itemDetails</a:t>
            </a:r>
            <a:r>
              <a:rPr lang="da-DK" sz="1600"/>
              <a:t>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IDataWrapper&lt;TViewData&gt; </a:t>
            </a:r>
            <a:r>
              <a:rPr lang="da-DK" sz="1600">
                <a:solidFill>
                  <a:srgbClr val="FFFF00"/>
                </a:solidFill>
              </a:rPr>
              <a:t>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 smtClean="0"/>
              <a:t>TViewData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 smtClean="0"/>
              <a:t>ObservableCollection&lt;IDataWrapper&lt;TViewData&gt;&gt;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IDataWrapper&lt;TViewData&gt; </a:t>
            </a:r>
            <a:r>
              <a:rPr lang="da-DK" sz="1600" smtClean="0">
                <a:solidFill>
                  <a:srgbClr val="FFFF00"/>
                </a:solidFill>
              </a:rPr>
              <a:t>ItemSelected </a:t>
            </a:r>
            <a:r>
              <a:rPr lang="da-DK" sz="1600"/>
              <a:t>{ get {…} </a:t>
            </a:r>
            <a:r>
              <a:rPr lang="da-DK" sz="1600" smtClean="0"/>
              <a:t>, set {…} }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 sz="1600" smtClean="0"/>
              <a:t>IDataWrapper&lt;TViewData&gt; </a:t>
            </a:r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/>
              <a:t> { get {…} , set {…} }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600">
              <a:solidFill>
                <a:srgbClr val="FFFF00"/>
              </a:solidFill>
            </a:endParaRPr>
          </a:p>
          <a:p>
            <a:r>
              <a:rPr lang="da-DK" sz="1600"/>
              <a:t>event Action&lt;IDataWrapper&lt;TVP&gt;&gt; </a:t>
            </a:r>
            <a:r>
              <a:rPr lang="da-DK" sz="1600">
                <a:solidFill>
                  <a:srgbClr val="FFFF00"/>
                </a:solidFill>
              </a:rPr>
              <a:t>ItemSelectionChanged</a:t>
            </a:r>
            <a:r>
              <a:rPr lang="da-DK" sz="1600"/>
              <a:t>;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468355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IPageViewModel&lt;TVD&gt;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874248" y="119065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682007" y="351693"/>
            <a:ext cx="3475056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IDataWrapper&lt;TVD&gt;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7129390" y="119065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IPageViewModel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PageViewModelBase&lt;TViewData&gt;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39542" y="656494"/>
            <a:ext cx="5747655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IPageViewModelMediator&lt;TVD&gt;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(IDataWrapper&lt;TVD&gt; vdWrapper);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90946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IPageViewModelMediator</a:t>
            </a:r>
          </a:p>
          <a:p>
            <a:r>
              <a:rPr lang="da-DK" sz="2400" smtClean="0"/>
              <a:t>A Page View Model </a:t>
            </a:r>
            <a:r>
              <a:rPr lang="da-DK" sz="2400"/>
              <a:t>”mediator” is a class implementing a specific strategy </a:t>
            </a:r>
            <a:r>
              <a:rPr lang="da-DK" sz="2400" smtClean="0"/>
              <a:t>for how </a:t>
            </a:r>
            <a:r>
              <a:rPr lang="da-DK" sz="2400"/>
              <a:t>the elements in a </a:t>
            </a:r>
            <a:r>
              <a:rPr lang="da-DK" sz="2400" b="1"/>
              <a:t>PageViewModel</a:t>
            </a:r>
            <a:r>
              <a:rPr lang="da-DK" sz="2400"/>
              <a:t> object should interact</a:t>
            </a:r>
          </a:p>
          <a:p>
            <a:r>
              <a:rPr lang="da-DK" sz="2400"/>
              <a:t>Such a mediator should implement this interface.</a:t>
            </a:r>
          </a:p>
          <a:p>
            <a:r>
              <a:rPr lang="da-DK" sz="2400" smtClean="0"/>
              <a:t>A mediator will usually be part of a Page View Model implementation class, e.g. as an instance field 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6139542" y="3780695"/>
            <a:ext cx="574765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PageViewModelMediatorBase&lt;TVD&gt;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485830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40"/>
            <a:ext cx="7374150" cy="34413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PageViewModelMediatorBase&lt;TViewData&gt;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private IPageViewModel&lt;TViewData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_pageViewModel</a:t>
            </a:r>
            <a:r>
              <a:rPr lang="da-DK" sz="1600" smtClean="0"/>
              <a:t>;</a:t>
            </a:r>
            <a:endParaRPr lang="da-DK" sz="1600"/>
          </a:p>
          <a:p>
            <a:r>
              <a:rPr lang="da-DK" sz="1600" smtClean="0"/>
              <a:t>private ICatalog&lt;TViewData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_catalog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public virtual void </a:t>
            </a:r>
            <a:r>
              <a:rPr lang="da-DK" sz="1600">
                <a:solidFill>
                  <a:srgbClr val="FFFF00"/>
                </a:solidFill>
              </a:rPr>
              <a:t>OnItemSelectionChanged</a:t>
            </a:r>
            <a:r>
              <a:rPr lang="da-DK" sz="1600"/>
              <a:t>(IDataWrapper&lt;TVD&gt; </a:t>
            </a:r>
            <a:r>
              <a:rPr lang="da-DK" sz="1600" smtClean="0"/>
              <a:t>vdWrapper) {…}</a:t>
            </a:r>
          </a:p>
          <a:p>
            <a:r>
              <a:rPr lang="da-DK" sz="1600"/>
              <a:t>public virtual void </a:t>
            </a:r>
            <a:r>
              <a:rPr lang="da-DK" sz="1600" smtClean="0">
                <a:solidFill>
                  <a:srgbClr val="FFFF00"/>
                </a:solidFill>
              </a:rPr>
              <a:t>OnCatalogChanged</a:t>
            </a:r>
            <a:r>
              <a:rPr lang="da-DK" sz="1600" smtClean="0"/>
              <a:t>(int key) {…}</a:t>
            </a:r>
          </a:p>
          <a:p>
            <a:endParaRPr lang="da-DK" sz="1600" smtClean="0"/>
          </a:p>
          <a:p>
            <a:r>
              <a:rPr lang="da-DK" sz="1600" smtClean="0"/>
              <a:t>public abstract void </a:t>
            </a:r>
            <a:r>
              <a:rPr lang="da-DK" sz="1600" smtClean="0">
                <a:solidFill>
                  <a:srgbClr val="FFFF00"/>
                </a:solidFill>
              </a:rPr>
              <a:t>SetItemDetailsOnItemSelectionChanged</a:t>
            </a:r>
            <a:r>
              <a:rPr lang="da-DK" sz="1600" smtClean="0"/>
              <a:t>(TVD</a:t>
            </a:r>
            <a:r>
              <a:rPr lang="da-DK" sz="1600"/>
              <a:t>&gt; </a:t>
            </a:r>
            <a:r>
              <a:rPr lang="da-DK" sz="1600" smtClean="0"/>
              <a:t>vdObj);</a:t>
            </a:r>
          </a:p>
          <a:p>
            <a:r>
              <a:rPr lang="da-DK" sz="1600"/>
              <a:t>public abstract void </a:t>
            </a:r>
            <a:r>
              <a:rPr lang="da-DK" sz="1600" smtClean="0">
                <a:solidFill>
                  <a:srgbClr val="FFFF00"/>
                </a:solidFill>
              </a:rPr>
              <a:t>NotifyCommands</a:t>
            </a:r>
            <a:r>
              <a:rPr lang="da-DK" sz="1600" smtClean="0"/>
              <a:t>();</a:t>
            </a:r>
            <a:endParaRPr lang="da-DK" sz="1600"/>
          </a:p>
          <a:p>
            <a:endParaRPr lang="da-DK" sz="1600"/>
          </a:p>
          <a:p>
            <a:endParaRPr lang="da-DK" sz="1600"/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1430216" y="351691"/>
            <a:ext cx="2624630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ICatalogMediator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2452385" y="1190655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46766" y="351691"/>
            <a:ext cx="3657600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IPageViewModelMediator&lt;TVD&gt;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681560" y="1190655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4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90449" y="352697"/>
            <a:ext cx="10679726" cy="59697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800" b="1">
                <a:latin typeface="Consolas" panose="020B0609020204030204" pitchFamily="49" charset="0"/>
              </a:rPr>
              <a:t> PageViewModelMediatorBase(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IPageViewModel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 pageViewModel,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Hook up the On... methods to relevant events.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_pageViewModel.ItemSelectionChanged += OnItemSelectionChanged;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_catalog.CatalogChanged += OnCatalogChanged;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da-DK" sz="1800" b="1" smtClean="0">
                <a:latin typeface="Consolas" panose="020B0609020204030204" pitchFamily="49" charset="0"/>
              </a:rPr>
              <a:t>OnItemSelectionChanged(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vdWrapper)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SetItemDetailsOnItemSelectionChanged(vdWrapper</a:t>
            </a:r>
            <a:r>
              <a:rPr lang="da-DK" sz="1800" b="1">
                <a:latin typeface="Consolas" panose="020B0609020204030204" pitchFamily="49" charset="0"/>
              </a:rPr>
              <a:t>?.DataObject);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NotifyCommands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virtual void </a:t>
            </a:r>
            <a:r>
              <a:rPr lang="da-DK" sz="1800" b="1" smtClean="0">
                <a:latin typeface="Consolas" panose="020B0609020204030204" pitchFamily="49" charset="0"/>
              </a:rPr>
              <a:t>OnCatalogChanged(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1800" b="1" smtClean="0">
                <a:latin typeface="Consolas" panose="020B0609020204030204" pitchFamily="49" charset="0"/>
              </a:rPr>
              <a:t>key)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_pageViewModel.ItemSelected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_pageViewModel.OnPropertyChanged(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da-DK" sz="1800" b="1" smtClean="0">
                <a:latin typeface="Consolas" panose="020B0609020204030204" pitchFamily="49" charset="0"/>
              </a:rPr>
              <a:t>(</a:t>
            </a:r>
            <a:r>
              <a:rPr lang="da-DK" sz="1800" b="1">
                <a:latin typeface="Consolas" panose="020B0609020204030204" pitchFamily="49" charset="0"/>
              </a:rPr>
              <a:t>_</a:t>
            </a:r>
            <a:r>
              <a:rPr lang="da-DK" sz="1800" b="1" smtClean="0">
                <a:latin typeface="Consolas" panose="020B0609020204030204" pitchFamily="49" charset="0"/>
              </a:rPr>
              <a:t>pageViewModel.ItemCollection</a:t>
            </a:r>
            <a:r>
              <a:rPr lang="da-DK" sz="1800" b="1" smtClean="0">
                <a:latin typeface="Consolas" panose="020B0609020204030204" pitchFamily="49" charset="0"/>
              </a:rPr>
              <a:t>));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abstract void </a:t>
            </a:r>
            <a:r>
              <a:rPr lang="da-DK" sz="1800" b="1">
                <a:latin typeface="Consolas" panose="020B0609020204030204" pitchFamily="49" charset="0"/>
              </a:rPr>
              <a:t>SetItemDetailsOnItemSelectionChanged(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>
                <a:latin typeface="Consolas" panose="020B0609020204030204" pitchFamily="49" charset="0"/>
              </a:rPr>
              <a:t> vdObj);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da-DK" sz="1800" b="1">
                <a:latin typeface="Consolas" panose="020B0609020204030204" pitchFamily="49" charset="0"/>
              </a:rPr>
              <a:t>NotifyCommands();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2042064" y="16269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8537915" y="367922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7283631" y="162694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1163345" cy="61643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13" idx="3"/>
            <a:endCxn id="17" idx="2"/>
          </p:cNvCxnSpPr>
          <p:nvPr/>
        </p:nvCxnSpPr>
        <p:spPr>
          <a:xfrm flipV="1">
            <a:off x="4838015" y="1020451"/>
            <a:ext cx="1150963" cy="93275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78718" y="2895911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IDataWrapper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8558977" y="2895910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591002" y="367922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>
            <a:stCxn id="13" idx="2"/>
            <a:endCxn id="11" idx="0"/>
          </p:cNvCxnSpPr>
          <p:nvPr/>
        </p:nvCxnSpPr>
        <p:spPr>
          <a:xfrm flipH="1">
            <a:off x="2276694" y="2279473"/>
            <a:ext cx="1163346" cy="61643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21" idx="0"/>
            <a:endCxn id="16" idx="2"/>
          </p:cNvCxnSpPr>
          <p:nvPr/>
        </p:nvCxnSpPr>
        <p:spPr>
          <a:xfrm flipV="1">
            <a:off x="8681607" y="1020451"/>
            <a:ext cx="1254284" cy="60649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21" idx="2"/>
            <a:endCxn id="14" idx="0"/>
          </p:cNvCxnSpPr>
          <p:nvPr/>
        </p:nvCxnSpPr>
        <p:spPr>
          <a:xfrm>
            <a:off x="8681607" y="2279472"/>
            <a:ext cx="1275346" cy="61643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1"/>
            <a:endCxn id="17" idx="2"/>
          </p:cNvCxnSpPr>
          <p:nvPr/>
        </p:nvCxnSpPr>
        <p:spPr>
          <a:xfrm flipH="1" flipV="1">
            <a:off x="5988978" y="1020451"/>
            <a:ext cx="1294653" cy="93275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>
            <a:stCxn id="21" idx="1"/>
            <a:endCxn id="12" idx="3"/>
          </p:cNvCxnSpPr>
          <p:nvPr/>
        </p:nvCxnSpPr>
        <p:spPr>
          <a:xfrm flipH="1" flipV="1">
            <a:off x="3674670" y="684242"/>
            <a:ext cx="3608961" cy="126896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523892" y="4275938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0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76556" cy="5744475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opera-tions</a:t>
            </a:r>
            <a:r>
              <a:rPr lang="da-DK" sz="2400"/>
              <a:t>. Class is wrapped into a </a:t>
            </a:r>
            <a:r>
              <a:rPr lang="da-DK" sz="2400" b="1" smtClean="0"/>
              <a:t>ConfiguredFile-Source</a:t>
            </a:r>
            <a:r>
              <a:rPr lang="da-DK" sz="2400" smtClean="0"/>
              <a:t> class, </a:t>
            </a:r>
            <a:r>
              <a:rPr lang="da-DK" sz="2400"/>
              <a:t>which configures </a:t>
            </a:r>
            <a:r>
              <a:rPr lang="da-DK" sz="2400" smtClean="0"/>
              <a:t>all CRUD methods </a:t>
            </a:r>
            <a:r>
              <a:rPr lang="da-DK" sz="2400"/>
              <a:t>to throw an exception if called</a:t>
            </a:r>
            <a:r>
              <a:rPr lang="da-DK" sz="2400" smtClean="0"/>
              <a:t>.</a:t>
            </a:r>
          </a:p>
          <a:p>
            <a:r>
              <a:rPr lang="da-DK" sz="2400" smtClean="0"/>
              <a:t>Implements interfaces </a:t>
            </a:r>
            <a:r>
              <a:rPr lang="da-DK" sz="2400" b="1" smtClean="0"/>
              <a:t>IDataSourceLoad</a:t>
            </a:r>
            <a:r>
              <a:rPr lang="da-DK" sz="2400" smtClean="0"/>
              <a:t> and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Implementations in FileJSON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871065" y="3654669"/>
            <a:ext cx="4635132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6871064" y="767865"/>
            <a:ext cx="4635134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IStringConverter&lt;TData&gt;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 smtClean="0">
                <a:solidFill>
                  <a:srgbClr val="FFFF00"/>
                </a:solidFill>
              </a:rPr>
              <a:t>ConvertToString</a:t>
            </a:r>
            <a:r>
              <a:rPr lang="da-DK" smtClean="0"/>
              <a:t>(List&lt;TData&gt; </a:t>
            </a:r>
            <a:r>
              <a:rPr lang="da-DK"/>
              <a:t>objects);</a:t>
            </a:r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IStringConverter&lt;TData&gt;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ConvertToString</a:t>
            </a:r>
            <a:r>
              <a:rPr lang="da-DK" smtClean="0"/>
              <a:t>(List&lt;TData&gt; </a:t>
            </a:r>
            <a:r>
              <a:rPr lang="da-DK"/>
              <a:t>objects</a:t>
            </a:r>
            <a:r>
              <a:rPr lang="da-DK" smtClean="0"/>
              <a:t>);</a:t>
            </a:r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RestAPI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/>
              <a:t>Implements 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</a:p>
          <a:p>
            <a:r>
              <a:rPr lang="da-DK" sz="2400" smtClean="0"/>
              <a:t>All methods are marked as </a:t>
            </a:r>
            <a:r>
              <a:rPr lang="da-DK" sz="2400" b="1" smtClean="0"/>
              <a:t>async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Class is wrapped into a </a:t>
            </a:r>
            <a:r>
              <a:rPr lang="da-DK" sz="2400" b="1" smtClean="0"/>
              <a:t>ConfiguredRest-APISource</a:t>
            </a:r>
            <a:r>
              <a:rPr lang="da-DK" sz="2400"/>
              <a:t> </a:t>
            </a:r>
            <a:r>
              <a:rPr lang="da-DK" sz="2400" smtClean="0"/>
              <a:t>class, which configures the </a:t>
            </a:r>
            <a:r>
              <a:rPr lang="da-DK" sz="2400" b="1" smtClean="0"/>
              <a:t>Save</a:t>
            </a:r>
            <a:r>
              <a:rPr lang="da-DK" sz="2400" smtClean="0"/>
              <a:t> method to throw an exception if called.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EFCore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8026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 smtClean="0"/>
              <a:t>Implements persistency based on Entity Framework Core 2.0</a:t>
            </a:r>
          </a:p>
          <a:p>
            <a:r>
              <a:rPr lang="da-DK" sz="2400" smtClean="0"/>
              <a:t>Implements </a:t>
            </a:r>
            <a:r>
              <a:rPr lang="da-DK" sz="2400"/>
              <a:t>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Database context class is supplied as type parameter to </a:t>
            </a:r>
            <a:r>
              <a:rPr lang="da-DK" sz="2400" b="1" smtClean="0"/>
              <a:t>EFCoreSource</a:t>
            </a:r>
            <a:r>
              <a:rPr lang="da-DK" sz="2400" smtClean="0"/>
              <a:t> (</a:t>
            </a:r>
            <a:r>
              <a:rPr lang="da-DK" sz="2400" b="1" smtClean="0"/>
              <a:t>TDBContext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 smtClean="0"/>
              <a:t>Catalog</a:t>
            </a:r>
          </a:p>
          <a:p>
            <a:r>
              <a:rPr lang="da-DK" sz="2400"/>
              <a:t>Class is wrapped into a </a:t>
            </a:r>
            <a:r>
              <a:rPr lang="da-DK" sz="2400" b="1" smtClean="0"/>
              <a:t>ConfiguredEFCore-Source</a:t>
            </a:r>
            <a:r>
              <a:rPr lang="da-DK" sz="2400" smtClean="0"/>
              <a:t> </a:t>
            </a:r>
            <a:r>
              <a:rPr lang="da-DK" sz="2400"/>
              <a:t>class, which configures the </a:t>
            </a:r>
            <a:r>
              <a:rPr lang="da-DK" sz="2400" b="1"/>
              <a:t>Save</a:t>
            </a:r>
            <a:r>
              <a:rPr lang="da-DK" sz="2400"/>
              <a:t> method to throw an exception if called</a:t>
            </a:r>
            <a:r>
              <a:rPr lang="da-DK" sz="2400" smtClean="0"/>
              <a:t>.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22419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(IDataWrapper&lt;TViewData&gt;)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(ICatalog&lt;TViewData&gt;)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2650178" y="4343398"/>
            <a:ext cx="2215661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99738" y="1465383"/>
            <a:ext cx="5187459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27306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ICatalog&lt;TViewData&gt;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99738" y="3540368"/>
            <a:ext cx="518745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IDataWrapper&lt;TViewData&gt;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ICatalog&lt;TViewData&gt;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09537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8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151078" y="3540368"/>
            <a:ext cx="473611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…ControllerBase&lt;TViewData&gt;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352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51078" y="1858108"/>
            <a:ext cx="4736118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8619312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 smtClean="0">
                <a:latin typeface="Consolas" panose="020B0609020204030204" pitchFamily="49" charset="0"/>
              </a:rPr>
              <a:t>Run()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Target.Create(Source.DataObject);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8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 updateObj = Source.DataObject.Copy()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Target.Update(updateObj, </a:t>
            </a:r>
            <a:r>
              <a:rPr lang="da-DK" sz="1800" b="1">
                <a:latin typeface="Consolas" panose="020B0609020204030204" pitchFamily="49" charset="0"/>
              </a:rPr>
              <a:t>Source.DataObject.Key</a:t>
            </a:r>
            <a:r>
              <a:rPr lang="da-DK" sz="18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8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Target.Delete(Source.DataObject.Key);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947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17402" y="32267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11582</TotalTime>
  <Words>9646</Words>
  <Application>Microsoft Office PowerPoint</Application>
  <PresentationFormat>Widescreen</PresentationFormat>
  <Paragraphs>2329</Paragraphs>
  <Slides>252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252</vt:i4>
      </vt:variant>
    </vt:vector>
  </HeadingPairs>
  <TitlesOfParts>
    <vt:vector size="258" baseType="lpstr">
      <vt:lpstr>Arial</vt:lpstr>
      <vt:lpstr>Calibri</vt:lpstr>
      <vt:lpstr>Calibri Light</vt:lpstr>
      <vt:lpstr>Consolas</vt:lpstr>
      <vt:lpstr>Times New Roman</vt:lpstr>
      <vt:lpstr>Office-tema</vt:lpstr>
      <vt:lpstr>PowerPoint-præsentation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Data representation</vt:lpstr>
      <vt:lpstr>InMemory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Transformed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Persistent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PowerPoint-præsentation</vt:lpstr>
      <vt:lpstr>Individual views – 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PowerPoint-præsentation</vt:lpstr>
      <vt:lpstr>RestAPI</vt:lpstr>
      <vt:lpstr>PowerPoint-præsentation</vt:lpstr>
      <vt:lpstr>PowerPoint-præsentation</vt:lpstr>
      <vt:lpstr>EFCore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Commands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AddOns</vt:lpstr>
      <vt:lpstr>PowerPoint-præsentation</vt:lpstr>
      <vt:lpstr>NB!  Many services have only been used sporadically so far, so no guarantees about the functionality can be given. Use for inspiration rather than as-is…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 AddOns</vt:lpstr>
      <vt:lpstr>PowerPoint-præsentation</vt:lpstr>
      <vt:lpstr>PowerPoint-præsentation</vt:lpstr>
      <vt:lpstr>Extensions Commands</vt:lpstr>
      <vt:lpstr>PowerPoint-præsentation</vt:lpstr>
      <vt:lpstr>PowerPoint-præsentation</vt:lpstr>
      <vt:lpstr>PowerPoint-præsentation</vt:lpstr>
      <vt:lpstr>Extensions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01A – Create Domain Base Class for Application</vt:lpstr>
      <vt:lpstr>PowerPoint-præsentation</vt:lpstr>
      <vt:lpstr>Step 01B – Create Domain Classes (TDomainData)</vt:lpstr>
      <vt:lpstr>PowerPoint-præsentation</vt:lpstr>
      <vt:lpstr>Step 02A – Create Domain View Model Base Class for Application</vt:lpstr>
      <vt:lpstr>PowerPoint-præsentation</vt:lpstr>
      <vt:lpstr>Step 02B – Create Domain View Model Classes (TViewData)</vt:lpstr>
      <vt:lpstr>PowerPoint-præsentation</vt:lpstr>
      <vt:lpstr>Step 03A – Create Domain Persistent Data Base Class for Application</vt:lpstr>
      <vt:lpstr>PowerPoint-præsentation</vt:lpstr>
      <vt:lpstr>Step 03B – Create Domain Persistent Data Classes (TPersistentData)</vt:lpstr>
      <vt:lpstr>PowerPoint-præsentation</vt:lpstr>
      <vt:lpstr>Step 04A – Create Domain Catalog Base Class for Application</vt:lpstr>
      <vt:lpstr>PowerPoint-præsentation</vt:lpstr>
      <vt:lpstr>Step 04B – Create Domain Catalog Classes</vt:lpstr>
      <vt:lpstr>PowerPoint-præsentation</vt:lpstr>
      <vt:lpstr>PowerPoint-præsentation</vt:lpstr>
      <vt:lpstr>Step 05 – Create Domain Model class</vt:lpstr>
      <vt:lpstr>PowerPoint-præsentation</vt:lpstr>
      <vt:lpstr>Step 06 – Create Application-level view model classes</vt:lpstr>
      <vt:lpstr>PowerPoint-præsentation</vt:lpstr>
      <vt:lpstr>Step 07A – Create Data View Model Base Class for Application</vt:lpstr>
      <vt:lpstr>PowerPoint-præsentation</vt:lpstr>
      <vt:lpstr>Step 07B – Create Domain-specific Data View Model Classes</vt:lpstr>
      <vt:lpstr>PowerPoint-præsentation</vt:lpstr>
      <vt:lpstr>Step 08A – Create Page View Model Base Class for Application</vt:lpstr>
      <vt:lpstr>PowerPoint-præsentation</vt:lpstr>
      <vt:lpstr>PowerPoint-præsentation</vt:lpstr>
      <vt:lpstr>Step 08B – Create Domain-specific Page View Model Classes</vt:lpstr>
      <vt:lpstr>PowerPoint-præsentation</vt:lpstr>
      <vt:lpstr>PowerPoint-præsentation</vt:lpstr>
      <vt:lpstr>PowerPoint-præsentation</vt:lpstr>
      <vt:lpstr>Step 09 – Create Domain-specific View</vt:lpstr>
      <vt:lpstr>Step 10 – Create Top-level application View</vt:lpstr>
      <vt:lpstr>Step 11 – Create application configuration class</vt:lpstr>
      <vt:lpstr>PowerPoint-præsentation</vt:lpstr>
      <vt:lpstr>PowerPoint-præsentation</vt:lpstr>
      <vt:lpstr>Main flow</vt:lpstr>
      <vt:lpstr>PowerPoint-præsentation</vt:lpstr>
      <vt:lpstr>PowerPoint-præsentation</vt:lpstr>
      <vt:lpstr>Domain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Catalog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  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523</cp:revision>
  <dcterms:created xsi:type="dcterms:W3CDTF">2017-04-11T11:00:29Z</dcterms:created>
  <dcterms:modified xsi:type="dcterms:W3CDTF">2018-04-24T20:08:02Z</dcterms:modified>
</cp:coreProperties>
</file>