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16" r:id="rId3"/>
    <p:sldId id="317" r:id="rId4"/>
    <p:sldId id="336" r:id="rId5"/>
    <p:sldId id="337" r:id="rId6"/>
    <p:sldId id="320" r:id="rId7"/>
    <p:sldId id="338" r:id="rId8"/>
    <p:sldId id="322" r:id="rId9"/>
    <p:sldId id="339" r:id="rId10"/>
    <p:sldId id="330" r:id="rId11"/>
    <p:sldId id="335" r:id="rId12"/>
    <p:sldId id="340" r:id="rId13"/>
    <p:sldId id="341" r:id="rId14"/>
    <p:sldId id="343" r:id="rId15"/>
    <p:sldId id="345" r:id="rId16"/>
    <p:sldId id="346" r:id="rId17"/>
    <p:sldId id="347" r:id="rId18"/>
    <p:sldId id="348" r:id="rId19"/>
    <p:sldId id="349" r:id="rId20"/>
    <p:sldId id="344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5" r:id="rId32"/>
    <p:sldId id="360" r:id="rId33"/>
    <p:sldId id="361" r:id="rId34"/>
    <p:sldId id="362" r:id="rId35"/>
    <p:sldId id="363" r:id="rId36"/>
    <p:sldId id="364" r:id="rId3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18-02-2018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18-02-2018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18-02-2018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18-02-2018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529221"/>
          </a:xfrm>
        </p:spPr>
        <p:txBody>
          <a:bodyPr>
            <a:normAutofit/>
          </a:bodyPr>
          <a:lstStyle/>
          <a:p>
            <a:r>
              <a:rPr lang="da-DK" sz="9600" smtClean="0"/>
              <a:t>Class Definition 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243154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Class Definition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6273800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Instance fields</a:t>
            </a:r>
          </a:p>
          <a:p>
            <a:r>
              <a:rPr lang="da-DK" sz="3200" smtClean="0"/>
              <a:t>Properties</a:t>
            </a:r>
          </a:p>
          <a:p>
            <a:r>
              <a:rPr lang="da-DK" sz="3200" smtClean="0"/>
              <a:t>Methods</a:t>
            </a:r>
          </a:p>
          <a:p>
            <a:r>
              <a:rPr lang="da-DK" sz="3200" smtClean="0"/>
              <a:t>Constructor(s)</a:t>
            </a:r>
            <a:endParaRPr lang="da-DK" sz="3200"/>
          </a:p>
        </p:txBody>
      </p:sp>
      <p:pic>
        <p:nvPicPr>
          <p:cNvPr id="1026" name="Picture 2" descr="Billedresultat for house blue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438" y="2127333"/>
            <a:ext cx="381000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08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4800" b="1" smtClean="0">
                <a:latin typeface="Consolas" panose="020B0609020204030204" pitchFamily="49" charset="0"/>
              </a:rPr>
              <a:t> Car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487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Instance fields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16743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Variables used for representing the </a:t>
            </a:r>
            <a:r>
              <a:rPr lang="da-DK" sz="3200" u="sng" smtClean="0"/>
              <a:t>state</a:t>
            </a:r>
            <a:r>
              <a:rPr lang="da-DK" sz="3200" smtClean="0"/>
              <a:t> of an object</a:t>
            </a:r>
          </a:p>
          <a:p>
            <a:r>
              <a:rPr lang="da-DK" sz="3200" smtClean="0"/>
              <a:t>Each object has its own set of these variables</a:t>
            </a:r>
          </a:p>
          <a:p>
            <a:r>
              <a:rPr lang="da-DK" sz="3200" smtClean="0"/>
              <a:t>The ”memory” of an object</a:t>
            </a:r>
          </a:p>
          <a:p>
            <a:r>
              <a:rPr lang="da-DK" sz="3200" smtClean="0"/>
              <a:t>Are usually defined as </a:t>
            </a:r>
            <a:r>
              <a:rPr lang="da-DK" sz="3200" b="1" smtClean="0"/>
              <a:t>private</a:t>
            </a:r>
          </a:p>
          <a:p>
            <a:r>
              <a:rPr lang="da-DK" sz="3200" smtClean="0"/>
              <a:t>Naming convention: start with _ (underscore), followed by camelCase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65453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 smtClean="0">
                <a:latin typeface="Consolas" panose="020B0609020204030204" pitchFamily="49" charset="0"/>
              </a:rPr>
              <a:t> Car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2800" b="1" smtClean="0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2800" b="1" smtClean="0">
                <a:latin typeface="Consolas" panose="020B0609020204030204" pitchFamily="49" charset="0"/>
              </a:rPr>
              <a:t>_brand;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2800" b="1" smtClean="0">
                <a:latin typeface="Consolas" panose="020B0609020204030204" pitchFamily="49" charset="0"/>
              </a:rPr>
              <a:t>_model;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2800" b="1" smtClean="0">
                <a:latin typeface="Consolas" panose="020B0609020204030204" pitchFamily="49" charset="0"/>
              </a:rPr>
              <a:t>_price;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409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Properties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432132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Used for getting/setting a value relating to the </a:t>
            </a:r>
            <a:r>
              <a:rPr lang="da-DK" sz="3200" u="sng" smtClean="0"/>
              <a:t>state</a:t>
            </a:r>
            <a:r>
              <a:rPr lang="da-DK" sz="3200" smtClean="0"/>
              <a:t> on an object</a:t>
            </a:r>
          </a:p>
          <a:p>
            <a:r>
              <a:rPr lang="da-DK" sz="3200" smtClean="0"/>
              <a:t>Is often – but </a:t>
            </a:r>
            <a:r>
              <a:rPr lang="da-DK" sz="3200" u="sng" smtClean="0"/>
              <a:t>not</a:t>
            </a:r>
            <a:r>
              <a:rPr lang="da-DK" sz="3200" smtClean="0"/>
              <a:t> always – closely associated with an instance field</a:t>
            </a:r>
          </a:p>
          <a:p>
            <a:r>
              <a:rPr lang="da-DK" sz="3200" smtClean="0"/>
              <a:t>Naming convention: start with CAPITAL LETTER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85307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4800" b="1" smtClean="0">
                <a:latin typeface="Consolas" panose="020B0609020204030204" pitchFamily="49" charset="0"/>
              </a:rPr>
              <a:t> Price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 smtClean="0">
                <a:latin typeface="Consolas" panose="020B0609020204030204" pitchFamily="49" charset="0"/>
              </a:rPr>
              <a:t>   </a:t>
            </a:r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4800" b="1" smtClean="0">
                <a:latin typeface="Consolas" panose="020B0609020204030204" pitchFamily="49" charset="0"/>
              </a:rPr>
              <a:t>{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4800" b="1" smtClean="0">
                <a:latin typeface="Consolas" panose="020B0609020204030204" pitchFamily="49" charset="0"/>
              </a:rPr>
              <a:t> _price; }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    </a:t>
            </a:r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4800" b="1" smtClean="0">
                <a:latin typeface="Consolas" panose="020B0609020204030204" pitchFamily="49" charset="0"/>
              </a:rPr>
              <a:t>{ _price =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4800" b="1" smtClean="0">
                <a:latin typeface="Consolas" panose="020B0609020204030204" pitchFamily="49" charset="0"/>
              </a:rPr>
              <a:t>; }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8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022015" y="674573"/>
            <a:ext cx="104855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3600" b="1" smtClean="0">
                <a:latin typeface="Consolas" panose="020B0609020204030204" pitchFamily="49" charset="0"/>
              </a:rPr>
              <a:t> Price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3600" b="1" smtClean="0">
                <a:latin typeface="Consolas" panose="020B0609020204030204" pitchFamily="49" charset="0"/>
              </a:rPr>
              <a:t>{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3600" b="1" smtClean="0">
                <a:latin typeface="Consolas" panose="020B0609020204030204" pitchFamily="49" charset="0"/>
              </a:rPr>
              <a:t> _price; }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 …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}</a:t>
            </a:r>
          </a:p>
          <a:p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3600" b="1">
                <a:latin typeface="Consolas" panose="020B0609020204030204" pitchFamily="49" charset="0"/>
              </a:rPr>
              <a:t> c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3600" b="1">
                <a:latin typeface="Consolas" panose="020B0609020204030204" pitchFamily="49" charset="0"/>
              </a:rPr>
              <a:t>(…);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price = c.Price;</a:t>
            </a:r>
          </a:p>
          <a:p>
            <a:endParaRPr lang="da-DK" sz="3600" b="1" smtClean="0">
              <a:latin typeface="Consolas" panose="020B0609020204030204" pitchFamily="49" charset="0"/>
            </a:endParaRPr>
          </a:p>
        </p:txBody>
      </p:sp>
      <p:cxnSp>
        <p:nvCxnSpPr>
          <p:cNvPr id="4" name="Lige pilforbindelse 3"/>
          <p:cNvCxnSpPr/>
          <p:nvPr/>
        </p:nvCxnSpPr>
        <p:spPr>
          <a:xfrm flipH="1">
            <a:off x="8047166" y="2121702"/>
            <a:ext cx="1239253" cy="0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pilforbindelse 5"/>
          <p:cNvCxnSpPr/>
          <p:nvPr/>
        </p:nvCxnSpPr>
        <p:spPr>
          <a:xfrm flipH="1">
            <a:off x="6445272" y="4902155"/>
            <a:ext cx="1239253" cy="0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72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022015" y="674573"/>
            <a:ext cx="104855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3600" b="1" smtClean="0">
                <a:latin typeface="Consolas" panose="020B0609020204030204" pitchFamily="49" charset="0"/>
              </a:rPr>
              <a:t> Price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    …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s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et </a:t>
            </a:r>
            <a:r>
              <a:rPr lang="da-DK" sz="3600" b="1" smtClean="0">
                <a:latin typeface="Consolas" panose="020B0609020204030204" pitchFamily="49" charset="0"/>
              </a:rPr>
              <a:t>{ _price = 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3600" b="1" smtClean="0">
                <a:latin typeface="Consolas" panose="020B0609020204030204" pitchFamily="49" charset="0"/>
              </a:rPr>
              <a:t> ; }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}</a:t>
            </a:r>
          </a:p>
          <a:p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3600" b="1">
                <a:latin typeface="Consolas" panose="020B0609020204030204" pitchFamily="49" charset="0"/>
              </a:rPr>
              <a:t> c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3600" b="1">
                <a:latin typeface="Consolas" panose="020B0609020204030204" pitchFamily="49" charset="0"/>
              </a:rPr>
              <a:t>(…);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c.Price = 85000;</a:t>
            </a:r>
            <a:endParaRPr lang="da-DK" sz="3600" b="1">
              <a:latin typeface="Consolas" panose="020B0609020204030204" pitchFamily="49" charset="0"/>
            </a:endParaRPr>
          </a:p>
          <a:p>
            <a:endParaRPr lang="da-DK" sz="3600" b="1" smtClean="0">
              <a:latin typeface="Consolas" panose="020B0609020204030204" pitchFamily="49" charset="0"/>
            </a:endParaRPr>
          </a:p>
        </p:txBody>
      </p:sp>
      <p:cxnSp>
        <p:nvCxnSpPr>
          <p:cNvPr id="4" name="Lige pilforbindelse 3"/>
          <p:cNvCxnSpPr/>
          <p:nvPr/>
        </p:nvCxnSpPr>
        <p:spPr>
          <a:xfrm flipH="1">
            <a:off x="8399380" y="2670342"/>
            <a:ext cx="1239253" cy="0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pilforbindelse 5"/>
          <p:cNvCxnSpPr/>
          <p:nvPr/>
        </p:nvCxnSpPr>
        <p:spPr>
          <a:xfrm flipH="1">
            <a:off x="6445272" y="4902155"/>
            <a:ext cx="1239253" cy="0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11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</a:t>
            </a:r>
            <a:r>
              <a:rPr lang="da-DK" sz="4000" b="1" smtClean="0">
                <a:latin typeface="Consolas" panose="020B0609020204030204" pitchFamily="49" charset="0"/>
              </a:rPr>
              <a:t> LicensePlate</a:t>
            </a:r>
          </a:p>
          <a:p>
            <a:r>
              <a:rPr lang="da-DK" sz="4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4000" b="1">
                <a:latin typeface="Consolas" panose="020B0609020204030204" pitchFamily="49" charset="0"/>
              </a:rPr>
              <a:t> </a:t>
            </a:r>
            <a:r>
              <a:rPr lang="da-DK" sz="4000" b="1" smtClean="0">
                <a:latin typeface="Consolas" panose="020B0609020204030204" pitchFamily="49" charset="0"/>
              </a:rPr>
              <a:t>   </a:t>
            </a:r>
            <a:r>
              <a:rPr lang="da-DK" sz="4000" b="1" smtClean="0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4000" b="1" smtClean="0">
                <a:latin typeface="Consolas" panose="020B0609020204030204" pitchFamily="49" charset="0"/>
              </a:rPr>
              <a:t>{ </a:t>
            </a:r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4000" b="1" smtClean="0">
                <a:latin typeface="Consolas" panose="020B0609020204030204" pitchFamily="49" charset="0"/>
              </a:rPr>
              <a:t> _licensePlate; }</a:t>
            </a:r>
          </a:p>
          <a:p>
            <a:r>
              <a:rPr lang="da-DK" sz="40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759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Calculated (aggregated) property</a:t>
            </a: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BMI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2800" b="1" smtClean="0">
                <a:latin typeface="Consolas" panose="020B0609020204030204" pitchFamily="49" charset="0"/>
              </a:rPr>
              <a:t>{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_weight/(_</a:t>
            </a:r>
            <a:r>
              <a:rPr lang="en-US" sz="2800" b="1">
                <a:latin typeface="Consolas" panose="020B0609020204030204" pitchFamily="49" charset="0"/>
              </a:rPr>
              <a:t>height * _height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  <a:r>
              <a:rPr lang="da-DK" sz="2800" b="1" smtClean="0">
                <a:latin typeface="Consolas" panose="020B0609020204030204" pitchFamily="49" charset="0"/>
              </a:rPr>
              <a:t> }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090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Class</a:t>
            </a:r>
            <a:r>
              <a:rPr lang="da-DK" smtClean="0"/>
              <a:t> types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da-DK" sz="6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</a:p>
          <a:p>
            <a:pPr marL="457200" lvl="1" indent="0">
              <a:buNone/>
            </a:pPr>
            <a:r>
              <a:rPr lang="da-DK" sz="6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TimeTable</a:t>
            </a:r>
          </a:p>
          <a:p>
            <a:pPr marL="457200" lvl="1" indent="0">
              <a:buNone/>
            </a:pPr>
            <a:r>
              <a:rPr lang="da-DK" sz="6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TimeTablePlanner</a:t>
            </a:r>
          </a:p>
          <a:p>
            <a:pPr marL="457200" lvl="1" indent="0">
              <a:buNone/>
            </a:pPr>
            <a:r>
              <a:rPr lang="da-DK" sz="6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ListBox</a:t>
            </a:r>
            <a:endParaRPr lang="da-DK" sz="6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6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b="1" smtClean="0">
                <a:latin typeface="Consolas" panose="020B0609020204030204" pitchFamily="49" charset="0"/>
              </a:rPr>
              <a:t> Car</a:t>
            </a: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b="1" smtClean="0">
                <a:latin typeface="Consolas" panose="020B0609020204030204" pitchFamily="49" charset="0"/>
              </a:rPr>
              <a:t>_licensePlate;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b="1" smtClean="0">
                <a:latin typeface="Consolas" panose="020B0609020204030204" pitchFamily="49" charset="0"/>
              </a:rPr>
              <a:t>_brand;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b="1" smtClean="0">
                <a:latin typeface="Consolas" panose="020B0609020204030204" pitchFamily="49" charset="0"/>
              </a:rPr>
              <a:t>_model;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b="1" smtClean="0">
                <a:latin typeface="Consolas" panose="020B0609020204030204" pitchFamily="49" charset="0"/>
              </a:rPr>
              <a:t>_price;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 Price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 </a:t>
            </a:r>
            <a:r>
              <a:rPr lang="da-DK" b="1" smtClean="0">
                <a:latin typeface="Consolas" panose="020B0609020204030204" pitchFamily="49" charset="0"/>
              </a:rPr>
              <a:t> 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b="1">
                <a:latin typeface="Consolas" panose="020B0609020204030204" pitchFamily="49" charset="0"/>
              </a:rPr>
              <a:t>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>
                <a:latin typeface="Consolas" panose="020B0609020204030204" pitchFamily="49" charset="0"/>
              </a:rPr>
              <a:t> _price; }</a:t>
            </a:r>
          </a:p>
          <a:p>
            <a:r>
              <a:rPr lang="da-DK" b="1">
                <a:latin typeface="Consolas" panose="020B0609020204030204" pitchFamily="49" charset="0"/>
              </a:rPr>
              <a:t>    </a:t>
            </a:r>
            <a:r>
              <a:rPr lang="da-DK" b="1" smtClean="0">
                <a:latin typeface="Consolas" panose="020B0609020204030204" pitchFamily="49" charset="0"/>
              </a:rPr>
              <a:t> 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b="1">
                <a:latin typeface="Consolas" panose="020B0609020204030204" pitchFamily="49" charset="0"/>
              </a:rPr>
              <a:t>{ _price =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b="1" smtClean="0">
                <a:latin typeface="Consolas" panose="020B0609020204030204" pitchFamily="49" charset="0"/>
              </a:rPr>
              <a:t> LicensePlate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 {</a:t>
            </a:r>
          </a:p>
          <a:p>
            <a:r>
              <a:rPr lang="da-DK" b="1">
                <a:latin typeface="Consolas" panose="020B0609020204030204" pitchFamily="49" charset="0"/>
              </a:rPr>
              <a:t>  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b="1">
                <a:latin typeface="Consolas" panose="020B0609020204030204" pitchFamily="49" charset="0"/>
              </a:rPr>
              <a:t>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_</a:t>
            </a:r>
            <a:r>
              <a:rPr lang="da-DK" b="1">
                <a:latin typeface="Consolas" panose="020B0609020204030204" pitchFamily="49" charset="0"/>
              </a:rPr>
              <a:t> licensePlate</a:t>
            </a:r>
            <a:r>
              <a:rPr lang="da-DK" b="1" smtClean="0">
                <a:latin typeface="Consolas" panose="020B0609020204030204" pitchFamily="49" charset="0"/>
              </a:rPr>
              <a:t>; }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}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…</a:t>
            </a: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696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Methods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432132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Used for invoking a </a:t>
            </a:r>
            <a:r>
              <a:rPr lang="da-DK" sz="3200" u="sng" smtClean="0"/>
              <a:t>behavior</a:t>
            </a:r>
            <a:r>
              <a:rPr lang="da-DK" sz="3200" smtClean="0"/>
              <a:t> for an object</a:t>
            </a:r>
          </a:p>
          <a:p>
            <a:r>
              <a:rPr lang="da-DK" sz="3200" smtClean="0"/>
              <a:t>Definition always contains</a:t>
            </a:r>
          </a:p>
          <a:p>
            <a:pPr lvl="1"/>
            <a:r>
              <a:rPr lang="da-DK" sz="2800" smtClean="0"/>
              <a:t>Access specifier (public / private)</a:t>
            </a:r>
          </a:p>
          <a:p>
            <a:pPr lvl="1"/>
            <a:r>
              <a:rPr lang="da-DK" sz="2800" smtClean="0"/>
              <a:t>Return type</a:t>
            </a:r>
          </a:p>
          <a:p>
            <a:pPr lvl="1"/>
            <a:r>
              <a:rPr lang="da-DK" sz="2800" smtClean="0"/>
              <a:t>Method name</a:t>
            </a:r>
          </a:p>
          <a:p>
            <a:pPr lvl="1"/>
            <a:r>
              <a:rPr lang="da-DK" sz="2800" smtClean="0"/>
              <a:t>Parameter list</a:t>
            </a:r>
          </a:p>
          <a:p>
            <a:pPr lvl="1"/>
            <a:r>
              <a:rPr lang="da-DK" sz="2800" smtClean="0"/>
              <a:t>Method body</a:t>
            </a:r>
          </a:p>
          <a:p>
            <a:r>
              <a:rPr lang="da-DK" sz="3200" smtClean="0"/>
              <a:t>Naming convention: start with CAPITAL LETTER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55843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 smtClean="0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 smtClean="0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245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 smtClean="0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 smtClean="0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778933" y="618158"/>
            <a:ext cx="1578186" cy="62813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4538133" y="4504266"/>
            <a:ext cx="38427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 smtClean="0">
                <a:solidFill>
                  <a:srgbClr val="FF0000"/>
                </a:solidFill>
              </a:rPr>
              <a:t>Access specifier</a:t>
            </a:r>
            <a:endParaRPr lang="da-DK" sz="4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77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 smtClean="0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 smtClean="0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1998133" y="604611"/>
            <a:ext cx="1578186" cy="62813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2302933" y="4768426"/>
            <a:ext cx="8325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 smtClean="0">
                <a:solidFill>
                  <a:srgbClr val="FF0000"/>
                </a:solidFill>
              </a:rPr>
              <a:t>Return type </a:t>
            </a:r>
            <a:r>
              <a:rPr lang="da-DK" sz="4400" smtClean="0">
                <a:solidFill>
                  <a:srgbClr val="FF0000"/>
                </a:solidFill>
              </a:rPr>
              <a:t>(void: no return value)</a:t>
            </a:r>
            <a:endParaRPr lang="da-DK" sz="4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8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 smtClean="0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 smtClean="0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3224105" y="647036"/>
            <a:ext cx="2594187" cy="62813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4405642" y="4517813"/>
            <a:ext cx="35150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 smtClean="0">
                <a:solidFill>
                  <a:srgbClr val="FF0000"/>
                </a:solidFill>
              </a:rPr>
              <a:t>Method name</a:t>
            </a:r>
            <a:endParaRPr lang="da-DK" sz="4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16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 smtClean="0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 smtClean="0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5669278" y="606396"/>
            <a:ext cx="3190242" cy="62813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4405642" y="4517813"/>
            <a:ext cx="34479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 smtClean="0">
                <a:solidFill>
                  <a:srgbClr val="FF0000"/>
                </a:solidFill>
              </a:rPr>
              <a:t>Parameter list</a:t>
            </a:r>
            <a:endParaRPr lang="da-DK" sz="4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81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 smtClean="0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 smtClean="0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920415" y="1114396"/>
            <a:ext cx="7363372" cy="303765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4405642" y="4517813"/>
            <a:ext cx="33675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 smtClean="0">
                <a:solidFill>
                  <a:srgbClr val="FF0000"/>
                </a:solidFill>
              </a:rPr>
              <a:t>Method body</a:t>
            </a:r>
            <a:endParaRPr lang="da-DK" sz="4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2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1200" b="1" smtClean="0">
                <a:latin typeface="Consolas" panose="020B0609020204030204" pitchFamily="49" charset="0"/>
              </a:rPr>
              <a:t> Car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b="1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200" b="1" smtClean="0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200" b="1" smtClean="0">
                <a:latin typeface="Consolas" panose="020B0609020204030204" pitchFamily="49" charset="0"/>
              </a:rPr>
              <a:t>_brand;</a:t>
            </a:r>
          </a:p>
          <a:p>
            <a:r>
              <a:rPr lang="da-DK" sz="1200" b="1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200" b="1" smtClean="0">
                <a:latin typeface="Consolas" panose="020B0609020204030204" pitchFamily="49" charset="0"/>
              </a:rPr>
              <a:t>_model;</a:t>
            </a:r>
          </a:p>
          <a:p>
            <a:r>
              <a:rPr lang="da-DK" sz="1200" b="1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1200" b="1" smtClean="0">
                <a:latin typeface="Consolas" panose="020B0609020204030204" pitchFamily="49" charset="0"/>
              </a:rPr>
              <a:t>_price;</a:t>
            </a: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 {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>
                <a:latin typeface="Consolas" panose="020B0609020204030204" pitchFamily="49" charset="0"/>
              </a:rPr>
              <a:t>    </a:t>
            </a:r>
            <a:r>
              <a:rPr lang="da-DK" sz="1200" b="1" smtClean="0">
                <a:latin typeface="Consolas" panose="020B0609020204030204" pitchFamily="49" charset="0"/>
              </a:rPr>
              <a:t>    </a:t>
            </a:r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200" b="1">
                <a:latin typeface="Consolas" panose="020B0609020204030204" pitchFamily="49" charset="0"/>
              </a:rPr>
              <a:t>{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200" b="1">
                <a:latin typeface="Consolas" panose="020B0609020204030204" pitchFamily="49" charset="0"/>
              </a:rPr>
              <a:t> _price; }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</a:t>
            </a:r>
            <a:r>
              <a:rPr lang="da-DK" sz="1200" b="1" smtClean="0">
                <a:latin typeface="Consolas" panose="020B0609020204030204" pitchFamily="49" charset="0"/>
              </a:rPr>
              <a:t>    </a:t>
            </a:r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1200" b="1">
                <a:latin typeface="Consolas" panose="020B0609020204030204" pitchFamily="49" charset="0"/>
              </a:rPr>
              <a:t>{ _price =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200" b="1">
                <a:latin typeface="Consolas" panose="020B0609020204030204" pitchFamily="49" charset="0"/>
              </a:rPr>
              <a:t>; }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 }</a:t>
            </a: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b="1" smtClean="0">
                <a:latin typeface="Consolas" panose="020B0609020204030204" pitchFamily="49" charset="0"/>
              </a:rPr>
              <a:t> LicensePlate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 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200" b="1">
                <a:latin typeface="Consolas" panose="020B0609020204030204" pitchFamily="49" charset="0"/>
              </a:rPr>
              <a:t>{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200" b="1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_</a:t>
            </a:r>
            <a:r>
              <a:rPr lang="da-DK" sz="1200" b="1">
                <a:latin typeface="Consolas" panose="020B0609020204030204" pitchFamily="49" charset="0"/>
              </a:rPr>
              <a:t> licensePlate</a:t>
            </a:r>
            <a:r>
              <a:rPr lang="da-DK" sz="1200" b="1" smtClean="0">
                <a:latin typeface="Consolas" panose="020B0609020204030204" pitchFamily="49" charset="0"/>
              </a:rPr>
              <a:t>; }</a:t>
            </a:r>
          </a:p>
          <a:p>
            <a:r>
              <a:rPr lang="da-DK" sz="1200" b="1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   }</a:t>
            </a:r>
          </a:p>
          <a:p>
            <a:endParaRPr lang="da-DK" sz="1200" b="1" smtClean="0">
              <a:latin typeface="Consolas" panose="020B0609020204030204" pitchFamily="49" charset="0"/>
            </a:endParaRPr>
          </a:p>
          <a:p>
            <a:r>
              <a:rPr lang="da-DK" sz="1200" b="1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   …</a:t>
            </a: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void</a:t>
            </a:r>
            <a:r>
              <a:rPr lang="da-DK" sz="1200" b="1" smtClean="0">
                <a:latin typeface="Consolas" panose="020B0609020204030204" pitchFamily="49" charset="0"/>
              </a:rPr>
              <a:t> PrintSummary(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b="1" smtClean="0">
                <a:latin typeface="Consolas" panose="020B0609020204030204" pitchFamily="49" charset="0"/>
              </a:rPr>
              <a:t> header)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    </a:t>
            </a:r>
            <a:r>
              <a:rPr lang="da-DK" sz="1200" b="1" smtClean="0">
                <a:latin typeface="Consolas" panose="020B0609020204030204" pitchFamily="49" charset="0"/>
              </a:rPr>
              <a:t>…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>
                <a:latin typeface="Consolas" panose="020B0609020204030204" pitchFamily="49" charset="0"/>
              </a:rPr>
              <a:t>    </a:t>
            </a:r>
            <a:r>
              <a:rPr lang="da-DK" sz="1200" b="1" smtClean="0">
                <a:latin typeface="Consolas" panose="020B0609020204030204" pitchFamily="49" charset="0"/>
              </a:rPr>
              <a:t>}</a:t>
            </a: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 …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021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Constructor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87230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Ensures that object is in a meaningful state from creation</a:t>
            </a:r>
          </a:p>
          <a:p>
            <a:r>
              <a:rPr lang="da-DK" sz="3200" smtClean="0"/>
              <a:t>Looks like a method, except:</a:t>
            </a:r>
          </a:p>
          <a:p>
            <a:pPr lvl="1"/>
            <a:r>
              <a:rPr lang="da-DK" sz="2800" smtClean="0"/>
              <a:t>No return type</a:t>
            </a:r>
          </a:p>
          <a:p>
            <a:pPr lvl="1"/>
            <a:r>
              <a:rPr lang="da-DK" sz="2800" smtClean="0"/>
              <a:t>Same name as class</a:t>
            </a:r>
          </a:p>
          <a:p>
            <a:r>
              <a:rPr lang="da-DK" sz="3200" smtClean="0"/>
              <a:t>May take parameters</a:t>
            </a:r>
          </a:p>
          <a:p>
            <a:r>
              <a:rPr lang="da-DK" sz="3200" smtClean="0"/>
              <a:t>You can define define several constructors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538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51974"/>
            <a:ext cx="10515600" cy="54249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4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    </a:t>
            </a:r>
            <a:r>
              <a:rPr lang="da-DK" sz="4400" b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Physical entity</a:t>
            </a:r>
            <a:r>
              <a:rPr lang="da-DK" sz="4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da-DK" sz="4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TimeTable  </a:t>
            </a:r>
            <a:r>
              <a:rPr lang="da-DK" sz="4400" b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Conceptual entity</a:t>
            </a:r>
            <a:endParaRPr lang="da-DK" sz="4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TimeTablePlanner </a:t>
            </a:r>
            <a:r>
              <a:rPr lang="da-DK" sz="4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4400" b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Process</a:t>
            </a:r>
            <a:endParaRPr lang="da-DK" sz="4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ListBox </a:t>
            </a:r>
            <a:r>
              <a:rPr lang="da-DK" sz="4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4400" b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Software entity</a:t>
            </a:r>
            <a:endParaRPr lang="da-DK" sz="4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32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 smtClean="0">
                <a:latin typeface="Consolas" panose="020B0609020204030204" pitchFamily="49" charset="0"/>
              </a:rPr>
              <a:t>Car(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 smtClean="0">
                <a:latin typeface="Consolas" panose="020B0609020204030204" pitchFamily="49" charset="0"/>
              </a:rPr>
              <a:t> licensePlate,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brand,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   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model,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 price)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_licensePlate = </a:t>
            </a:r>
            <a:r>
              <a:rPr lang="da-DK" sz="2800" b="1">
                <a:latin typeface="Consolas" panose="020B0609020204030204" pitchFamily="49" charset="0"/>
              </a:rPr>
              <a:t>licensePlate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_brand = </a:t>
            </a:r>
            <a:r>
              <a:rPr lang="da-DK" sz="2800" b="1">
                <a:latin typeface="Consolas" panose="020B0609020204030204" pitchFamily="49" charset="0"/>
              </a:rPr>
              <a:t>brand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_model = </a:t>
            </a:r>
            <a:r>
              <a:rPr lang="da-DK" sz="2800" b="1">
                <a:latin typeface="Consolas" panose="020B0609020204030204" pitchFamily="49" charset="0"/>
              </a:rPr>
              <a:t>model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_price = </a:t>
            </a:r>
            <a:r>
              <a:rPr lang="da-DK" sz="2800" b="1">
                <a:latin typeface="Consolas" panose="020B0609020204030204" pitchFamily="49" charset="0"/>
              </a:rPr>
              <a:t>price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485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 smtClean="0">
                <a:latin typeface="Consolas" panose="020B0609020204030204" pitchFamily="49" charset="0"/>
              </a:rPr>
              <a:t>Car(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 smtClean="0">
                <a:latin typeface="Consolas" panose="020B0609020204030204" pitchFamily="49" charset="0"/>
              </a:rPr>
              <a:t> licensePlate,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brand,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   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model,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 price)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_licensePlate = </a:t>
            </a:r>
            <a:r>
              <a:rPr lang="da-DK" sz="2800" b="1">
                <a:latin typeface="Consolas" panose="020B0609020204030204" pitchFamily="49" charset="0"/>
              </a:rPr>
              <a:t>licensePlate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_brand = </a:t>
            </a:r>
            <a:r>
              <a:rPr lang="da-DK" sz="2800" b="1">
                <a:latin typeface="Consolas" panose="020B0609020204030204" pitchFamily="49" charset="0"/>
              </a:rPr>
              <a:t>brand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_model = </a:t>
            </a:r>
            <a:r>
              <a:rPr lang="da-DK" sz="2800" b="1">
                <a:latin typeface="Consolas" panose="020B0609020204030204" pitchFamily="49" charset="0"/>
              </a:rPr>
              <a:t>model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_price = </a:t>
            </a:r>
            <a:r>
              <a:rPr lang="da-DK" sz="2800" b="1">
                <a:latin typeface="Consolas" panose="020B0609020204030204" pitchFamily="49" charset="0"/>
              </a:rPr>
              <a:t>price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_noOfShows = 0;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04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554134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1000" b="1" smtClean="0">
                <a:latin typeface="Consolas" panose="020B0609020204030204" pitchFamily="49" charset="0"/>
              </a:rPr>
              <a:t> Car</a:t>
            </a:r>
          </a:p>
          <a:p>
            <a:r>
              <a:rPr lang="da-DK" sz="1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000" b="1">
                <a:latin typeface="Consolas" panose="020B0609020204030204" pitchFamily="49" charset="0"/>
              </a:rPr>
              <a:t> </a:t>
            </a:r>
            <a:r>
              <a:rPr lang="da-DK" sz="1000" b="1" smtClean="0">
                <a:latin typeface="Consolas" panose="020B0609020204030204" pitchFamily="49" charset="0"/>
              </a:rPr>
              <a:t>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 smtClean="0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1000" b="1" smtClean="0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 smtClean="0">
                <a:latin typeface="Consolas" panose="020B0609020204030204" pitchFamily="49" charset="0"/>
              </a:rPr>
              <a:t>_brand;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</a:t>
            </a:r>
            <a:r>
              <a:rPr lang="da-DK" sz="1000" b="1" smtClean="0">
                <a:latin typeface="Consolas" panose="020B0609020204030204" pitchFamily="49" charset="0"/>
              </a:rPr>
              <a:t>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 smtClean="0">
                <a:latin typeface="Consolas" panose="020B0609020204030204" pitchFamily="49" charset="0"/>
              </a:rPr>
              <a:t>_model;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</a:t>
            </a:r>
            <a:r>
              <a:rPr lang="da-DK" sz="1000" b="1" smtClean="0">
                <a:latin typeface="Consolas" panose="020B0609020204030204" pitchFamily="49" charset="0"/>
              </a:rPr>
              <a:t>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1000" b="1" smtClean="0">
                <a:latin typeface="Consolas" panose="020B0609020204030204" pitchFamily="49" charset="0"/>
              </a:rPr>
              <a:t>_price;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000" b="1">
                <a:latin typeface="Consolas" panose="020B0609020204030204" pitchFamily="49" charset="0"/>
              </a:rPr>
              <a:t>Car(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licensePlate,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</a:t>
            </a:r>
            <a:r>
              <a:rPr lang="da-DK" sz="1000" b="1" smtClean="0">
                <a:latin typeface="Consolas" panose="020B0609020204030204" pitchFamily="49" charset="0"/>
              </a:rPr>
              <a:t>brand, </a:t>
            </a:r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 smtClean="0">
                <a:latin typeface="Consolas" panose="020B0609020204030204" pitchFamily="49" charset="0"/>
              </a:rPr>
              <a:t> </a:t>
            </a:r>
            <a:r>
              <a:rPr lang="da-DK" sz="1000" b="1">
                <a:latin typeface="Consolas" panose="020B0609020204030204" pitchFamily="49" charset="0"/>
              </a:rPr>
              <a:t>model,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000" b="1" smtClean="0">
                <a:latin typeface="Consolas" panose="020B0609020204030204" pitchFamily="49" charset="0"/>
              </a:rPr>
              <a:t> </a:t>
            </a:r>
            <a:r>
              <a:rPr lang="da-DK" sz="1000" b="1">
                <a:latin typeface="Consolas" panose="020B0609020204030204" pitchFamily="49" charset="0"/>
              </a:rPr>
              <a:t>price)</a:t>
            </a:r>
          </a:p>
          <a:p>
            <a:r>
              <a:rPr lang="da-DK" sz="1000" b="1" smtClean="0">
                <a:latin typeface="Consolas" panose="020B0609020204030204" pitchFamily="49" charset="0"/>
              </a:rPr>
              <a:t>    {</a:t>
            </a:r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latin typeface="Consolas" panose="020B0609020204030204" pitchFamily="49" charset="0"/>
              </a:rPr>
              <a:t>    _</a:t>
            </a:r>
            <a:r>
              <a:rPr lang="da-DK" sz="1000" b="1">
                <a:latin typeface="Consolas" panose="020B0609020204030204" pitchFamily="49" charset="0"/>
              </a:rPr>
              <a:t>licensePlate = 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latin typeface="Consolas" panose="020B0609020204030204" pitchFamily="49" charset="0"/>
              </a:rPr>
              <a:t>    _</a:t>
            </a:r>
            <a:r>
              <a:rPr lang="da-DK" sz="1000" b="1">
                <a:latin typeface="Consolas" panose="020B0609020204030204" pitchFamily="49" charset="0"/>
              </a:rPr>
              <a:t>brand = 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latin typeface="Consolas" panose="020B0609020204030204" pitchFamily="49" charset="0"/>
              </a:rPr>
              <a:t>    _</a:t>
            </a:r>
            <a:r>
              <a:rPr lang="da-DK" sz="1000" b="1">
                <a:latin typeface="Consolas" panose="020B0609020204030204" pitchFamily="49" charset="0"/>
              </a:rPr>
              <a:t>model = 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latin typeface="Consolas" panose="020B0609020204030204" pitchFamily="49" charset="0"/>
              </a:rPr>
              <a:t>    _</a:t>
            </a:r>
            <a:r>
              <a:rPr lang="da-DK" sz="1000" b="1">
                <a:latin typeface="Consolas" panose="020B0609020204030204" pitchFamily="49" charset="0"/>
              </a:rPr>
              <a:t>price = price;</a:t>
            </a:r>
          </a:p>
          <a:p>
            <a:r>
              <a:rPr lang="da-DK" sz="1000" b="1" smtClean="0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0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1000" b="1" smtClean="0">
                <a:latin typeface="Consolas" panose="020B0609020204030204" pitchFamily="49" charset="0"/>
              </a:rPr>
              <a:t>    {</a:t>
            </a:r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_price;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1000" b="1">
                <a:latin typeface="Consolas" panose="020B0609020204030204" pitchFamily="49" charset="0"/>
              </a:rPr>
              <a:t>{ _price =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000" b="1">
                <a:latin typeface="Consolas" panose="020B0609020204030204" pitchFamily="49" charset="0"/>
              </a:rPr>
              <a:t>; }</a:t>
            </a:r>
          </a:p>
          <a:p>
            <a:r>
              <a:rPr lang="da-DK" sz="1000" b="1" smtClean="0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 smtClean="0">
                <a:latin typeface="Consolas" panose="020B0609020204030204" pitchFamily="49" charset="0"/>
              </a:rPr>
              <a:t> LicensePlate</a:t>
            </a:r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</a:t>
            </a:r>
            <a:r>
              <a:rPr lang="da-DK" sz="1000" b="1" smtClean="0">
                <a:latin typeface="Consolas" panose="020B0609020204030204" pitchFamily="49" charset="0"/>
              </a:rPr>
              <a:t>_</a:t>
            </a:r>
            <a:r>
              <a:rPr lang="da-DK" sz="1000" b="1">
                <a:latin typeface="Consolas" panose="020B0609020204030204" pitchFamily="49" charset="0"/>
              </a:rPr>
              <a:t> licensePlate</a:t>
            </a:r>
            <a:r>
              <a:rPr lang="da-DK" sz="1000" b="1" smtClean="0">
                <a:latin typeface="Consolas" panose="020B0609020204030204" pitchFamily="49" charset="0"/>
              </a:rPr>
              <a:t>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</a:t>
            </a:r>
            <a:r>
              <a:rPr lang="da-DK" sz="1000" b="1" smtClean="0">
                <a:latin typeface="Consolas" panose="020B0609020204030204" pitchFamily="49" charset="0"/>
              </a:rPr>
              <a:t>   }</a:t>
            </a:r>
          </a:p>
          <a:p>
            <a:endParaRPr lang="da-DK" sz="1000" b="1" smtClean="0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</a:t>
            </a:r>
            <a:r>
              <a:rPr lang="da-DK" sz="1000" b="1" smtClean="0">
                <a:latin typeface="Consolas" panose="020B0609020204030204" pitchFamily="49" charset="0"/>
              </a:rPr>
              <a:t>   …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void</a:t>
            </a:r>
            <a:r>
              <a:rPr lang="da-DK" sz="1000" b="1" smtClean="0">
                <a:latin typeface="Consolas" panose="020B0609020204030204" pitchFamily="49" charset="0"/>
              </a:rPr>
              <a:t> PrintSummary(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 smtClean="0">
                <a:latin typeface="Consolas" panose="020B0609020204030204" pitchFamily="49" charset="0"/>
              </a:rPr>
              <a:t> header)</a:t>
            </a:r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 smtClean="0">
                <a:latin typeface="Consolas" panose="020B0609020204030204" pitchFamily="49" charset="0"/>
              </a:rPr>
              <a:t>…</a:t>
            </a:r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latin typeface="Consolas" panose="020B0609020204030204" pitchFamily="49" charset="0"/>
              </a:rPr>
              <a:t>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 smtClean="0">
                <a:latin typeface="Consolas" panose="020B0609020204030204" pitchFamily="49" charset="0"/>
              </a:rPr>
              <a:t>    …</a:t>
            </a:r>
          </a:p>
          <a:p>
            <a:r>
              <a:rPr lang="da-DK" sz="10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700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570390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1000" b="1" smtClean="0">
                <a:latin typeface="Consolas" panose="020B0609020204030204" pitchFamily="49" charset="0"/>
              </a:rPr>
              <a:t> Car</a:t>
            </a:r>
          </a:p>
          <a:p>
            <a:r>
              <a:rPr lang="da-DK" sz="1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000" b="1">
                <a:latin typeface="Consolas" panose="020B0609020204030204" pitchFamily="49" charset="0"/>
              </a:rPr>
              <a:t> </a:t>
            </a:r>
            <a:r>
              <a:rPr lang="da-DK" sz="1000" b="1" smtClean="0">
                <a:latin typeface="Consolas" panose="020B0609020204030204" pitchFamily="49" charset="0"/>
              </a:rPr>
              <a:t>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 smtClean="0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1000" b="1" smtClean="0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 smtClean="0">
                <a:latin typeface="Consolas" panose="020B0609020204030204" pitchFamily="49" charset="0"/>
              </a:rPr>
              <a:t>_brand;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</a:t>
            </a:r>
            <a:r>
              <a:rPr lang="da-DK" sz="1000" b="1" smtClean="0">
                <a:latin typeface="Consolas" panose="020B0609020204030204" pitchFamily="49" charset="0"/>
              </a:rPr>
              <a:t>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 smtClean="0">
                <a:latin typeface="Consolas" panose="020B0609020204030204" pitchFamily="49" charset="0"/>
              </a:rPr>
              <a:t>_model;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</a:t>
            </a:r>
            <a:r>
              <a:rPr lang="da-DK" sz="1000" b="1" smtClean="0">
                <a:latin typeface="Consolas" panose="020B0609020204030204" pitchFamily="49" charset="0"/>
              </a:rPr>
              <a:t>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1000" b="1" smtClean="0">
                <a:latin typeface="Consolas" panose="020B0609020204030204" pitchFamily="49" charset="0"/>
              </a:rPr>
              <a:t>_price;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000" b="1">
                <a:latin typeface="Consolas" panose="020B0609020204030204" pitchFamily="49" charset="0"/>
              </a:rPr>
              <a:t>Car(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licensePlate,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</a:t>
            </a:r>
            <a:r>
              <a:rPr lang="da-DK" sz="1000" b="1" smtClean="0">
                <a:latin typeface="Consolas" panose="020B0609020204030204" pitchFamily="49" charset="0"/>
              </a:rPr>
              <a:t>brand, </a:t>
            </a:r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 smtClean="0">
                <a:latin typeface="Consolas" panose="020B0609020204030204" pitchFamily="49" charset="0"/>
              </a:rPr>
              <a:t> </a:t>
            </a:r>
            <a:r>
              <a:rPr lang="da-DK" sz="1000" b="1">
                <a:latin typeface="Consolas" panose="020B0609020204030204" pitchFamily="49" charset="0"/>
              </a:rPr>
              <a:t>model,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000" b="1" smtClean="0">
                <a:latin typeface="Consolas" panose="020B0609020204030204" pitchFamily="49" charset="0"/>
              </a:rPr>
              <a:t> </a:t>
            </a:r>
            <a:r>
              <a:rPr lang="da-DK" sz="1000" b="1">
                <a:latin typeface="Consolas" panose="020B0609020204030204" pitchFamily="49" charset="0"/>
              </a:rPr>
              <a:t>price)</a:t>
            </a:r>
          </a:p>
          <a:p>
            <a:r>
              <a:rPr lang="da-DK" sz="1000" b="1" smtClean="0">
                <a:latin typeface="Consolas" panose="020B0609020204030204" pitchFamily="49" charset="0"/>
              </a:rPr>
              <a:t>    {</a:t>
            </a:r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latin typeface="Consolas" panose="020B0609020204030204" pitchFamily="49" charset="0"/>
              </a:rPr>
              <a:t>    _</a:t>
            </a:r>
            <a:r>
              <a:rPr lang="da-DK" sz="1000" b="1">
                <a:latin typeface="Consolas" panose="020B0609020204030204" pitchFamily="49" charset="0"/>
              </a:rPr>
              <a:t>licensePlate = 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latin typeface="Consolas" panose="020B0609020204030204" pitchFamily="49" charset="0"/>
              </a:rPr>
              <a:t>    _</a:t>
            </a:r>
            <a:r>
              <a:rPr lang="da-DK" sz="1000" b="1">
                <a:latin typeface="Consolas" panose="020B0609020204030204" pitchFamily="49" charset="0"/>
              </a:rPr>
              <a:t>brand = 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latin typeface="Consolas" panose="020B0609020204030204" pitchFamily="49" charset="0"/>
              </a:rPr>
              <a:t>    _</a:t>
            </a:r>
            <a:r>
              <a:rPr lang="da-DK" sz="1000" b="1">
                <a:latin typeface="Consolas" panose="020B0609020204030204" pitchFamily="49" charset="0"/>
              </a:rPr>
              <a:t>model = 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latin typeface="Consolas" panose="020B0609020204030204" pitchFamily="49" charset="0"/>
              </a:rPr>
              <a:t>    _</a:t>
            </a:r>
            <a:r>
              <a:rPr lang="da-DK" sz="1000" b="1">
                <a:latin typeface="Consolas" panose="020B0609020204030204" pitchFamily="49" charset="0"/>
              </a:rPr>
              <a:t>price = price;</a:t>
            </a:r>
          </a:p>
          <a:p>
            <a:r>
              <a:rPr lang="da-DK" sz="1000" b="1" smtClean="0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0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1000" b="1" smtClean="0">
                <a:latin typeface="Consolas" panose="020B0609020204030204" pitchFamily="49" charset="0"/>
              </a:rPr>
              <a:t>    {</a:t>
            </a:r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_price;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1000" b="1">
                <a:latin typeface="Consolas" panose="020B0609020204030204" pitchFamily="49" charset="0"/>
              </a:rPr>
              <a:t>{ _price =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000" b="1">
                <a:latin typeface="Consolas" panose="020B0609020204030204" pitchFamily="49" charset="0"/>
              </a:rPr>
              <a:t>; }</a:t>
            </a:r>
          </a:p>
          <a:p>
            <a:r>
              <a:rPr lang="da-DK" sz="1000" b="1" smtClean="0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 smtClean="0">
                <a:latin typeface="Consolas" panose="020B0609020204030204" pitchFamily="49" charset="0"/>
              </a:rPr>
              <a:t> LicensePlate</a:t>
            </a:r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</a:t>
            </a:r>
            <a:r>
              <a:rPr lang="da-DK" sz="1000" b="1" smtClean="0">
                <a:latin typeface="Consolas" panose="020B0609020204030204" pitchFamily="49" charset="0"/>
              </a:rPr>
              <a:t>_</a:t>
            </a:r>
            <a:r>
              <a:rPr lang="da-DK" sz="1000" b="1">
                <a:latin typeface="Consolas" panose="020B0609020204030204" pitchFamily="49" charset="0"/>
              </a:rPr>
              <a:t> licensePlate</a:t>
            </a:r>
            <a:r>
              <a:rPr lang="da-DK" sz="1000" b="1" smtClean="0">
                <a:latin typeface="Consolas" panose="020B0609020204030204" pitchFamily="49" charset="0"/>
              </a:rPr>
              <a:t>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</a:t>
            </a:r>
            <a:r>
              <a:rPr lang="da-DK" sz="1000" b="1" smtClean="0">
                <a:latin typeface="Consolas" panose="020B0609020204030204" pitchFamily="49" charset="0"/>
              </a:rPr>
              <a:t>   }</a:t>
            </a:r>
          </a:p>
          <a:p>
            <a:endParaRPr lang="da-DK" sz="1000" b="1" smtClean="0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</a:t>
            </a:r>
            <a:r>
              <a:rPr lang="da-DK" sz="1000" b="1" smtClean="0">
                <a:latin typeface="Consolas" panose="020B0609020204030204" pitchFamily="49" charset="0"/>
              </a:rPr>
              <a:t>   …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void</a:t>
            </a:r>
            <a:r>
              <a:rPr lang="da-DK" sz="1000" b="1" smtClean="0">
                <a:latin typeface="Consolas" panose="020B0609020204030204" pitchFamily="49" charset="0"/>
              </a:rPr>
              <a:t> PrintSummary(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 smtClean="0">
                <a:latin typeface="Consolas" panose="020B0609020204030204" pitchFamily="49" charset="0"/>
              </a:rPr>
              <a:t> header)</a:t>
            </a:r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 smtClean="0">
                <a:latin typeface="Consolas" panose="020B0609020204030204" pitchFamily="49" charset="0"/>
              </a:rPr>
              <a:t>…</a:t>
            </a:r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latin typeface="Consolas" panose="020B0609020204030204" pitchFamily="49" charset="0"/>
              </a:rPr>
              <a:t>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 smtClean="0">
                <a:latin typeface="Consolas" panose="020B0609020204030204" pitchFamily="49" charset="0"/>
              </a:rPr>
              <a:t>    …</a:t>
            </a:r>
          </a:p>
          <a:p>
            <a:r>
              <a:rPr lang="da-DK" sz="10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920415" y="900854"/>
            <a:ext cx="2567852" cy="87376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7650068" y="2424853"/>
            <a:ext cx="35407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 smtClean="0">
                <a:solidFill>
                  <a:srgbClr val="FF0000"/>
                </a:solidFill>
              </a:rPr>
              <a:t>Instance fields</a:t>
            </a:r>
            <a:endParaRPr lang="da-DK" sz="4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22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594774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1000" b="1" smtClean="0">
                <a:latin typeface="Consolas" panose="020B0609020204030204" pitchFamily="49" charset="0"/>
              </a:rPr>
              <a:t> Car</a:t>
            </a:r>
          </a:p>
          <a:p>
            <a:r>
              <a:rPr lang="da-DK" sz="1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000" b="1">
                <a:latin typeface="Consolas" panose="020B0609020204030204" pitchFamily="49" charset="0"/>
              </a:rPr>
              <a:t> </a:t>
            </a:r>
            <a:r>
              <a:rPr lang="da-DK" sz="1000" b="1" smtClean="0">
                <a:latin typeface="Consolas" panose="020B0609020204030204" pitchFamily="49" charset="0"/>
              </a:rPr>
              <a:t>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 smtClean="0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1000" b="1" smtClean="0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 smtClean="0">
                <a:latin typeface="Consolas" panose="020B0609020204030204" pitchFamily="49" charset="0"/>
              </a:rPr>
              <a:t>_brand;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</a:t>
            </a:r>
            <a:r>
              <a:rPr lang="da-DK" sz="1000" b="1" smtClean="0">
                <a:latin typeface="Consolas" panose="020B0609020204030204" pitchFamily="49" charset="0"/>
              </a:rPr>
              <a:t>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 smtClean="0">
                <a:latin typeface="Consolas" panose="020B0609020204030204" pitchFamily="49" charset="0"/>
              </a:rPr>
              <a:t>_model;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</a:t>
            </a:r>
            <a:r>
              <a:rPr lang="da-DK" sz="1000" b="1" smtClean="0">
                <a:latin typeface="Consolas" panose="020B0609020204030204" pitchFamily="49" charset="0"/>
              </a:rPr>
              <a:t>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1000" b="1" smtClean="0">
                <a:latin typeface="Consolas" panose="020B0609020204030204" pitchFamily="49" charset="0"/>
              </a:rPr>
              <a:t>_price;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000" b="1">
                <a:latin typeface="Consolas" panose="020B0609020204030204" pitchFamily="49" charset="0"/>
              </a:rPr>
              <a:t>Car(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licensePlate,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</a:t>
            </a:r>
            <a:r>
              <a:rPr lang="da-DK" sz="1000" b="1" smtClean="0">
                <a:latin typeface="Consolas" panose="020B0609020204030204" pitchFamily="49" charset="0"/>
              </a:rPr>
              <a:t>brand, </a:t>
            </a:r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 smtClean="0">
                <a:latin typeface="Consolas" panose="020B0609020204030204" pitchFamily="49" charset="0"/>
              </a:rPr>
              <a:t> </a:t>
            </a:r>
            <a:r>
              <a:rPr lang="da-DK" sz="1000" b="1">
                <a:latin typeface="Consolas" panose="020B0609020204030204" pitchFamily="49" charset="0"/>
              </a:rPr>
              <a:t>model,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000" b="1" smtClean="0">
                <a:latin typeface="Consolas" panose="020B0609020204030204" pitchFamily="49" charset="0"/>
              </a:rPr>
              <a:t> </a:t>
            </a:r>
            <a:r>
              <a:rPr lang="da-DK" sz="1000" b="1">
                <a:latin typeface="Consolas" panose="020B0609020204030204" pitchFamily="49" charset="0"/>
              </a:rPr>
              <a:t>price)</a:t>
            </a:r>
          </a:p>
          <a:p>
            <a:r>
              <a:rPr lang="da-DK" sz="1000" b="1" smtClean="0">
                <a:latin typeface="Consolas" panose="020B0609020204030204" pitchFamily="49" charset="0"/>
              </a:rPr>
              <a:t>    {</a:t>
            </a:r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latin typeface="Consolas" panose="020B0609020204030204" pitchFamily="49" charset="0"/>
              </a:rPr>
              <a:t>    _</a:t>
            </a:r>
            <a:r>
              <a:rPr lang="da-DK" sz="1000" b="1">
                <a:latin typeface="Consolas" panose="020B0609020204030204" pitchFamily="49" charset="0"/>
              </a:rPr>
              <a:t>licensePlate = 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latin typeface="Consolas" panose="020B0609020204030204" pitchFamily="49" charset="0"/>
              </a:rPr>
              <a:t>    _</a:t>
            </a:r>
            <a:r>
              <a:rPr lang="da-DK" sz="1000" b="1">
                <a:latin typeface="Consolas" panose="020B0609020204030204" pitchFamily="49" charset="0"/>
              </a:rPr>
              <a:t>brand = 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latin typeface="Consolas" panose="020B0609020204030204" pitchFamily="49" charset="0"/>
              </a:rPr>
              <a:t>    _</a:t>
            </a:r>
            <a:r>
              <a:rPr lang="da-DK" sz="1000" b="1">
                <a:latin typeface="Consolas" panose="020B0609020204030204" pitchFamily="49" charset="0"/>
              </a:rPr>
              <a:t>model = 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latin typeface="Consolas" panose="020B0609020204030204" pitchFamily="49" charset="0"/>
              </a:rPr>
              <a:t>    _</a:t>
            </a:r>
            <a:r>
              <a:rPr lang="da-DK" sz="1000" b="1">
                <a:latin typeface="Consolas" panose="020B0609020204030204" pitchFamily="49" charset="0"/>
              </a:rPr>
              <a:t>price = price;</a:t>
            </a:r>
          </a:p>
          <a:p>
            <a:r>
              <a:rPr lang="da-DK" sz="1000" b="1" smtClean="0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0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1000" b="1" smtClean="0">
                <a:latin typeface="Consolas" panose="020B0609020204030204" pitchFamily="49" charset="0"/>
              </a:rPr>
              <a:t>    {</a:t>
            </a:r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_price;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1000" b="1">
                <a:latin typeface="Consolas" panose="020B0609020204030204" pitchFamily="49" charset="0"/>
              </a:rPr>
              <a:t>{ _price =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000" b="1">
                <a:latin typeface="Consolas" panose="020B0609020204030204" pitchFamily="49" charset="0"/>
              </a:rPr>
              <a:t>; }</a:t>
            </a:r>
          </a:p>
          <a:p>
            <a:r>
              <a:rPr lang="da-DK" sz="1000" b="1" smtClean="0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 smtClean="0">
                <a:latin typeface="Consolas" panose="020B0609020204030204" pitchFamily="49" charset="0"/>
              </a:rPr>
              <a:t> LicensePlate</a:t>
            </a:r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</a:t>
            </a:r>
            <a:r>
              <a:rPr lang="da-DK" sz="1000" b="1" smtClean="0">
                <a:latin typeface="Consolas" panose="020B0609020204030204" pitchFamily="49" charset="0"/>
              </a:rPr>
              <a:t>_</a:t>
            </a:r>
            <a:r>
              <a:rPr lang="da-DK" sz="1000" b="1">
                <a:latin typeface="Consolas" panose="020B0609020204030204" pitchFamily="49" charset="0"/>
              </a:rPr>
              <a:t> licensePlate</a:t>
            </a:r>
            <a:r>
              <a:rPr lang="da-DK" sz="1000" b="1" smtClean="0">
                <a:latin typeface="Consolas" panose="020B0609020204030204" pitchFamily="49" charset="0"/>
              </a:rPr>
              <a:t>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</a:t>
            </a:r>
            <a:r>
              <a:rPr lang="da-DK" sz="1000" b="1" smtClean="0">
                <a:latin typeface="Consolas" panose="020B0609020204030204" pitchFamily="49" charset="0"/>
              </a:rPr>
              <a:t>   }</a:t>
            </a:r>
          </a:p>
          <a:p>
            <a:endParaRPr lang="da-DK" sz="1000" b="1" smtClean="0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</a:t>
            </a:r>
            <a:r>
              <a:rPr lang="da-DK" sz="1000" b="1" smtClean="0">
                <a:latin typeface="Consolas" panose="020B0609020204030204" pitchFamily="49" charset="0"/>
              </a:rPr>
              <a:t>   …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void</a:t>
            </a:r>
            <a:r>
              <a:rPr lang="da-DK" sz="1000" b="1" smtClean="0">
                <a:latin typeface="Consolas" panose="020B0609020204030204" pitchFamily="49" charset="0"/>
              </a:rPr>
              <a:t> PrintSummary(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 smtClean="0">
                <a:latin typeface="Consolas" panose="020B0609020204030204" pitchFamily="49" charset="0"/>
              </a:rPr>
              <a:t> header)</a:t>
            </a:r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 smtClean="0">
                <a:latin typeface="Consolas" panose="020B0609020204030204" pitchFamily="49" charset="0"/>
              </a:rPr>
              <a:t>…</a:t>
            </a:r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latin typeface="Consolas" panose="020B0609020204030204" pitchFamily="49" charset="0"/>
              </a:rPr>
              <a:t>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 smtClean="0">
                <a:latin typeface="Consolas" panose="020B0609020204030204" pitchFamily="49" charset="0"/>
              </a:rPr>
              <a:t>    …</a:t>
            </a:r>
          </a:p>
          <a:p>
            <a:r>
              <a:rPr lang="da-DK" sz="10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1137160" y="1720427"/>
            <a:ext cx="5182359" cy="119210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7650068" y="2424853"/>
            <a:ext cx="2934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 smtClean="0">
                <a:solidFill>
                  <a:srgbClr val="FF0000"/>
                </a:solidFill>
              </a:rPr>
              <a:t>Constructor</a:t>
            </a:r>
            <a:endParaRPr lang="da-DK" sz="4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58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594774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1000" b="1" smtClean="0">
                <a:latin typeface="Consolas" panose="020B0609020204030204" pitchFamily="49" charset="0"/>
              </a:rPr>
              <a:t> Car</a:t>
            </a:r>
          </a:p>
          <a:p>
            <a:r>
              <a:rPr lang="da-DK" sz="1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000" b="1">
                <a:latin typeface="Consolas" panose="020B0609020204030204" pitchFamily="49" charset="0"/>
              </a:rPr>
              <a:t> </a:t>
            </a:r>
            <a:r>
              <a:rPr lang="da-DK" sz="1000" b="1" smtClean="0">
                <a:latin typeface="Consolas" panose="020B0609020204030204" pitchFamily="49" charset="0"/>
              </a:rPr>
              <a:t>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 smtClean="0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1000" b="1" smtClean="0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 smtClean="0">
                <a:latin typeface="Consolas" panose="020B0609020204030204" pitchFamily="49" charset="0"/>
              </a:rPr>
              <a:t>_brand;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</a:t>
            </a:r>
            <a:r>
              <a:rPr lang="da-DK" sz="1000" b="1" smtClean="0">
                <a:latin typeface="Consolas" panose="020B0609020204030204" pitchFamily="49" charset="0"/>
              </a:rPr>
              <a:t>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 smtClean="0">
                <a:latin typeface="Consolas" panose="020B0609020204030204" pitchFamily="49" charset="0"/>
              </a:rPr>
              <a:t>_model;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</a:t>
            </a:r>
            <a:r>
              <a:rPr lang="da-DK" sz="1000" b="1" smtClean="0">
                <a:latin typeface="Consolas" panose="020B0609020204030204" pitchFamily="49" charset="0"/>
              </a:rPr>
              <a:t>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1000" b="1" smtClean="0">
                <a:latin typeface="Consolas" panose="020B0609020204030204" pitchFamily="49" charset="0"/>
              </a:rPr>
              <a:t>_price;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000" b="1">
                <a:latin typeface="Consolas" panose="020B0609020204030204" pitchFamily="49" charset="0"/>
              </a:rPr>
              <a:t>Car(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licensePlate,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</a:t>
            </a:r>
            <a:r>
              <a:rPr lang="da-DK" sz="1000" b="1" smtClean="0">
                <a:latin typeface="Consolas" panose="020B0609020204030204" pitchFamily="49" charset="0"/>
              </a:rPr>
              <a:t>brand, </a:t>
            </a:r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 smtClean="0">
                <a:latin typeface="Consolas" panose="020B0609020204030204" pitchFamily="49" charset="0"/>
              </a:rPr>
              <a:t> </a:t>
            </a:r>
            <a:r>
              <a:rPr lang="da-DK" sz="1000" b="1">
                <a:latin typeface="Consolas" panose="020B0609020204030204" pitchFamily="49" charset="0"/>
              </a:rPr>
              <a:t>model,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000" b="1" smtClean="0">
                <a:latin typeface="Consolas" panose="020B0609020204030204" pitchFamily="49" charset="0"/>
              </a:rPr>
              <a:t> </a:t>
            </a:r>
            <a:r>
              <a:rPr lang="da-DK" sz="1000" b="1">
                <a:latin typeface="Consolas" panose="020B0609020204030204" pitchFamily="49" charset="0"/>
              </a:rPr>
              <a:t>price)</a:t>
            </a:r>
          </a:p>
          <a:p>
            <a:r>
              <a:rPr lang="da-DK" sz="1000" b="1" smtClean="0">
                <a:latin typeface="Consolas" panose="020B0609020204030204" pitchFamily="49" charset="0"/>
              </a:rPr>
              <a:t>    {</a:t>
            </a:r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latin typeface="Consolas" panose="020B0609020204030204" pitchFamily="49" charset="0"/>
              </a:rPr>
              <a:t>    _</a:t>
            </a:r>
            <a:r>
              <a:rPr lang="da-DK" sz="1000" b="1">
                <a:latin typeface="Consolas" panose="020B0609020204030204" pitchFamily="49" charset="0"/>
              </a:rPr>
              <a:t>licensePlate = 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latin typeface="Consolas" panose="020B0609020204030204" pitchFamily="49" charset="0"/>
              </a:rPr>
              <a:t>    _</a:t>
            </a:r>
            <a:r>
              <a:rPr lang="da-DK" sz="1000" b="1">
                <a:latin typeface="Consolas" panose="020B0609020204030204" pitchFamily="49" charset="0"/>
              </a:rPr>
              <a:t>brand = 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latin typeface="Consolas" panose="020B0609020204030204" pitchFamily="49" charset="0"/>
              </a:rPr>
              <a:t>    _</a:t>
            </a:r>
            <a:r>
              <a:rPr lang="da-DK" sz="1000" b="1">
                <a:latin typeface="Consolas" panose="020B0609020204030204" pitchFamily="49" charset="0"/>
              </a:rPr>
              <a:t>model = 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latin typeface="Consolas" panose="020B0609020204030204" pitchFamily="49" charset="0"/>
              </a:rPr>
              <a:t>    _</a:t>
            </a:r>
            <a:r>
              <a:rPr lang="da-DK" sz="1000" b="1">
                <a:latin typeface="Consolas" panose="020B0609020204030204" pitchFamily="49" charset="0"/>
              </a:rPr>
              <a:t>price = price;</a:t>
            </a:r>
          </a:p>
          <a:p>
            <a:r>
              <a:rPr lang="da-DK" sz="1000" b="1" smtClean="0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0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1000" b="1" smtClean="0">
                <a:latin typeface="Consolas" panose="020B0609020204030204" pitchFamily="49" charset="0"/>
              </a:rPr>
              <a:t>    {</a:t>
            </a:r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_price;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1000" b="1">
                <a:latin typeface="Consolas" panose="020B0609020204030204" pitchFamily="49" charset="0"/>
              </a:rPr>
              <a:t>{ _price =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000" b="1">
                <a:latin typeface="Consolas" panose="020B0609020204030204" pitchFamily="49" charset="0"/>
              </a:rPr>
              <a:t>; }</a:t>
            </a:r>
          </a:p>
          <a:p>
            <a:r>
              <a:rPr lang="da-DK" sz="1000" b="1" smtClean="0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 smtClean="0">
                <a:latin typeface="Consolas" panose="020B0609020204030204" pitchFamily="49" charset="0"/>
              </a:rPr>
              <a:t> LicensePlate</a:t>
            </a:r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</a:t>
            </a:r>
            <a:r>
              <a:rPr lang="da-DK" sz="1000" b="1" smtClean="0">
                <a:latin typeface="Consolas" panose="020B0609020204030204" pitchFamily="49" charset="0"/>
              </a:rPr>
              <a:t>_</a:t>
            </a:r>
            <a:r>
              <a:rPr lang="da-DK" sz="1000" b="1">
                <a:latin typeface="Consolas" panose="020B0609020204030204" pitchFamily="49" charset="0"/>
              </a:rPr>
              <a:t> licensePlate</a:t>
            </a:r>
            <a:r>
              <a:rPr lang="da-DK" sz="1000" b="1" smtClean="0">
                <a:latin typeface="Consolas" panose="020B0609020204030204" pitchFamily="49" charset="0"/>
              </a:rPr>
              <a:t>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</a:t>
            </a:r>
            <a:r>
              <a:rPr lang="da-DK" sz="1000" b="1" smtClean="0">
                <a:latin typeface="Consolas" panose="020B0609020204030204" pitchFamily="49" charset="0"/>
              </a:rPr>
              <a:t>   }</a:t>
            </a:r>
          </a:p>
          <a:p>
            <a:endParaRPr lang="da-DK" sz="1000" b="1" smtClean="0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</a:t>
            </a:r>
            <a:r>
              <a:rPr lang="da-DK" sz="1000" b="1" smtClean="0">
                <a:latin typeface="Consolas" panose="020B0609020204030204" pitchFamily="49" charset="0"/>
              </a:rPr>
              <a:t>   …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void</a:t>
            </a:r>
            <a:r>
              <a:rPr lang="da-DK" sz="1000" b="1" smtClean="0">
                <a:latin typeface="Consolas" panose="020B0609020204030204" pitchFamily="49" charset="0"/>
              </a:rPr>
              <a:t> PrintSummary(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 smtClean="0">
                <a:latin typeface="Consolas" panose="020B0609020204030204" pitchFamily="49" charset="0"/>
              </a:rPr>
              <a:t> header)</a:t>
            </a:r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 smtClean="0">
                <a:latin typeface="Consolas" panose="020B0609020204030204" pitchFamily="49" charset="0"/>
              </a:rPr>
              <a:t>…</a:t>
            </a:r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latin typeface="Consolas" panose="020B0609020204030204" pitchFamily="49" charset="0"/>
              </a:rPr>
              <a:t>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 smtClean="0">
                <a:latin typeface="Consolas" panose="020B0609020204030204" pitchFamily="49" charset="0"/>
              </a:rPr>
              <a:t>    …</a:t>
            </a:r>
          </a:p>
          <a:p>
            <a:r>
              <a:rPr lang="da-DK" sz="10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1015241" y="2946400"/>
            <a:ext cx="3150360" cy="195749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7650068" y="2424853"/>
            <a:ext cx="2609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 smtClean="0">
                <a:solidFill>
                  <a:srgbClr val="FF0000"/>
                </a:solidFill>
              </a:rPr>
              <a:t>Properties</a:t>
            </a:r>
            <a:endParaRPr lang="da-DK" sz="4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33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594774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1000" b="1" smtClean="0">
                <a:latin typeface="Consolas" panose="020B0609020204030204" pitchFamily="49" charset="0"/>
              </a:rPr>
              <a:t> Car</a:t>
            </a:r>
          </a:p>
          <a:p>
            <a:r>
              <a:rPr lang="da-DK" sz="1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000" b="1">
                <a:latin typeface="Consolas" panose="020B0609020204030204" pitchFamily="49" charset="0"/>
              </a:rPr>
              <a:t> </a:t>
            </a:r>
            <a:r>
              <a:rPr lang="da-DK" sz="1000" b="1" smtClean="0">
                <a:latin typeface="Consolas" panose="020B0609020204030204" pitchFamily="49" charset="0"/>
              </a:rPr>
              <a:t>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 smtClean="0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1000" b="1" smtClean="0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 smtClean="0">
                <a:latin typeface="Consolas" panose="020B0609020204030204" pitchFamily="49" charset="0"/>
              </a:rPr>
              <a:t>_brand;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</a:t>
            </a:r>
            <a:r>
              <a:rPr lang="da-DK" sz="1000" b="1" smtClean="0">
                <a:latin typeface="Consolas" panose="020B0609020204030204" pitchFamily="49" charset="0"/>
              </a:rPr>
              <a:t>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 smtClean="0">
                <a:latin typeface="Consolas" panose="020B0609020204030204" pitchFamily="49" charset="0"/>
              </a:rPr>
              <a:t>_model;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</a:t>
            </a:r>
            <a:r>
              <a:rPr lang="da-DK" sz="1000" b="1" smtClean="0">
                <a:latin typeface="Consolas" panose="020B0609020204030204" pitchFamily="49" charset="0"/>
              </a:rPr>
              <a:t>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1000" b="1" smtClean="0">
                <a:latin typeface="Consolas" panose="020B0609020204030204" pitchFamily="49" charset="0"/>
              </a:rPr>
              <a:t>_price;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000" b="1">
                <a:latin typeface="Consolas" panose="020B0609020204030204" pitchFamily="49" charset="0"/>
              </a:rPr>
              <a:t>Car(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licensePlate,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</a:t>
            </a:r>
            <a:r>
              <a:rPr lang="da-DK" sz="1000" b="1" smtClean="0">
                <a:latin typeface="Consolas" panose="020B0609020204030204" pitchFamily="49" charset="0"/>
              </a:rPr>
              <a:t>brand, </a:t>
            </a:r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 smtClean="0">
                <a:latin typeface="Consolas" panose="020B0609020204030204" pitchFamily="49" charset="0"/>
              </a:rPr>
              <a:t> </a:t>
            </a:r>
            <a:r>
              <a:rPr lang="da-DK" sz="1000" b="1">
                <a:latin typeface="Consolas" panose="020B0609020204030204" pitchFamily="49" charset="0"/>
              </a:rPr>
              <a:t>model,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000" b="1" smtClean="0">
                <a:latin typeface="Consolas" panose="020B0609020204030204" pitchFamily="49" charset="0"/>
              </a:rPr>
              <a:t> </a:t>
            </a:r>
            <a:r>
              <a:rPr lang="da-DK" sz="1000" b="1">
                <a:latin typeface="Consolas" panose="020B0609020204030204" pitchFamily="49" charset="0"/>
              </a:rPr>
              <a:t>price)</a:t>
            </a:r>
          </a:p>
          <a:p>
            <a:r>
              <a:rPr lang="da-DK" sz="1000" b="1" smtClean="0">
                <a:latin typeface="Consolas" panose="020B0609020204030204" pitchFamily="49" charset="0"/>
              </a:rPr>
              <a:t>    {</a:t>
            </a:r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latin typeface="Consolas" panose="020B0609020204030204" pitchFamily="49" charset="0"/>
              </a:rPr>
              <a:t>    _</a:t>
            </a:r>
            <a:r>
              <a:rPr lang="da-DK" sz="1000" b="1">
                <a:latin typeface="Consolas" panose="020B0609020204030204" pitchFamily="49" charset="0"/>
              </a:rPr>
              <a:t>licensePlate = 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latin typeface="Consolas" panose="020B0609020204030204" pitchFamily="49" charset="0"/>
              </a:rPr>
              <a:t>    _</a:t>
            </a:r>
            <a:r>
              <a:rPr lang="da-DK" sz="1000" b="1">
                <a:latin typeface="Consolas" panose="020B0609020204030204" pitchFamily="49" charset="0"/>
              </a:rPr>
              <a:t>brand = 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latin typeface="Consolas" panose="020B0609020204030204" pitchFamily="49" charset="0"/>
              </a:rPr>
              <a:t>    _</a:t>
            </a:r>
            <a:r>
              <a:rPr lang="da-DK" sz="1000" b="1">
                <a:latin typeface="Consolas" panose="020B0609020204030204" pitchFamily="49" charset="0"/>
              </a:rPr>
              <a:t>model = 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latin typeface="Consolas" panose="020B0609020204030204" pitchFamily="49" charset="0"/>
              </a:rPr>
              <a:t>    _</a:t>
            </a:r>
            <a:r>
              <a:rPr lang="da-DK" sz="1000" b="1">
                <a:latin typeface="Consolas" panose="020B0609020204030204" pitchFamily="49" charset="0"/>
              </a:rPr>
              <a:t>price = price;</a:t>
            </a:r>
          </a:p>
          <a:p>
            <a:r>
              <a:rPr lang="da-DK" sz="1000" b="1" smtClean="0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0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1000" b="1" smtClean="0">
                <a:latin typeface="Consolas" panose="020B0609020204030204" pitchFamily="49" charset="0"/>
              </a:rPr>
              <a:t>    {</a:t>
            </a:r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_price;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1000" b="1">
                <a:latin typeface="Consolas" panose="020B0609020204030204" pitchFamily="49" charset="0"/>
              </a:rPr>
              <a:t>{ _price =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000" b="1">
                <a:latin typeface="Consolas" panose="020B0609020204030204" pitchFamily="49" charset="0"/>
              </a:rPr>
              <a:t>; }</a:t>
            </a:r>
          </a:p>
          <a:p>
            <a:r>
              <a:rPr lang="da-DK" sz="1000" b="1" smtClean="0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 smtClean="0">
                <a:latin typeface="Consolas" panose="020B0609020204030204" pitchFamily="49" charset="0"/>
              </a:rPr>
              <a:t> LicensePlate</a:t>
            </a:r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</a:t>
            </a:r>
            <a:r>
              <a:rPr lang="da-DK" sz="1000" b="1" smtClean="0">
                <a:latin typeface="Consolas" panose="020B0609020204030204" pitchFamily="49" charset="0"/>
              </a:rPr>
              <a:t>_</a:t>
            </a:r>
            <a:r>
              <a:rPr lang="da-DK" sz="1000" b="1">
                <a:latin typeface="Consolas" panose="020B0609020204030204" pitchFamily="49" charset="0"/>
              </a:rPr>
              <a:t> licensePlate</a:t>
            </a:r>
            <a:r>
              <a:rPr lang="da-DK" sz="1000" b="1" smtClean="0">
                <a:latin typeface="Consolas" panose="020B0609020204030204" pitchFamily="49" charset="0"/>
              </a:rPr>
              <a:t>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</a:t>
            </a:r>
            <a:r>
              <a:rPr lang="da-DK" sz="1000" b="1" smtClean="0">
                <a:latin typeface="Consolas" panose="020B0609020204030204" pitchFamily="49" charset="0"/>
              </a:rPr>
              <a:t>   }</a:t>
            </a:r>
          </a:p>
          <a:p>
            <a:endParaRPr lang="da-DK" sz="1000" b="1" smtClean="0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</a:t>
            </a:r>
            <a:r>
              <a:rPr lang="da-DK" sz="1000" b="1" smtClean="0">
                <a:latin typeface="Consolas" panose="020B0609020204030204" pitchFamily="49" charset="0"/>
              </a:rPr>
              <a:t>   …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void</a:t>
            </a:r>
            <a:r>
              <a:rPr lang="da-DK" sz="1000" b="1" smtClean="0">
                <a:latin typeface="Consolas" panose="020B0609020204030204" pitchFamily="49" charset="0"/>
              </a:rPr>
              <a:t> PrintSummary(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 smtClean="0">
                <a:latin typeface="Consolas" panose="020B0609020204030204" pitchFamily="49" charset="0"/>
              </a:rPr>
              <a:t> header)</a:t>
            </a:r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 smtClean="0">
                <a:latin typeface="Consolas" panose="020B0609020204030204" pitchFamily="49" charset="0"/>
              </a:rPr>
              <a:t>…</a:t>
            </a:r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 smtClean="0">
                <a:latin typeface="Consolas" panose="020B0609020204030204" pitchFamily="49" charset="0"/>
              </a:rPr>
              <a:t>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 smtClean="0">
                <a:latin typeface="Consolas" panose="020B0609020204030204" pitchFamily="49" charset="0"/>
              </a:rPr>
              <a:t>    …</a:t>
            </a:r>
          </a:p>
          <a:p>
            <a:r>
              <a:rPr lang="da-DK" sz="10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1103294" y="4680374"/>
            <a:ext cx="3150360" cy="11717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7650068" y="2424853"/>
            <a:ext cx="22871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 smtClean="0">
                <a:solidFill>
                  <a:srgbClr val="FF0000"/>
                </a:solidFill>
              </a:rPr>
              <a:t>Methods</a:t>
            </a:r>
            <a:endParaRPr lang="da-DK" sz="4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02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100889" y="860258"/>
            <a:ext cx="10064416" cy="5311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200" smtClean="0"/>
              <a:t>Class</a:t>
            </a:r>
            <a:endParaRPr lang="da-DK" sz="7200"/>
          </a:p>
        </p:txBody>
      </p:sp>
      <p:sp>
        <p:nvSpPr>
          <p:cNvPr id="5" name="Afrundet rektangel 4"/>
          <p:cNvSpPr/>
          <p:nvPr/>
        </p:nvSpPr>
        <p:spPr>
          <a:xfrm>
            <a:off x="6990347" y="2550695"/>
            <a:ext cx="3410953" cy="25867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/>
              <a:t>Logic</a:t>
            </a:r>
            <a:endParaRPr lang="da-DK" sz="6000"/>
          </a:p>
        </p:txBody>
      </p:sp>
      <p:sp>
        <p:nvSpPr>
          <p:cNvPr id="6" name="Afrundet rektangel 5"/>
          <p:cNvSpPr/>
          <p:nvPr/>
        </p:nvSpPr>
        <p:spPr>
          <a:xfrm>
            <a:off x="2059405" y="2550695"/>
            <a:ext cx="3410953" cy="258678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/>
              <a:t>Data</a:t>
            </a:r>
            <a:endParaRPr lang="da-DK" sz="6000"/>
          </a:p>
        </p:txBody>
      </p:sp>
    </p:spTree>
    <p:extLst>
      <p:ext uri="{BB962C8B-B14F-4D97-AF65-F5344CB8AC3E}">
        <p14:creationId xmlns:p14="http://schemas.microsoft.com/office/powerpoint/2010/main" val="415910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100889" y="860258"/>
            <a:ext cx="10064416" cy="5311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200" smtClean="0"/>
              <a:t>Class</a:t>
            </a:r>
            <a:endParaRPr lang="da-DK" sz="7200"/>
          </a:p>
        </p:txBody>
      </p:sp>
      <p:sp>
        <p:nvSpPr>
          <p:cNvPr id="5" name="Afrundet rektangel 4"/>
          <p:cNvSpPr/>
          <p:nvPr/>
        </p:nvSpPr>
        <p:spPr>
          <a:xfrm>
            <a:off x="6990347" y="2550695"/>
            <a:ext cx="3410953" cy="25867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/>
              <a:t>Behavior</a:t>
            </a:r>
            <a:endParaRPr lang="da-DK" sz="6000"/>
          </a:p>
        </p:txBody>
      </p:sp>
      <p:sp>
        <p:nvSpPr>
          <p:cNvPr id="6" name="Afrundet rektangel 5"/>
          <p:cNvSpPr/>
          <p:nvPr/>
        </p:nvSpPr>
        <p:spPr>
          <a:xfrm>
            <a:off x="2059405" y="2550695"/>
            <a:ext cx="3410953" cy="258678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/>
              <a:t>State</a:t>
            </a:r>
            <a:endParaRPr lang="da-DK" sz="6000"/>
          </a:p>
        </p:txBody>
      </p:sp>
    </p:spTree>
    <p:extLst>
      <p:ext uri="{BB962C8B-B14F-4D97-AF65-F5344CB8AC3E}">
        <p14:creationId xmlns:p14="http://schemas.microsoft.com/office/powerpoint/2010/main" val="4220906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4009091" y="1273388"/>
            <a:ext cx="3737413" cy="50325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 smtClean="0"/>
              <a:t>public</a:t>
            </a:r>
            <a:endParaRPr lang="da-DK" sz="4800" b="1"/>
          </a:p>
        </p:txBody>
      </p:sp>
      <p:sp>
        <p:nvSpPr>
          <p:cNvPr id="17" name="Rektangel 16"/>
          <p:cNvSpPr/>
          <p:nvPr/>
        </p:nvSpPr>
        <p:spPr>
          <a:xfrm>
            <a:off x="7746504" y="1273389"/>
            <a:ext cx="3524323" cy="5032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/>
              <a:t>private</a:t>
            </a:r>
          </a:p>
        </p:txBody>
      </p:sp>
      <p:sp>
        <p:nvSpPr>
          <p:cNvPr id="6" name="Smilende ansigt 5"/>
          <p:cNvSpPr/>
          <p:nvPr/>
        </p:nvSpPr>
        <p:spPr>
          <a:xfrm>
            <a:off x="913643" y="2705594"/>
            <a:ext cx="1544320" cy="1524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Højre-venstrepil 6"/>
          <p:cNvSpPr/>
          <p:nvPr/>
        </p:nvSpPr>
        <p:spPr>
          <a:xfrm>
            <a:off x="2669754" y="3191022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kstfelt 19"/>
          <p:cNvSpPr txBox="1"/>
          <p:nvPr/>
        </p:nvSpPr>
        <p:spPr>
          <a:xfrm>
            <a:off x="4135653" y="2319495"/>
            <a:ext cx="2542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/>
              <a:t> </a:t>
            </a:r>
            <a:r>
              <a:rPr lang="da-DK" sz="3600" b="1" smtClean="0">
                <a:solidFill>
                  <a:srgbClr val="FFFF00"/>
                </a:solidFill>
              </a:rPr>
              <a:t>Constructor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21" name="Tekstfelt 20"/>
          <p:cNvSpPr txBox="1"/>
          <p:nvPr/>
        </p:nvSpPr>
        <p:spPr>
          <a:xfrm>
            <a:off x="4254271" y="3191022"/>
            <a:ext cx="217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 smtClean="0">
                <a:solidFill>
                  <a:srgbClr val="FFFF00"/>
                </a:solidFill>
              </a:rPr>
              <a:t>Properties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22" name="Tekstfelt 21"/>
          <p:cNvSpPr txBox="1"/>
          <p:nvPr/>
        </p:nvSpPr>
        <p:spPr>
          <a:xfrm>
            <a:off x="4254271" y="4062549"/>
            <a:ext cx="1907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 smtClean="0">
                <a:solidFill>
                  <a:srgbClr val="FFFF00"/>
                </a:solidFill>
                <a:sym typeface="Wingdings" panose="05000000000000000000" pitchFamily="2" charset="2"/>
              </a:rPr>
              <a:t>M</a:t>
            </a:r>
            <a:r>
              <a:rPr lang="da-DK" sz="3600" b="1" smtClean="0">
                <a:solidFill>
                  <a:srgbClr val="FFFF00"/>
                </a:solidFill>
              </a:rPr>
              <a:t>ethods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Tekstfelt 9"/>
          <p:cNvSpPr txBox="1"/>
          <p:nvPr/>
        </p:nvSpPr>
        <p:spPr>
          <a:xfrm>
            <a:off x="9191173" y="2732765"/>
            <a:ext cx="14299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600" smtClean="0">
                <a:solidFill>
                  <a:srgbClr val="FFFF00"/>
                </a:solidFill>
              </a:rPr>
              <a:t>?</a:t>
            </a:r>
            <a:endParaRPr lang="da-DK" sz="9600">
              <a:solidFill>
                <a:srgbClr val="FFFF00"/>
              </a:solidFill>
            </a:endParaRPr>
          </a:p>
        </p:txBody>
      </p:sp>
      <p:sp>
        <p:nvSpPr>
          <p:cNvPr id="11" name="Tekstfelt 10"/>
          <p:cNvSpPr txBox="1"/>
          <p:nvPr/>
        </p:nvSpPr>
        <p:spPr>
          <a:xfrm>
            <a:off x="872567" y="1660358"/>
            <a:ext cx="1626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/>
              <a:t>Client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36870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3281179" y="1273388"/>
            <a:ext cx="2439834" cy="50325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b="1" smtClean="0"/>
              <a:t>public</a:t>
            </a:r>
            <a:endParaRPr lang="da-DK" sz="3600" b="1"/>
          </a:p>
        </p:txBody>
      </p:sp>
      <p:sp>
        <p:nvSpPr>
          <p:cNvPr id="17" name="Rektangel 16"/>
          <p:cNvSpPr/>
          <p:nvPr/>
        </p:nvSpPr>
        <p:spPr>
          <a:xfrm>
            <a:off x="5721013" y="1273390"/>
            <a:ext cx="2451395" cy="5032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b="1"/>
              <a:t>private</a:t>
            </a:r>
          </a:p>
        </p:txBody>
      </p:sp>
      <p:sp>
        <p:nvSpPr>
          <p:cNvPr id="6" name="Smilende ansigt 5"/>
          <p:cNvSpPr/>
          <p:nvPr/>
        </p:nvSpPr>
        <p:spPr>
          <a:xfrm>
            <a:off x="370407" y="2713502"/>
            <a:ext cx="1544320" cy="1524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Højre-venstrepil 6"/>
          <p:cNvSpPr/>
          <p:nvPr/>
        </p:nvSpPr>
        <p:spPr>
          <a:xfrm>
            <a:off x="2047509" y="3243160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kstfelt 19"/>
          <p:cNvSpPr txBox="1"/>
          <p:nvPr/>
        </p:nvSpPr>
        <p:spPr>
          <a:xfrm>
            <a:off x="3407740" y="2319495"/>
            <a:ext cx="1686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smtClean="0">
                <a:solidFill>
                  <a:srgbClr val="FFFF00"/>
                </a:solidFill>
              </a:rPr>
              <a:t>Constructor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21" name="Tekstfelt 20"/>
          <p:cNvSpPr txBox="1"/>
          <p:nvPr/>
        </p:nvSpPr>
        <p:spPr>
          <a:xfrm>
            <a:off x="3432720" y="3210374"/>
            <a:ext cx="1509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smtClean="0">
                <a:solidFill>
                  <a:srgbClr val="FFFF00"/>
                </a:solidFill>
              </a:rPr>
              <a:t>Properties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22" name="Tekstfelt 21"/>
          <p:cNvSpPr txBox="1"/>
          <p:nvPr/>
        </p:nvSpPr>
        <p:spPr>
          <a:xfrm>
            <a:off x="3432720" y="4081901"/>
            <a:ext cx="13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smtClean="0">
                <a:solidFill>
                  <a:srgbClr val="FFFF00"/>
                </a:solidFill>
              </a:rPr>
              <a:t>Methods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11" name="Tekstfelt 10"/>
          <p:cNvSpPr txBox="1"/>
          <p:nvPr/>
        </p:nvSpPr>
        <p:spPr>
          <a:xfrm>
            <a:off x="329331" y="1780674"/>
            <a:ext cx="1626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/>
              <a:t>Client</a:t>
            </a:r>
            <a:endParaRPr lang="da-DK" sz="4800"/>
          </a:p>
        </p:txBody>
      </p:sp>
      <p:sp>
        <p:nvSpPr>
          <p:cNvPr id="12" name="Smilende ansigt 11"/>
          <p:cNvSpPr/>
          <p:nvPr/>
        </p:nvSpPr>
        <p:spPr>
          <a:xfrm>
            <a:off x="9666811" y="2713502"/>
            <a:ext cx="1544320" cy="1524000"/>
          </a:xfrm>
          <a:prstGeom prst="smileyFac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/>
          <p:cNvSpPr txBox="1"/>
          <p:nvPr/>
        </p:nvSpPr>
        <p:spPr>
          <a:xfrm>
            <a:off x="9410805" y="1780674"/>
            <a:ext cx="2056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/>
              <a:t>Creator</a:t>
            </a:r>
            <a:endParaRPr lang="da-DK" sz="4800"/>
          </a:p>
        </p:txBody>
      </p:sp>
      <p:sp>
        <p:nvSpPr>
          <p:cNvPr id="14" name="Højre-venstrepil 13"/>
          <p:cNvSpPr/>
          <p:nvPr/>
        </p:nvSpPr>
        <p:spPr>
          <a:xfrm>
            <a:off x="8441871" y="3243160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Tekstfelt 14"/>
          <p:cNvSpPr txBox="1"/>
          <p:nvPr/>
        </p:nvSpPr>
        <p:spPr>
          <a:xfrm>
            <a:off x="6031553" y="3210374"/>
            <a:ext cx="1509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smtClean="0">
                <a:solidFill>
                  <a:srgbClr val="FFFF00"/>
                </a:solidFill>
              </a:rPr>
              <a:t>Properties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6009045" y="4081900"/>
            <a:ext cx="13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smtClean="0">
                <a:solidFill>
                  <a:srgbClr val="FFFF00"/>
                </a:solidFill>
              </a:rPr>
              <a:t>Methods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19" name="Tekstfelt 18"/>
          <p:cNvSpPr txBox="1"/>
          <p:nvPr/>
        </p:nvSpPr>
        <p:spPr>
          <a:xfrm>
            <a:off x="6040283" y="4953426"/>
            <a:ext cx="2018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smtClean="0">
                <a:solidFill>
                  <a:srgbClr val="FFFF00"/>
                </a:solidFill>
              </a:rPr>
              <a:t>Instance fields</a:t>
            </a:r>
            <a:endParaRPr lang="da-DK" sz="2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78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4009091" y="1273388"/>
            <a:ext cx="3737413" cy="50325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 smtClean="0"/>
              <a:t>Black Box</a:t>
            </a:r>
            <a:endParaRPr lang="da-DK" sz="4800" b="1"/>
          </a:p>
        </p:txBody>
      </p:sp>
      <p:sp>
        <p:nvSpPr>
          <p:cNvPr id="6" name="Smilende ansigt 5"/>
          <p:cNvSpPr/>
          <p:nvPr/>
        </p:nvSpPr>
        <p:spPr>
          <a:xfrm>
            <a:off x="913643" y="2705594"/>
            <a:ext cx="1544320" cy="1524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Højre-venstrepil 6"/>
          <p:cNvSpPr/>
          <p:nvPr/>
        </p:nvSpPr>
        <p:spPr>
          <a:xfrm>
            <a:off x="2669754" y="3191022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kstfelt 4"/>
          <p:cNvSpPr txBox="1"/>
          <p:nvPr/>
        </p:nvSpPr>
        <p:spPr>
          <a:xfrm>
            <a:off x="4111588" y="2409732"/>
            <a:ext cx="1686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smtClean="0">
                <a:solidFill>
                  <a:srgbClr val="FFFF00"/>
                </a:solidFill>
              </a:rPr>
              <a:t>Constructor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8" name="Tekstfelt 7"/>
          <p:cNvSpPr txBox="1"/>
          <p:nvPr/>
        </p:nvSpPr>
        <p:spPr>
          <a:xfrm>
            <a:off x="4136568" y="3300611"/>
            <a:ext cx="1509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smtClean="0">
                <a:solidFill>
                  <a:srgbClr val="FFFF00"/>
                </a:solidFill>
              </a:rPr>
              <a:t>Properties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9" name="Tekstfelt 8"/>
          <p:cNvSpPr txBox="1"/>
          <p:nvPr/>
        </p:nvSpPr>
        <p:spPr>
          <a:xfrm>
            <a:off x="4136568" y="4172138"/>
            <a:ext cx="13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smtClean="0">
                <a:solidFill>
                  <a:srgbClr val="FFFF00"/>
                </a:solidFill>
              </a:rPr>
              <a:t>Methods</a:t>
            </a:r>
            <a:endParaRPr lang="da-DK" sz="2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7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4009091" y="1273388"/>
            <a:ext cx="3737413" cy="5032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 smtClean="0">
                <a:solidFill>
                  <a:schemeClr val="tx1"/>
                </a:solidFill>
              </a:rPr>
              <a:t>White Box</a:t>
            </a:r>
            <a:endParaRPr lang="da-DK" sz="4800" b="1">
              <a:solidFill>
                <a:schemeClr val="tx1"/>
              </a:solidFill>
            </a:endParaRPr>
          </a:p>
        </p:txBody>
      </p:sp>
      <p:sp>
        <p:nvSpPr>
          <p:cNvPr id="5" name="Smilende ansigt 4"/>
          <p:cNvSpPr/>
          <p:nvPr/>
        </p:nvSpPr>
        <p:spPr>
          <a:xfrm>
            <a:off x="9666811" y="2713502"/>
            <a:ext cx="1544320" cy="1524000"/>
          </a:xfrm>
          <a:prstGeom prst="smileyFac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Tekstfelt 7"/>
          <p:cNvSpPr txBox="1"/>
          <p:nvPr/>
        </p:nvSpPr>
        <p:spPr>
          <a:xfrm>
            <a:off x="9410805" y="1780674"/>
            <a:ext cx="2056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/>
              <a:t>Creator</a:t>
            </a:r>
            <a:endParaRPr lang="da-DK" sz="4800"/>
          </a:p>
        </p:txBody>
      </p:sp>
      <p:sp>
        <p:nvSpPr>
          <p:cNvPr id="9" name="Højre-venstrepil 8"/>
          <p:cNvSpPr/>
          <p:nvPr/>
        </p:nvSpPr>
        <p:spPr>
          <a:xfrm>
            <a:off x="8441871" y="3243160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kstfelt 9"/>
          <p:cNvSpPr txBox="1"/>
          <p:nvPr/>
        </p:nvSpPr>
        <p:spPr>
          <a:xfrm>
            <a:off x="4135653" y="2319495"/>
            <a:ext cx="2438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 smtClean="0">
                <a:solidFill>
                  <a:srgbClr val="C00000"/>
                </a:solidFill>
              </a:rPr>
              <a:t>Constructor</a:t>
            </a:r>
            <a:endParaRPr lang="da-DK" sz="3600">
              <a:solidFill>
                <a:srgbClr val="C00000"/>
              </a:solidFill>
            </a:endParaRPr>
          </a:p>
        </p:txBody>
      </p:sp>
      <p:sp>
        <p:nvSpPr>
          <p:cNvPr id="11" name="Tekstfelt 10"/>
          <p:cNvSpPr txBox="1"/>
          <p:nvPr/>
        </p:nvSpPr>
        <p:spPr>
          <a:xfrm>
            <a:off x="4135653" y="3191022"/>
            <a:ext cx="217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 smtClean="0">
                <a:solidFill>
                  <a:srgbClr val="C00000"/>
                </a:solidFill>
                <a:sym typeface="Wingdings" panose="05000000000000000000" pitchFamily="2" charset="2"/>
              </a:rPr>
              <a:t>Properties</a:t>
            </a:r>
            <a:endParaRPr lang="da-DK" sz="3600" b="1">
              <a:solidFill>
                <a:srgbClr val="C00000"/>
              </a:solidFill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4135653" y="4062549"/>
            <a:ext cx="1907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 smtClean="0">
                <a:solidFill>
                  <a:srgbClr val="C00000"/>
                </a:solidFill>
                <a:sym typeface="Wingdings" panose="05000000000000000000" pitchFamily="2" charset="2"/>
              </a:rPr>
              <a:t>Methods</a:t>
            </a:r>
            <a:endParaRPr lang="da-DK" sz="3600" b="1">
              <a:solidFill>
                <a:srgbClr val="C00000"/>
              </a:solidFill>
            </a:endParaRPr>
          </a:p>
        </p:txBody>
      </p:sp>
      <p:sp>
        <p:nvSpPr>
          <p:cNvPr id="13" name="Tekstfelt 12"/>
          <p:cNvSpPr txBox="1"/>
          <p:nvPr/>
        </p:nvSpPr>
        <p:spPr>
          <a:xfrm>
            <a:off x="4135653" y="4934076"/>
            <a:ext cx="3041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 smtClean="0">
                <a:solidFill>
                  <a:srgbClr val="C00000"/>
                </a:solidFill>
                <a:sym typeface="Wingdings" panose="05000000000000000000" pitchFamily="2" charset="2"/>
              </a:rPr>
              <a:t>Instance fields </a:t>
            </a:r>
            <a:endParaRPr lang="da-DK" sz="36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07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1446</Words>
  <Application>Microsoft Office PowerPoint</Application>
  <PresentationFormat>Widescreen</PresentationFormat>
  <Paragraphs>411</Paragraphs>
  <Slides>36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Wingdings</vt:lpstr>
      <vt:lpstr>Office-tema</vt:lpstr>
      <vt:lpstr>Class Definition </vt:lpstr>
      <vt:lpstr>Class types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Class Definition</vt:lpstr>
      <vt:lpstr>PowerPoint-præsentation</vt:lpstr>
      <vt:lpstr>Instance fields</vt:lpstr>
      <vt:lpstr>PowerPoint-præsentation</vt:lpstr>
      <vt:lpstr>Properties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Methods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Constructor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77</cp:revision>
  <dcterms:created xsi:type="dcterms:W3CDTF">2017-09-05T14:00:27Z</dcterms:created>
  <dcterms:modified xsi:type="dcterms:W3CDTF">2018-02-18T18:36:49Z</dcterms:modified>
</cp:coreProperties>
</file>