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36" r:id="rId6"/>
    <p:sldId id="337" r:id="rId7"/>
    <p:sldId id="319" r:id="rId8"/>
    <p:sldId id="323" r:id="rId9"/>
    <p:sldId id="324" r:id="rId10"/>
    <p:sldId id="320" r:id="rId11"/>
    <p:sldId id="322" r:id="rId12"/>
    <p:sldId id="330" r:id="rId13"/>
    <p:sldId id="325" r:id="rId14"/>
    <p:sldId id="326" r:id="rId15"/>
    <p:sldId id="327" r:id="rId16"/>
    <p:sldId id="310" r:id="rId17"/>
    <p:sldId id="311" r:id="rId18"/>
    <p:sldId id="338" r:id="rId19"/>
    <p:sldId id="339" r:id="rId20"/>
    <p:sldId id="340" r:id="rId21"/>
    <p:sldId id="341" r:id="rId22"/>
    <p:sldId id="342" r:id="rId23"/>
    <p:sldId id="329" r:id="rId24"/>
    <p:sldId id="331" r:id="rId25"/>
    <p:sldId id="312" r:id="rId26"/>
    <p:sldId id="328" r:id="rId27"/>
    <p:sldId id="332" r:id="rId28"/>
    <p:sldId id="313" r:id="rId29"/>
    <p:sldId id="333" r:id="rId30"/>
    <p:sldId id="33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5596"/>
          </a:xfrm>
        </p:spPr>
        <p:txBody>
          <a:bodyPr>
            <a:normAutofit/>
          </a:bodyPr>
          <a:lstStyle/>
          <a:p>
            <a:r>
              <a:rPr lang="da-DK" sz="9600" smtClean="0"/>
              <a:t>Objects </a:t>
            </a:r>
            <a:br>
              <a:rPr lang="da-DK" sz="9600" smtClean="0"/>
            </a:br>
            <a:r>
              <a:rPr lang="da-DK" sz="9600" smtClean="0"/>
              <a:t>and</a:t>
            </a:r>
            <a:br>
              <a:rPr lang="da-DK" sz="9600" smtClean="0"/>
            </a:br>
            <a:r>
              <a:rPr lang="da-DK" sz="9600" smtClean="0"/>
              <a:t>Classes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public</a:t>
            </a:r>
            <a:endParaRPr lang="da-DK" sz="4800" b="1"/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 smtClean="0">
                <a:solidFill>
                  <a:srgbClr val="FFFF00"/>
                </a:solidFill>
              </a:rPr>
              <a:t>Construction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FFFF00"/>
                </a:solidFill>
              </a:rPr>
              <a:t>State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88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FFFF00"/>
                </a:solidFill>
              </a:rPr>
              <a:t>Behavior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smtClean="0">
                <a:solidFill>
                  <a:srgbClr val="FFFF00"/>
                </a:solidFill>
              </a:rPr>
              <a:t>?</a:t>
            </a:r>
            <a:endParaRPr lang="da-DK" sz="9600">
              <a:solidFill>
                <a:srgbClr val="FFFF00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Client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 smtClean="0"/>
              <a:t>Black Box</a:t>
            </a:r>
            <a:endParaRPr lang="da-DK" sz="4800" b="1"/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smtClean="0"/>
              <a:t>Client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Object Construction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keyword </a:t>
            </a:r>
            <a:r>
              <a:rPr lang="da-DK" sz="3200" b="1" smtClean="0"/>
              <a:t>new</a:t>
            </a:r>
            <a:r>
              <a:rPr lang="da-DK" sz="3200" smtClean="0"/>
              <a:t> is </a:t>
            </a:r>
            <a:r>
              <a:rPr lang="da-DK" sz="3200" u="sng" smtClean="0"/>
              <a:t>always</a:t>
            </a:r>
            <a:r>
              <a:rPr lang="da-DK" sz="3200" smtClean="0"/>
              <a:t> used when constructing a new object</a:t>
            </a:r>
          </a:p>
          <a:p>
            <a:r>
              <a:rPr lang="da-DK" sz="3200" smtClean="0"/>
              <a:t>We also need a </a:t>
            </a:r>
            <a:r>
              <a:rPr lang="da-DK" sz="3200" u="sng" smtClean="0"/>
              <a:t>variable</a:t>
            </a:r>
            <a:r>
              <a:rPr lang="da-DK" sz="3200" smtClean="0"/>
              <a:t> to refer to the created object</a:t>
            </a:r>
          </a:p>
          <a:p>
            <a:r>
              <a:rPr lang="da-DK" sz="3200" smtClean="0"/>
              <a:t>Type of variable must match type of object</a:t>
            </a:r>
          </a:p>
          <a:p>
            <a:r>
              <a:rPr lang="da-DK" sz="3200" smtClean="0"/>
              <a:t>Declaring a variable does </a:t>
            </a:r>
            <a:r>
              <a:rPr lang="da-DK" sz="3200" u="sng" smtClean="0"/>
              <a:t>not</a:t>
            </a:r>
            <a:r>
              <a:rPr lang="da-DK" sz="3200" smtClean="0"/>
              <a:t> cause an object to be created!</a:t>
            </a:r>
            <a:endParaRPr lang="da-DK" sz="3200"/>
          </a:p>
        </p:txBody>
      </p:sp>
      <p:pic>
        <p:nvPicPr>
          <p:cNvPr id="4098" name="Picture 2" descr="Billedresultat for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6" y="2415430"/>
            <a:ext cx="4163302" cy="18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(Car)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 smtClean="0">
                <a:latin typeface="Consolas" panose="020B0609020204030204" pitchFamily="49" charset="0"/>
              </a:rPr>
              <a:t>c 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59468" y="1513886"/>
            <a:ext cx="9386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smtClean="0"/>
              <a:t> </a:t>
            </a: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 smtClean="0">
                <a:latin typeface="Consolas" panose="020B0609020204030204" pitchFamily="49" charset="0"/>
              </a:rPr>
              <a:t> c = </a:t>
            </a:r>
            <a:r>
              <a:rPr lang="da-DK" sz="4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400" b="1" smtClean="0">
                <a:latin typeface="Consolas" panose="020B0609020204030204" pitchFamily="49" charset="0"/>
              </a:rPr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 smtClean="0">
                <a:latin typeface="Consolas" panose="020B0609020204030204" pitchFamily="49" charset="0"/>
              </a:rPr>
              <a:t>(</a:t>
            </a:r>
            <a:r>
              <a:rPr lang="da-DK" sz="4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4400" b="1" smtClean="0">
                <a:solidFill>
                  <a:srgbClr val="C00000"/>
                </a:solidFill>
                <a:latin typeface="Consolas" panose="020B0609020204030204" pitchFamily="49" charset="0"/>
              </a:rPr>
              <a:t>AC 32 702"</a:t>
            </a:r>
            <a:r>
              <a:rPr lang="da-DK" sz="4400" b="1" smtClean="0">
                <a:latin typeface="Consolas" panose="020B0609020204030204" pitchFamily="49" charset="0"/>
              </a:rPr>
              <a:t>);</a:t>
            </a:r>
            <a:endParaRPr lang="da-DK" sz="44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378117" y="3248527"/>
            <a:ext cx="3068051" cy="1455821"/>
          </a:xfrm>
          <a:prstGeom prst="wedgeRectCallout">
            <a:avLst>
              <a:gd name="adj1" fmla="val -33027"/>
              <a:gd name="adj2" fmla="val -127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May need to specify </a:t>
            </a:r>
            <a:r>
              <a:rPr lang="da-DK" sz="2400" b="1" smtClean="0"/>
              <a:t>argument values </a:t>
            </a:r>
            <a:r>
              <a:rPr lang="da-DK" sz="2400" smtClean="0"/>
              <a:t>when constructing an object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649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65484" y="4768428"/>
            <a:ext cx="1127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c1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c2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(</a:t>
            </a:r>
            <a:r>
              <a:rPr lang="da-DK" sz="4800" b="1" smtClean="0">
                <a:solidFill>
                  <a:srgbClr val="C00000"/>
                </a:solidFill>
                <a:latin typeface="Consolas" panose="020B0609020204030204" pitchFamily="49" charset="0"/>
              </a:rPr>
              <a:t>"TX 48 093"</a:t>
            </a:r>
            <a:r>
              <a:rPr lang="da-DK" sz="4800" b="1" smtClean="0">
                <a:latin typeface="Consolas" panose="020B0609020204030204" pitchFamily="49" charset="0"/>
              </a:rPr>
              <a:t>);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c1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(Car)</a:t>
            </a:r>
            <a:endParaRPr lang="da-DK" sz="3200"/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c2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(Car)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95562" y="4774444"/>
            <a:ext cx="10479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c1 = </a:t>
            </a:r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 smtClean="0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 smtClean="0">
                <a:latin typeface="Consolas" panose="020B0609020204030204" pitchFamily="49" charset="0"/>
              </a:rPr>
              <a:t> c2 </a:t>
            </a:r>
            <a:r>
              <a:rPr lang="da-DK" sz="4800" b="1">
                <a:latin typeface="Consolas" panose="020B0609020204030204" pitchFamily="49" charset="0"/>
              </a:rPr>
              <a:t>= </a:t>
            </a:r>
            <a:r>
              <a:rPr lang="da-DK" sz="4800" b="1" smtClean="0">
                <a:latin typeface="Consolas" panose="020B0609020204030204" pitchFamily="49" charset="0"/>
              </a:rPr>
              <a:t>c1;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c1 =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object (Car)</a:t>
            </a:r>
            <a:endParaRPr lang="da-DK" sz="3200"/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= c2</a:t>
            </a:r>
            <a:endParaRPr lang="da-DK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Object Interaction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 smtClean="0"/>
              <a:t>You interact with an object by using its </a:t>
            </a:r>
            <a:r>
              <a:rPr lang="da-DK" b="1" smtClean="0"/>
              <a:t>properties</a:t>
            </a:r>
            <a:r>
              <a:rPr lang="da-DK" smtClean="0"/>
              <a:t> and </a:t>
            </a:r>
            <a:r>
              <a:rPr lang="da-DK" b="1" smtClean="0"/>
              <a:t>methods</a:t>
            </a:r>
            <a:r>
              <a:rPr lang="da-DK" smtClean="0"/>
              <a:t> </a:t>
            </a:r>
          </a:p>
          <a:p>
            <a:r>
              <a:rPr lang="da-DK" smtClean="0"/>
              <a:t>More precisely; you interact with an object through a </a:t>
            </a:r>
            <a:r>
              <a:rPr lang="da-DK" u="sng" smtClean="0"/>
              <a:t>variable</a:t>
            </a:r>
            <a:r>
              <a:rPr lang="da-DK" smtClean="0"/>
              <a:t> referring to an object</a:t>
            </a:r>
          </a:p>
          <a:p>
            <a:r>
              <a:rPr lang="da-DK" smtClean="0"/>
              <a:t>Syntax</a:t>
            </a:r>
          </a:p>
          <a:p>
            <a:pPr lvl="1"/>
            <a:r>
              <a:rPr lang="da-DK" smtClean="0"/>
              <a:t>Name of variable</a:t>
            </a:r>
          </a:p>
          <a:p>
            <a:pPr lvl="1"/>
            <a:r>
              <a:rPr lang="da-DK" smtClean="0"/>
              <a:t>”dot” (the . symbol)</a:t>
            </a:r>
          </a:p>
          <a:p>
            <a:pPr lvl="1"/>
            <a:r>
              <a:rPr lang="da-DK" smtClean="0"/>
              <a:t>Name of property or method</a:t>
            </a:r>
            <a:endParaRPr lang="da-DK"/>
          </a:p>
        </p:txBody>
      </p:sp>
      <p:pic>
        <p:nvPicPr>
          <p:cNvPr id="1026" name="Picture 2" descr="Billedresultat for interaction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32" y="1825624"/>
            <a:ext cx="3251367" cy="35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 smtClean="0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Simple</a:t>
            </a:r>
            <a:r>
              <a:rPr lang="da-DK" smtClean="0"/>
              <a:t> types (aka </a:t>
            </a:r>
            <a:r>
              <a:rPr lang="da-DK" b="1" smtClean="0"/>
              <a:t>primitive</a:t>
            </a:r>
            <a:r>
              <a:rPr lang="da-DK" smtClean="0"/>
              <a:t> types)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6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 smtClean="0">
                <a:latin typeface="Consolas" panose="020B0609020204030204" pitchFamily="49" charset="0"/>
              </a:rPr>
              <a:t>c</a:t>
            </a:r>
            <a:r>
              <a:rPr lang="da-DK" sz="8000" b="1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da-DK" sz="8000" b="1" smtClean="0">
                <a:latin typeface="Consolas" panose="020B0609020204030204" pitchFamily="49" charset="0"/>
              </a:rPr>
              <a:t>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9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…the most important dot in your life!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5825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 smtClean="0"/>
              <a:t>The (external) state of an object is accessed through properties</a:t>
            </a:r>
          </a:p>
          <a:p>
            <a:r>
              <a:rPr lang="da-DK" smtClean="0"/>
              <a:t>A property may contain a </a:t>
            </a:r>
            <a:r>
              <a:rPr lang="da-DK" b="1" smtClean="0"/>
              <a:t>get</a:t>
            </a:r>
            <a:r>
              <a:rPr lang="da-DK" smtClean="0"/>
              <a:t>-part and a </a:t>
            </a:r>
            <a:r>
              <a:rPr lang="da-DK" b="1" smtClean="0"/>
              <a:t>set</a:t>
            </a:r>
            <a:r>
              <a:rPr lang="da-DK" smtClean="0"/>
              <a:t>-part</a:t>
            </a:r>
          </a:p>
          <a:p>
            <a:r>
              <a:rPr lang="da-DK" b="1" smtClean="0"/>
              <a:t>get</a:t>
            </a:r>
            <a:r>
              <a:rPr lang="da-DK" smtClean="0"/>
              <a:t>-part: Get the current value of the property for the object</a:t>
            </a:r>
          </a:p>
          <a:p>
            <a:r>
              <a:rPr lang="da-DK" b="1" smtClean="0"/>
              <a:t>set</a:t>
            </a:r>
            <a:r>
              <a:rPr lang="da-DK" smtClean="0"/>
              <a:t>-part</a:t>
            </a:r>
            <a:r>
              <a:rPr lang="da-DK"/>
              <a:t>: </a:t>
            </a:r>
            <a:r>
              <a:rPr lang="da-DK" smtClean="0"/>
              <a:t>Set </a:t>
            </a:r>
            <a:r>
              <a:rPr lang="da-DK"/>
              <a:t>the </a:t>
            </a:r>
            <a:r>
              <a:rPr lang="da-DK" smtClean="0"/>
              <a:t>value </a:t>
            </a:r>
            <a:r>
              <a:rPr lang="da-DK"/>
              <a:t>of the property for the </a:t>
            </a:r>
            <a:r>
              <a:rPr lang="da-DK" smtClean="0"/>
              <a:t>object to a new value</a:t>
            </a:r>
            <a:endParaRPr lang="da-DK"/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 smtClean="0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  <a:endParaRPr lang="da-DK" sz="2400" b="1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124786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get</a:t>
            </a:r>
            <a:r>
              <a:rPr lang="da-DK" sz="3200" smtClean="0"/>
              <a:t>-part is usually always defined</a:t>
            </a:r>
          </a:p>
          <a:p>
            <a:r>
              <a:rPr lang="da-DK" sz="3200" b="1" smtClean="0"/>
              <a:t>set-part</a:t>
            </a:r>
            <a:r>
              <a:rPr lang="da-DK" sz="3200" smtClean="0"/>
              <a:t> may </a:t>
            </a:r>
            <a:r>
              <a:rPr lang="da-DK" sz="3200" u="sng" smtClean="0"/>
              <a:t>not</a:t>
            </a:r>
            <a:r>
              <a:rPr lang="da-DK" sz="3200" smtClean="0"/>
              <a:t> be defined for various reasons</a:t>
            </a:r>
          </a:p>
          <a:p>
            <a:pPr lvl="1"/>
            <a:r>
              <a:rPr lang="da-DK" sz="2800" smtClean="0"/>
              <a:t>Value is </a:t>
            </a:r>
            <a:r>
              <a:rPr lang="da-DK" sz="2800" u="sng" smtClean="0"/>
              <a:t>calculated</a:t>
            </a:r>
            <a:r>
              <a:rPr lang="da-DK" sz="2800" smtClean="0"/>
              <a:t> from other parts of the state</a:t>
            </a:r>
          </a:p>
          <a:p>
            <a:pPr lvl="1"/>
            <a:r>
              <a:rPr lang="da-DK" sz="2800" smtClean="0"/>
              <a:t>Business logic dictates that a value </a:t>
            </a:r>
            <a:r>
              <a:rPr lang="da-DK" sz="2800" u="sng" smtClean="0"/>
              <a:t>cannot be changed</a:t>
            </a:r>
            <a:r>
              <a:rPr lang="da-DK" sz="2800" smtClean="0"/>
              <a:t> after object creation</a:t>
            </a:r>
            <a:endParaRPr lang="da-DK" sz="2800"/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 smtClean="0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  <a:endParaRPr lang="da-DK" sz="2400" b="1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218530" y="1320240"/>
            <a:ext cx="8071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 value</a:t>
            </a:r>
            <a:endParaRPr lang="da-DK" sz="4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price = c.Price;</a:t>
            </a:r>
          </a:p>
          <a:p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value</a:t>
            </a:r>
            <a:endParaRPr lang="da-DK" sz="4800" b="1" smtClean="0">
              <a:latin typeface="Consolas" panose="020B0609020204030204" pitchFamily="49" charset="0"/>
            </a:endParaRPr>
          </a:p>
          <a:p>
            <a:r>
              <a:rPr lang="da-DK" sz="4800" b="1" smtClean="0">
                <a:latin typeface="Consolas" panose="020B0609020204030204" pitchFamily="49" charset="0"/>
              </a:rPr>
              <a:t>c.price = 85000;   </a:t>
            </a:r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20144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420589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udstavle 6"/>
          <p:cNvSpPr/>
          <p:nvPr/>
        </p:nvSpPr>
        <p:spPr>
          <a:xfrm>
            <a:off x="9916480" y="3968825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550422" y="1482799"/>
            <a:ext cx="8294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 value</a:t>
            </a:r>
            <a:endParaRPr lang="da-DK" sz="40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4000" b="1" smtClean="0">
                <a:latin typeface="Consolas" panose="020B0609020204030204" pitchFamily="49" charset="0"/>
              </a:rPr>
              <a:t>lp = c.LicensePlate;</a:t>
            </a:r>
          </a:p>
          <a:p>
            <a:endParaRPr lang="da-DK" sz="4000" b="1" smtClean="0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value (NB!)</a:t>
            </a:r>
            <a:endParaRPr lang="da-DK" sz="4000" b="1" smtClean="0">
              <a:latin typeface="Consolas" panose="020B0609020204030204" pitchFamily="49" charset="0"/>
            </a:endParaRPr>
          </a:p>
          <a:p>
            <a:r>
              <a:rPr lang="da-DK" sz="4000" b="1">
                <a:latin typeface="Consolas" panose="020B0609020204030204" pitchFamily="49" charset="0"/>
              </a:rPr>
              <a:t>c.LicensePlate </a:t>
            </a:r>
            <a:r>
              <a:rPr lang="da-DK" sz="4000" b="1" smtClean="0">
                <a:latin typeface="Consolas" panose="020B0609020204030204" pitchFamily="49" charset="0"/>
              </a:rPr>
              <a:t>= </a:t>
            </a:r>
            <a:r>
              <a:rPr lang="da-DK" sz="4000" b="1" smtClean="0">
                <a:solidFill>
                  <a:srgbClr val="C00000"/>
                </a:solidFill>
                <a:latin typeface="Consolas" panose="020B0609020204030204" pitchFamily="49" charset="0"/>
              </a:rPr>
              <a:t>"LP 22 118"</a:t>
            </a:r>
            <a:r>
              <a:rPr lang="da-DK" sz="4000" b="1" smtClean="0">
                <a:latin typeface="Consolas" panose="020B0609020204030204" pitchFamily="49" charset="0"/>
              </a:rPr>
              <a:t>;</a:t>
            </a:r>
            <a:r>
              <a:rPr lang="da-DK" sz="4800" b="1" smtClean="0">
                <a:latin typeface="Consolas" panose="020B0609020204030204" pitchFamily="49" charset="0"/>
              </a:rPr>
              <a:t>   </a:t>
            </a:r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80" y="21769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Behavior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0841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Behavior is defined by a set of </a:t>
            </a:r>
            <a:r>
              <a:rPr lang="da-DK" sz="3200" b="1" smtClean="0"/>
              <a:t>methods</a:t>
            </a:r>
            <a:r>
              <a:rPr lang="da-DK" sz="3200" smtClean="0"/>
              <a:t>, which can be invoked on an object</a:t>
            </a:r>
          </a:p>
          <a:p>
            <a:r>
              <a:rPr lang="da-DK" sz="3200" smtClean="0"/>
              <a:t>Methods </a:t>
            </a:r>
          </a:p>
          <a:p>
            <a:pPr lvl="1"/>
            <a:r>
              <a:rPr lang="da-DK" sz="2800"/>
              <a:t>H</a:t>
            </a:r>
            <a:r>
              <a:rPr lang="da-DK" sz="2800" smtClean="0"/>
              <a:t>ave a </a:t>
            </a:r>
            <a:r>
              <a:rPr lang="da-DK" sz="2800" b="1" smtClean="0"/>
              <a:t>name</a:t>
            </a:r>
            <a:r>
              <a:rPr lang="da-DK" sz="2800" smtClean="0"/>
              <a:t> </a:t>
            </a:r>
          </a:p>
          <a:p>
            <a:pPr lvl="1"/>
            <a:r>
              <a:rPr lang="da-DK" sz="2800" smtClean="0"/>
              <a:t>May require </a:t>
            </a:r>
            <a:r>
              <a:rPr lang="da-DK" sz="2800" b="1" smtClean="0"/>
              <a:t>arguments</a:t>
            </a:r>
          </a:p>
          <a:p>
            <a:pPr lvl="1"/>
            <a:r>
              <a:rPr lang="da-DK" sz="2800" smtClean="0"/>
              <a:t>May </a:t>
            </a:r>
            <a:r>
              <a:rPr lang="da-DK" sz="2800" b="1" smtClean="0"/>
              <a:t>return</a:t>
            </a:r>
            <a:r>
              <a:rPr lang="da-DK" sz="2800" smtClean="0"/>
              <a:t> a value</a:t>
            </a:r>
            <a:endParaRPr lang="da-DK" sz="2800"/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 smtClean="0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  <a:endParaRPr lang="da-DK" sz="2400" b="1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3183734" y="3756527"/>
            <a:ext cx="3068051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Name: </a:t>
            </a:r>
            <a:r>
              <a:rPr lang="da-DK" sz="2400" b="1" smtClean="0"/>
              <a:t>TurnOnEngine</a:t>
            </a:r>
          </a:p>
          <a:p>
            <a:r>
              <a:rPr lang="da-DK" sz="2400" smtClean="0"/>
              <a:t>No arguments</a:t>
            </a:r>
          </a:p>
          <a:p>
            <a:r>
              <a:rPr lang="da-DK" sz="2400" smtClean="0"/>
              <a:t>No return value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c.TurnOnSignalLight(</a:t>
            </a:r>
            <a:r>
              <a:rPr lang="da-DK" sz="4800" b="1" smtClean="0">
                <a:solidFill>
                  <a:srgbClr val="C00000"/>
                </a:solidFill>
                <a:latin typeface="Consolas" panose="020B0609020204030204" pitchFamily="49" charset="0"/>
              </a:rPr>
              <a:t>"Left"</a:t>
            </a:r>
            <a:r>
              <a:rPr lang="da-DK" sz="4800" b="1" smtClean="0">
                <a:latin typeface="Consolas" panose="020B0609020204030204" pitchFamily="49" charset="0"/>
              </a:rPr>
              <a:t>,</a:t>
            </a:r>
            <a:r>
              <a:rPr lang="da-DK" sz="48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 smtClean="0">
                <a:latin typeface="Consolas" panose="020B0609020204030204" pitchFamily="49" charset="0"/>
              </a:rPr>
              <a:t>50);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183734" y="3756527"/>
            <a:ext cx="3528639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Name: </a:t>
            </a:r>
            <a:r>
              <a:rPr lang="da-DK" sz="2400" b="1" smtClean="0"/>
              <a:t>TurnOnSignalLight</a:t>
            </a:r>
          </a:p>
          <a:p>
            <a:r>
              <a:rPr lang="da-DK" sz="2400" smtClean="0"/>
              <a:t>Two arguments</a:t>
            </a:r>
          </a:p>
          <a:p>
            <a:r>
              <a:rPr lang="da-DK" sz="2400" smtClean="0"/>
              <a:t>No return value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1107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</a:t>
            </a:r>
            <a:r>
              <a:rPr lang="da-DK" smtClean="0"/>
              <a:t> 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  <a:endParaRPr lang="da-DK" sz="6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aboveLimit = c.SpeedAboveLimit(80);</a:t>
            </a:r>
            <a:endParaRPr lang="da-DK" sz="3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976214" y="3790394"/>
            <a:ext cx="3528639" cy="1455821"/>
          </a:xfrm>
          <a:prstGeom prst="wedgeRectCallout">
            <a:avLst>
              <a:gd name="adj1" fmla="val 62526"/>
              <a:gd name="adj2" fmla="val -14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/>
              <a:t>Name: </a:t>
            </a:r>
            <a:r>
              <a:rPr lang="da-DK" sz="2400" b="1" smtClean="0"/>
              <a:t>SpeedAboveLimit</a:t>
            </a:r>
          </a:p>
          <a:p>
            <a:r>
              <a:rPr lang="da-DK" sz="2400" smtClean="0"/>
              <a:t>One arguments</a:t>
            </a:r>
          </a:p>
          <a:p>
            <a:r>
              <a:rPr lang="da-DK" sz="2400" smtClean="0"/>
              <a:t>Return value of type </a:t>
            </a:r>
            <a:r>
              <a:rPr lang="da-DK" sz="2400" b="1" smtClean="0"/>
              <a:t>bool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Process</a:t>
            </a:r>
            <a:endParaRPr lang="da-DK" sz="4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400" b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Logic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5801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 smtClean="0"/>
              <a:t>Class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Behavior</a:t>
            </a:r>
            <a:endParaRPr lang="da-DK" sz="6000"/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State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61766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Where do classes come from…?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54416" cy="4351338"/>
          </a:xfrm>
        </p:spPr>
        <p:txBody>
          <a:bodyPr/>
          <a:lstStyle/>
          <a:p>
            <a:r>
              <a:rPr lang="da-DK" smtClean="0"/>
              <a:t>.NET class library</a:t>
            </a:r>
          </a:p>
          <a:p>
            <a:r>
              <a:rPr lang="da-DK" smtClean="0"/>
              <a:t>Third-party suppliers (e.g. via NuGet)</a:t>
            </a:r>
          </a:p>
          <a:p>
            <a:r>
              <a:rPr lang="da-DK" smtClean="0"/>
              <a:t>Open source (e.g. from GitHub)</a:t>
            </a:r>
          </a:p>
          <a:p>
            <a:r>
              <a:rPr lang="da-DK" smtClean="0"/>
              <a:t>Own company</a:t>
            </a:r>
          </a:p>
          <a:p>
            <a:r>
              <a:rPr lang="da-DK" smtClean="0"/>
              <a:t>Your own library</a:t>
            </a:r>
          </a:p>
          <a:p>
            <a:r>
              <a:rPr lang="da-DK" smtClean="0"/>
              <a:t>Write it yourself…</a:t>
            </a:r>
            <a:endParaRPr lang="da-DK"/>
          </a:p>
        </p:txBody>
      </p:sp>
      <p:pic>
        <p:nvPicPr>
          <p:cNvPr id="4" name="Picture 2" descr="Billedresultat for st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9920" y="1495568"/>
            <a:ext cx="3391342" cy="409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Objects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52046" cy="4351338"/>
          </a:xfrm>
        </p:spPr>
        <p:txBody>
          <a:bodyPr>
            <a:normAutofit/>
          </a:bodyPr>
          <a:lstStyle/>
          <a:p>
            <a:r>
              <a:rPr lang="da-DK" smtClean="0"/>
              <a:t>An </a:t>
            </a:r>
            <a:r>
              <a:rPr lang="da-DK" b="1" smtClean="0"/>
              <a:t>object</a:t>
            </a:r>
            <a:r>
              <a:rPr lang="da-DK" smtClean="0"/>
              <a:t> is an </a:t>
            </a:r>
            <a:r>
              <a:rPr lang="da-DK" u="sng" smtClean="0"/>
              <a:t>instance</a:t>
            </a:r>
            <a:r>
              <a:rPr lang="da-DK" smtClean="0"/>
              <a:t> of a specific </a:t>
            </a:r>
            <a:r>
              <a:rPr lang="da-DK" b="1" smtClean="0"/>
              <a:t>class</a:t>
            </a:r>
          </a:p>
          <a:p>
            <a:r>
              <a:rPr lang="da-DK" smtClean="0"/>
              <a:t>Can create </a:t>
            </a:r>
            <a:r>
              <a:rPr lang="da-DK" u="sng" smtClean="0"/>
              <a:t>many</a:t>
            </a:r>
            <a:r>
              <a:rPr lang="da-DK" smtClean="0"/>
              <a:t> objects of the same class</a:t>
            </a:r>
          </a:p>
          <a:p>
            <a:r>
              <a:rPr lang="da-DK" smtClean="0"/>
              <a:t>An object is </a:t>
            </a:r>
            <a:r>
              <a:rPr lang="da-DK" u="sng" smtClean="0"/>
              <a:t>created</a:t>
            </a:r>
            <a:r>
              <a:rPr lang="da-DK" smtClean="0"/>
              <a:t> during run-time, and </a:t>
            </a:r>
            <a:r>
              <a:rPr lang="da-DK" smtClean="0"/>
              <a:t>may be </a:t>
            </a:r>
            <a:r>
              <a:rPr lang="da-DK" u="sng" smtClean="0"/>
              <a:t>destroyed</a:t>
            </a:r>
            <a:r>
              <a:rPr lang="da-DK" smtClean="0"/>
              <a:t> again when nobody uses it any more</a:t>
            </a:r>
          </a:p>
        </p:txBody>
      </p:sp>
      <p:pic>
        <p:nvPicPr>
          <p:cNvPr id="2052" name="Picture 4" descr="Billedresultat for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53" y="2576761"/>
            <a:ext cx="4282751" cy="21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Objects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447452" cy="4690322"/>
          </a:xfrm>
        </p:spPr>
        <p:txBody>
          <a:bodyPr>
            <a:normAutofit/>
          </a:bodyPr>
          <a:lstStyle/>
          <a:p>
            <a:r>
              <a:rPr lang="da-DK" smtClean="0"/>
              <a:t>All objects (of the same class) obey the rules for </a:t>
            </a:r>
            <a:r>
              <a:rPr lang="da-DK" b="1" smtClean="0"/>
              <a:t>behavior</a:t>
            </a:r>
            <a:r>
              <a:rPr lang="da-DK" smtClean="0"/>
              <a:t> defined in the class definition</a:t>
            </a:r>
          </a:p>
          <a:p>
            <a:r>
              <a:rPr lang="da-DK" smtClean="0"/>
              <a:t>All objects contain the same set of fields defining the object </a:t>
            </a:r>
            <a:r>
              <a:rPr lang="da-DK" b="1" smtClean="0"/>
              <a:t>state</a:t>
            </a:r>
          </a:p>
          <a:p>
            <a:r>
              <a:rPr lang="da-DK" smtClean="0"/>
              <a:t>The objects have their own indi-vidual state, i.e. set of values for the fields defining the state</a:t>
            </a:r>
          </a:p>
          <a:p>
            <a:r>
              <a:rPr lang="da-DK" smtClean="0"/>
              <a:t>Other parts of the code can interact with an object</a:t>
            </a:r>
          </a:p>
        </p:txBody>
      </p:sp>
      <p:pic>
        <p:nvPicPr>
          <p:cNvPr id="3074" name="Picture 2" descr="Billedresultat for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80" y="2665828"/>
            <a:ext cx="4421650" cy="13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605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Objects  and Classes</vt:lpstr>
      <vt:lpstr>Simple types (aka primitive types)</vt:lpstr>
      <vt:lpstr>Class types</vt:lpstr>
      <vt:lpstr>PowerPoint-præsentation</vt:lpstr>
      <vt:lpstr>PowerPoint-præsentation</vt:lpstr>
      <vt:lpstr>PowerPoint-præsentation</vt:lpstr>
      <vt:lpstr>Where do classes come from…?</vt:lpstr>
      <vt:lpstr>Objects</vt:lpstr>
      <vt:lpstr>Objects</vt:lpstr>
      <vt:lpstr>PowerPoint-præsentation</vt:lpstr>
      <vt:lpstr>PowerPoint-præsentation</vt:lpstr>
      <vt:lpstr>Object Construction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Object Interaction</vt:lpstr>
      <vt:lpstr>PowerPoint-præsentation</vt:lpstr>
      <vt:lpstr>PowerPoint-præsentation</vt:lpstr>
      <vt:lpstr>PowerPoint-præsentation</vt:lpstr>
      <vt:lpstr>PowerPoint-præsentation</vt:lpstr>
      <vt:lpstr>State</vt:lpstr>
      <vt:lpstr>State</vt:lpstr>
      <vt:lpstr>PowerPoint-præsentation</vt:lpstr>
      <vt:lpstr>PowerPoint-præsentation</vt:lpstr>
      <vt:lpstr>Behavior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66</cp:revision>
  <dcterms:created xsi:type="dcterms:W3CDTF">2017-09-05T14:00:27Z</dcterms:created>
  <dcterms:modified xsi:type="dcterms:W3CDTF">2018-02-18T18:28:43Z</dcterms:modified>
</cp:coreProperties>
</file>