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8" r:id="rId3"/>
    <p:sldId id="256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z="9600" smtClean="0"/>
              <a:t>Functions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 smtClean="0">
                <a:latin typeface="Consolas" panose="020B0609020204030204" pitchFamily="49" charset="0"/>
              </a:rPr>
              <a:t> h1 = 12.5;</a:t>
            </a:r>
            <a:endParaRPr lang="da-DK" sz="4000" b="1">
              <a:latin typeface="Consolas" panose="020B0609020204030204" pitchFamily="49" charset="0"/>
            </a:endParaRPr>
          </a:p>
          <a:p>
            <a:r>
              <a:rPr lang="da-DK" sz="4000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 smtClean="0">
                <a:latin typeface="Consolas" panose="020B0609020204030204" pitchFamily="49" charset="0"/>
              </a:rPr>
              <a:t> r1 = 8.2;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</a:t>
            </a:r>
            <a:r>
              <a:rPr lang="da-DK" sz="4000" b="1" smtClean="0">
                <a:latin typeface="Consolas" panose="020B0609020204030204" pitchFamily="49" charset="0"/>
              </a:rPr>
              <a:t>h2 </a:t>
            </a:r>
            <a:r>
              <a:rPr lang="da-DK" sz="4000" b="1">
                <a:latin typeface="Consolas" panose="020B0609020204030204" pitchFamily="49" charset="0"/>
              </a:rPr>
              <a:t>= </a:t>
            </a:r>
            <a:r>
              <a:rPr lang="da-DK" sz="4000" b="1" smtClean="0">
                <a:latin typeface="Consolas" panose="020B0609020204030204" pitchFamily="49" charset="0"/>
              </a:rPr>
              <a:t>7.0;</a:t>
            </a:r>
            <a:endParaRPr lang="da-DK" sz="4000" b="1">
              <a:latin typeface="Consolas" panose="020B0609020204030204" pitchFamily="49" charset="0"/>
            </a:endParaRP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</a:t>
            </a:r>
            <a:r>
              <a:rPr lang="da-DK" sz="4000" b="1" smtClean="0">
                <a:latin typeface="Consolas" panose="020B0609020204030204" pitchFamily="49" charset="0"/>
              </a:rPr>
              <a:t>r2 </a:t>
            </a:r>
            <a:r>
              <a:rPr lang="da-DK" sz="4000" b="1">
                <a:latin typeface="Consolas" panose="020B0609020204030204" pitchFamily="49" charset="0"/>
              </a:rPr>
              <a:t>= </a:t>
            </a:r>
            <a:r>
              <a:rPr lang="da-DK" sz="4000" b="1" smtClean="0">
                <a:latin typeface="Consolas" panose="020B0609020204030204" pitchFamily="49" charset="0"/>
              </a:rPr>
              <a:t>17.3;</a:t>
            </a:r>
            <a:endParaRPr lang="da-DK" sz="4000" b="1">
              <a:latin typeface="Consolas" panose="020B0609020204030204" pitchFamily="49" charset="0"/>
            </a:endParaRPr>
          </a:p>
          <a:p>
            <a:endParaRPr lang="da-DK" sz="4000" b="1">
              <a:latin typeface="Consolas" panose="020B0609020204030204" pitchFamily="49" charset="0"/>
            </a:endParaRP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</a:t>
            </a:r>
            <a:r>
              <a:rPr lang="da-DK" sz="4000" b="1" smtClean="0">
                <a:latin typeface="Consolas" panose="020B0609020204030204" pitchFamily="49" charset="0"/>
              </a:rPr>
              <a:t>v1 = CylinderVolume(h1, r1);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</a:t>
            </a:r>
            <a:r>
              <a:rPr lang="da-DK" sz="4000" b="1" smtClean="0">
                <a:latin typeface="Consolas" panose="020B0609020204030204" pitchFamily="49" charset="0"/>
              </a:rPr>
              <a:t>v2 </a:t>
            </a:r>
            <a:r>
              <a:rPr lang="da-DK" sz="4000" b="1">
                <a:latin typeface="Consolas" panose="020B0609020204030204" pitchFamily="49" charset="0"/>
              </a:rPr>
              <a:t>= </a:t>
            </a:r>
            <a:r>
              <a:rPr lang="da-DK" sz="4000" b="1" smtClean="0">
                <a:latin typeface="Consolas" panose="020B0609020204030204" pitchFamily="49" charset="0"/>
              </a:rPr>
              <a:t>CylinderVolume(h2, r2);</a:t>
            </a:r>
            <a:endParaRPr lang="da-DK" sz="4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0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3600" b="1" smtClean="0">
              <a:latin typeface="Consolas" panose="020B0609020204030204" pitchFamily="49" charset="0"/>
            </a:endParaRPr>
          </a:p>
          <a:p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v1 = CylinderVolume(</a:t>
            </a:r>
            <a:r>
              <a:rPr lang="da-DK" sz="3600" b="1">
                <a:latin typeface="Consolas" panose="020B0609020204030204" pitchFamily="49" charset="0"/>
              </a:rPr>
              <a:t>12.5</a:t>
            </a:r>
            <a:r>
              <a:rPr lang="da-DK" sz="3600" b="1" smtClean="0">
                <a:latin typeface="Consolas" panose="020B0609020204030204" pitchFamily="49" charset="0"/>
              </a:rPr>
              <a:t>, </a:t>
            </a:r>
            <a:r>
              <a:rPr lang="da-DK" sz="3600" b="1">
                <a:latin typeface="Consolas" panose="020B0609020204030204" pitchFamily="49" charset="0"/>
              </a:rPr>
              <a:t>8.2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v2 </a:t>
            </a:r>
            <a:r>
              <a:rPr lang="da-DK" sz="3600" b="1">
                <a:latin typeface="Consolas" panose="020B0609020204030204" pitchFamily="49" charset="0"/>
              </a:rPr>
              <a:t>= </a:t>
            </a:r>
            <a:r>
              <a:rPr lang="da-DK" sz="3600" b="1" smtClean="0">
                <a:latin typeface="Consolas" panose="020B0609020204030204" pitchFamily="49" charset="0"/>
              </a:rPr>
              <a:t>CylinderVolume(</a:t>
            </a:r>
            <a:r>
              <a:rPr lang="da-DK" sz="3600" b="1">
                <a:latin typeface="Consolas" panose="020B0609020204030204" pitchFamily="49" charset="0"/>
              </a:rPr>
              <a:t>7.0</a:t>
            </a:r>
            <a:r>
              <a:rPr lang="da-DK" sz="3600" b="1" smtClean="0">
                <a:latin typeface="Consolas" panose="020B0609020204030204" pitchFamily="49" charset="0"/>
              </a:rPr>
              <a:t>, </a:t>
            </a:r>
            <a:r>
              <a:rPr lang="da-DK" sz="3600" b="1">
                <a:latin typeface="Consolas" panose="020B0609020204030204" pitchFamily="49" charset="0"/>
              </a:rPr>
              <a:t>17.3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581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cylinder volume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97" y="968291"/>
            <a:ext cx="9245730" cy="447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2499" y="577516"/>
            <a:ext cx="101586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 smtClean="0">
                <a:latin typeface="Consolas" panose="020B0609020204030204" pitchFamily="49" charset="0"/>
              </a:rPr>
              <a:t> h = 12.5;</a:t>
            </a:r>
            <a:endParaRPr lang="da-DK" sz="4000" b="1">
              <a:latin typeface="Consolas" panose="020B0609020204030204" pitchFamily="49" charset="0"/>
            </a:endParaRPr>
          </a:p>
          <a:p>
            <a:r>
              <a:rPr lang="da-DK" sz="4000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 smtClean="0">
                <a:latin typeface="Consolas" panose="020B0609020204030204" pitchFamily="49" charset="0"/>
              </a:rPr>
              <a:t> r = 8.2;</a:t>
            </a:r>
          </a:p>
          <a:p>
            <a:endParaRPr lang="da-DK" sz="4000" b="1">
              <a:latin typeface="Consolas" panose="020B0609020204030204" pitchFamily="49" charset="0"/>
            </a:endParaRP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</a:t>
            </a:r>
            <a:r>
              <a:rPr lang="da-DK" sz="4000" b="1" smtClean="0">
                <a:latin typeface="Consolas" panose="020B0609020204030204" pitchFamily="49" charset="0"/>
              </a:rPr>
              <a:t>v = </a:t>
            </a: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4000" b="1" smtClean="0">
                <a:latin typeface="Consolas" panose="020B0609020204030204" pitchFamily="49" charset="0"/>
              </a:rPr>
              <a:t>.PI * r * r * h;</a:t>
            </a:r>
            <a:endParaRPr lang="da-DK" sz="4000" b="1">
              <a:latin typeface="Consolas" panose="020B0609020204030204" pitchFamily="49" charset="0"/>
            </a:endParaRPr>
          </a:p>
          <a:p>
            <a:endParaRPr lang="da-DK" sz="48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 smtClean="0">
                <a:latin typeface="Consolas" panose="020B0609020204030204" pitchFamily="49" charset="0"/>
              </a:rPr>
              <a:t> h1 = 12.5;</a:t>
            </a:r>
            <a:endParaRPr lang="da-DK" sz="4000" b="1">
              <a:latin typeface="Consolas" panose="020B0609020204030204" pitchFamily="49" charset="0"/>
            </a:endParaRPr>
          </a:p>
          <a:p>
            <a:r>
              <a:rPr lang="da-DK" sz="4000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 smtClean="0">
                <a:latin typeface="Consolas" panose="020B0609020204030204" pitchFamily="49" charset="0"/>
              </a:rPr>
              <a:t> r1 = 8.2;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</a:t>
            </a:r>
            <a:r>
              <a:rPr lang="da-DK" sz="4000" b="1" smtClean="0">
                <a:latin typeface="Consolas" panose="020B0609020204030204" pitchFamily="49" charset="0"/>
              </a:rPr>
              <a:t>h2 </a:t>
            </a:r>
            <a:r>
              <a:rPr lang="da-DK" sz="4000" b="1">
                <a:latin typeface="Consolas" panose="020B0609020204030204" pitchFamily="49" charset="0"/>
              </a:rPr>
              <a:t>= </a:t>
            </a:r>
            <a:r>
              <a:rPr lang="da-DK" sz="4000" b="1" smtClean="0">
                <a:latin typeface="Consolas" panose="020B0609020204030204" pitchFamily="49" charset="0"/>
              </a:rPr>
              <a:t>7.0;</a:t>
            </a:r>
            <a:endParaRPr lang="da-DK" sz="4000" b="1">
              <a:latin typeface="Consolas" panose="020B0609020204030204" pitchFamily="49" charset="0"/>
            </a:endParaRP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</a:t>
            </a:r>
            <a:r>
              <a:rPr lang="da-DK" sz="4000" b="1" smtClean="0">
                <a:latin typeface="Consolas" panose="020B0609020204030204" pitchFamily="49" charset="0"/>
              </a:rPr>
              <a:t>r2 </a:t>
            </a:r>
            <a:r>
              <a:rPr lang="da-DK" sz="4000" b="1">
                <a:latin typeface="Consolas" panose="020B0609020204030204" pitchFamily="49" charset="0"/>
              </a:rPr>
              <a:t>= </a:t>
            </a:r>
            <a:r>
              <a:rPr lang="da-DK" sz="4000" b="1" smtClean="0">
                <a:latin typeface="Consolas" panose="020B0609020204030204" pitchFamily="49" charset="0"/>
              </a:rPr>
              <a:t>17.3;</a:t>
            </a:r>
            <a:endParaRPr lang="da-DK" sz="4000" b="1">
              <a:latin typeface="Consolas" panose="020B0609020204030204" pitchFamily="49" charset="0"/>
            </a:endParaRPr>
          </a:p>
          <a:p>
            <a:endParaRPr lang="da-DK" sz="4000" b="1">
              <a:latin typeface="Consolas" panose="020B0609020204030204" pitchFamily="49" charset="0"/>
            </a:endParaRP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</a:t>
            </a:r>
            <a:r>
              <a:rPr lang="da-DK" sz="4000" b="1" smtClean="0">
                <a:latin typeface="Consolas" panose="020B0609020204030204" pitchFamily="49" charset="0"/>
              </a:rPr>
              <a:t>v1 = 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4000" b="1" smtClean="0">
                <a:latin typeface="Consolas" panose="020B0609020204030204" pitchFamily="49" charset="0"/>
              </a:rPr>
              <a:t>.PI * r1 * r1 * h1;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</a:t>
            </a:r>
            <a:r>
              <a:rPr lang="da-DK" sz="4000" b="1" smtClean="0">
                <a:latin typeface="Consolas" panose="020B0609020204030204" pitchFamily="49" charset="0"/>
              </a:rPr>
              <a:t>v2 </a:t>
            </a:r>
            <a:r>
              <a:rPr lang="da-DK" sz="4000" b="1">
                <a:latin typeface="Consolas" panose="020B0609020204030204" pitchFamily="49" charset="0"/>
              </a:rPr>
              <a:t>= 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4000" b="1" smtClean="0">
                <a:latin typeface="Consolas" panose="020B0609020204030204" pitchFamily="49" charset="0"/>
              </a:rPr>
              <a:t>.PI </a:t>
            </a:r>
            <a:r>
              <a:rPr lang="da-DK" sz="4000" b="1">
                <a:latin typeface="Consolas" panose="020B0609020204030204" pitchFamily="49" charset="0"/>
              </a:rPr>
              <a:t>* </a:t>
            </a:r>
            <a:r>
              <a:rPr lang="da-DK" sz="4000" b="1" smtClean="0">
                <a:latin typeface="Consolas" panose="020B0609020204030204" pitchFamily="49" charset="0"/>
              </a:rPr>
              <a:t>r2 </a:t>
            </a:r>
            <a:r>
              <a:rPr lang="da-DK" sz="4000" b="1">
                <a:latin typeface="Consolas" panose="020B0609020204030204" pitchFamily="49" charset="0"/>
              </a:rPr>
              <a:t>* </a:t>
            </a:r>
            <a:r>
              <a:rPr lang="da-DK" sz="4000" b="1" smtClean="0">
                <a:latin typeface="Consolas" panose="020B0609020204030204" pitchFamily="49" charset="0"/>
              </a:rPr>
              <a:t>r2 </a:t>
            </a:r>
            <a:r>
              <a:rPr lang="da-DK" sz="4000" b="1">
                <a:latin typeface="Consolas" panose="020B0609020204030204" pitchFamily="49" charset="0"/>
              </a:rPr>
              <a:t>* </a:t>
            </a:r>
            <a:r>
              <a:rPr lang="da-DK" sz="4000" b="1" smtClean="0">
                <a:latin typeface="Consolas" panose="020B0609020204030204" pitchFamily="49" charset="0"/>
              </a:rPr>
              <a:t>h2;</a:t>
            </a:r>
            <a:endParaRPr lang="da-DK" sz="4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14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b="1" smtClean="0">
              <a:latin typeface="Consolas" panose="020B0609020204030204" pitchFamily="49" charset="0"/>
            </a:endParaRPr>
          </a:p>
          <a:p>
            <a:endParaRPr lang="fr-FR" sz="32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 smtClean="0">
                <a:latin typeface="Consolas" panose="020B0609020204030204" pitchFamily="49" charset="0"/>
              </a:rPr>
              <a:t> </a:t>
            </a:r>
            <a:r>
              <a:rPr lang="fr-FR" sz="3200" b="1">
                <a:latin typeface="Consolas" panose="020B0609020204030204" pitchFamily="49" charset="0"/>
              </a:rPr>
              <a:t>CylinderVolume(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h, 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r)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  <a:endParaRPr lang="da-DK" sz="3200" b="1">
              <a:latin typeface="Consolas" panose="020B0609020204030204" pitchFamily="49" charset="0"/>
            </a:endParaRPr>
          </a:p>
          <a:p>
            <a:r>
              <a:rPr lang="pt-BR" sz="3200" b="1" smtClean="0">
                <a:latin typeface="Consolas" panose="020B0609020204030204" pitchFamily="49" charset="0"/>
              </a:rPr>
              <a:t>	</a:t>
            </a:r>
            <a:r>
              <a:rPr lang="pt-B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pt-BR" sz="3200" b="1" smtClean="0">
                <a:latin typeface="Consolas" panose="020B0609020204030204" pitchFamily="49" charset="0"/>
              </a:rPr>
              <a:t> </a:t>
            </a:r>
            <a:r>
              <a:rPr lang="pt-BR" sz="3200" b="1">
                <a:latin typeface="Consolas" panose="020B0609020204030204" pitchFamily="49" charset="0"/>
              </a:rPr>
              <a:t>v = </a:t>
            </a:r>
            <a:r>
              <a:rPr lang="pt-BR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pt-BR" sz="3200" b="1">
                <a:latin typeface="Consolas" panose="020B0609020204030204" pitchFamily="49" charset="0"/>
              </a:rPr>
              <a:t>.PI * r * r * h;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200" b="1" smtClean="0">
                <a:latin typeface="Consolas" panose="020B0609020204030204" pitchFamily="49" charset="0"/>
              </a:rPr>
              <a:t> </a:t>
            </a:r>
            <a:r>
              <a:rPr lang="da-DK" sz="3200" b="1">
                <a:latin typeface="Consolas" panose="020B0609020204030204" pitchFamily="49" charset="0"/>
              </a:rPr>
              <a:t>v;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1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b="1" smtClean="0">
              <a:latin typeface="Consolas" panose="020B0609020204030204" pitchFamily="49" charset="0"/>
            </a:endParaRPr>
          </a:p>
          <a:p>
            <a:endParaRPr lang="fr-FR" sz="32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 smtClean="0">
                <a:latin typeface="Consolas" panose="020B0609020204030204" pitchFamily="49" charset="0"/>
              </a:rPr>
              <a:t> </a:t>
            </a:r>
            <a:r>
              <a:rPr lang="fr-FR" sz="3200" b="1">
                <a:latin typeface="Consolas" panose="020B0609020204030204" pitchFamily="49" charset="0"/>
              </a:rPr>
              <a:t>CylinderVolume(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h, 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r)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  <a:endParaRPr lang="da-DK" sz="3200" b="1">
              <a:latin typeface="Consolas" panose="020B0609020204030204" pitchFamily="49" charset="0"/>
            </a:endParaRPr>
          </a:p>
          <a:p>
            <a:r>
              <a:rPr lang="pt-BR" sz="3200" b="1" smtClean="0">
                <a:latin typeface="Consolas" panose="020B0609020204030204" pitchFamily="49" charset="0"/>
              </a:rPr>
              <a:t>	</a:t>
            </a:r>
            <a:r>
              <a:rPr lang="pt-B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pt-BR" sz="3200" b="1" smtClean="0">
                <a:latin typeface="Consolas" panose="020B0609020204030204" pitchFamily="49" charset="0"/>
              </a:rPr>
              <a:t> </a:t>
            </a:r>
            <a:r>
              <a:rPr lang="pt-BR" sz="3200" b="1">
                <a:latin typeface="Consolas" panose="020B0609020204030204" pitchFamily="49" charset="0"/>
              </a:rPr>
              <a:t>v = </a:t>
            </a:r>
            <a:r>
              <a:rPr lang="pt-BR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pt-BR" sz="3200" b="1">
                <a:latin typeface="Consolas" panose="020B0609020204030204" pitchFamily="49" charset="0"/>
              </a:rPr>
              <a:t>.PI * r * r * h;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200" b="1" smtClean="0">
                <a:latin typeface="Consolas" panose="020B0609020204030204" pitchFamily="49" charset="0"/>
              </a:rPr>
              <a:t> </a:t>
            </a:r>
            <a:r>
              <a:rPr lang="da-DK" sz="3200" b="1">
                <a:latin typeface="Consolas" panose="020B0609020204030204" pitchFamily="49" charset="0"/>
              </a:rPr>
              <a:t>v;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  <p:sp>
        <p:nvSpPr>
          <p:cNvPr id="3" name="Rektangulær billedforklaring 2"/>
          <p:cNvSpPr/>
          <p:nvPr/>
        </p:nvSpPr>
        <p:spPr>
          <a:xfrm>
            <a:off x="3705725" y="565484"/>
            <a:ext cx="5119437" cy="553452"/>
          </a:xfrm>
          <a:prstGeom prst="wedgeRectCallout">
            <a:avLst>
              <a:gd name="adj1" fmla="val -44101"/>
              <a:gd name="adj2" fmla="val 13878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 smtClean="0">
                <a:solidFill>
                  <a:schemeClr val="tx1"/>
                </a:solidFill>
              </a:rPr>
              <a:t>Name </a:t>
            </a:r>
            <a:r>
              <a:rPr lang="da-DK" sz="2400" smtClean="0">
                <a:solidFill>
                  <a:schemeClr val="tx1"/>
                </a:solidFill>
              </a:rPr>
              <a:t>(chosen by you)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90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b="1" smtClean="0">
              <a:latin typeface="Consolas" panose="020B0609020204030204" pitchFamily="49" charset="0"/>
            </a:endParaRPr>
          </a:p>
          <a:p>
            <a:endParaRPr lang="fr-FR" sz="32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 smtClean="0">
                <a:latin typeface="Consolas" panose="020B0609020204030204" pitchFamily="49" charset="0"/>
              </a:rPr>
              <a:t> </a:t>
            </a:r>
            <a:r>
              <a:rPr lang="fr-FR" sz="3200" b="1">
                <a:latin typeface="Consolas" panose="020B0609020204030204" pitchFamily="49" charset="0"/>
              </a:rPr>
              <a:t>CylinderVolume(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h, 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r)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  <a:endParaRPr lang="da-DK" sz="3200" b="1">
              <a:latin typeface="Consolas" panose="020B0609020204030204" pitchFamily="49" charset="0"/>
            </a:endParaRPr>
          </a:p>
          <a:p>
            <a:r>
              <a:rPr lang="pt-BR" sz="3200" b="1" smtClean="0">
                <a:latin typeface="Consolas" panose="020B0609020204030204" pitchFamily="49" charset="0"/>
              </a:rPr>
              <a:t>	</a:t>
            </a:r>
            <a:r>
              <a:rPr lang="pt-B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pt-BR" sz="3200" b="1" smtClean="0">
                <a:latin typeface="Consolas" panose="020B0609020204030204" pitchFamily="49" charset="0"/>
              </a:rPr>
              <a:t> </a:t>
            </a:r>
            <a:r>
              <a:rPr lang="pt-BR" sz="3200" b="1">
                <a:latin typeface="Consolas" panose="020B0609020204030204" pitchFamily="49" charset="0"/>
              </a:rPr>
              <a:t>v = </a:t>
            </a:r>
            <a:r>
              <a:rPr lang="pt-BR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pt-BR" sz="3200" b="1">
                <a:latin typeface="Consolas" panose="020B0609020204030204" pitchFamily="49" charset="0"/>
              </a:rPr>
              <a:t>.PI * r * r * h;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200" b="1" smtClean="0">
                <a:latin typeface="Consolas" panose="020B0609020204030204" pitchFamily="49" charset="0"/>
              </a:rPr>
              <a:t> </a:t>
            </a:r>
            <a:r>
              <a:rPr lang="da-DK" sz="3200" b="1">
                <a:latin typeface="Consolas" panose="020B0609020204030204" pitchFamily="49" charset="0"/>
              </a:rPr>
              <a:t>v;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  <p:sp>
        <p:nvSpPr>
          <p:cNvPr id="3" name="Rektangulær billedforklaring 2"/>
          <p:cNvSpPr/>
          <p:nvPr/>
        </p:nvSpPr>
        <p:spPr>
          <a:xfrm>
            <a:off x="3705725" y="565484"/>
            <a:ext cx="5119437" cy="553452"/>
          </a:xfrm>
          <a:prstGeom prst="wedgeRectCallout">
            <a:avLst>
              <a:gd name="adj1" fmla="val 32280"/>
              <a:gd name="adj2" fmla="val 15183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 smtClean="0">
                <a:solidFill>
                  <a:schemeClr val="tx1"/>
                </a:solidFill>
              </a:rPr>
              <a:t>Parameters </a:t>
            </a:r>
            <a:r>
              <a:rPr lang="da-DK" sz="2400" smtClean="0">
                <a:solidFill>
                  <a:schemeClr val="tx1"/>
                </a:solidFill>
              </a:rPr>
              <a:t>(type name, type name)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5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b="1" smtClean="0">
              <a:latin typeface="Consolas" panose="020B0609020204030204" pitchFamily="49" charset="0"/>
            </a:endParaRPr>
          </a:p>
          <a:p>
            <a:endParaRPr lang="fr-FR" sz="32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 smtClean="0">
                <a:latin typeface="Consolas" panose="020B0609020204030204" pitchFamily="49" charset="0"/>
              </a:rPr>
              <a:t> </a:t>
            </a:r>
            <a:r>
              <a:rPr lang="fr-FR" sz="3200" b="1">
                <a:latin typeface="Consolas" panose="020B0609020204030204" pitchFamily="49" charset="0"/>
              </a:rPr>
              <a:t>CylinderVolume(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h, 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r)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  <a:endParaRPr lang="da-DK" sz="3200" b="1">
              <a:latin typeface="Consolas" panose="020B0609020204030204" pitchFamily="49" charset="0"/>
            </a:endParaRPr>
          </a:p>
          <a:p>
            <a:r>
              <a:rPr lang="pt-BR" sz="3200" b="1" smtClean="0">
                <a:latin typeface="Consolas" panose="020B0609020204030204" pitchFamily="49" charset="0"/>
              </a:rPr>
              <a:t>	</a:t>
            </a:r>
            <a:r>
              <a:rPr lang="pt-B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pt-BR" sz="3200" b="1" smtClean="0">
                <a:latin typeface="Consolas" panose="020B0609020204030204" pitchFamily="49" charset="0"/>
              </a:rPr>
              <a:t> </a:t>
            </a:r>
            <a:r>
              <a:rPr lang="pt-BR" sz="3200" b="1">
                <a:latin typeface="Consolas" panose="020B0609020204030204" pitchFamily="49" charset="0"/>
              </a:rPr>
              <a:t>v = </a:t>
            </a:r>
            <a:r>
              <a:rPr lang="pt-BR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pt-BR" sz="3200" b="1">
                <a:latin typeface="Consolas" panose="020B0609020204030204" pitchFamily="49" charset="0"/>
              </a:rPr>
              <a:t>.PI * r * r * h;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200" b="1" smtClean="0">
                <a:latin typeface="Consolas" panose="020B0609020204030204" pitchFamily="49" charset="0"/>
              </a:rPr>
              <a:t> </a:t>
            </a:r>
            <a:r>
              <a:rPr lang="da-DK" sz="3200" b="1">
                <a:latin typeface="Consolas" panose="020B0609020204030204" pitchFamily="49" charset="0"/>
              </a:rPr>
              <a:t>v;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  <p:sp>
        <p:nvSpPr>
          <p:cNvPr id="3" name="Rektangulær billedforklaring 2"/>
          <p:cNvSpPr/>
          <p:nvPr/>
        </p:nvSpPr>
        <p:spPr>
          <a:xfrm>
            <a:off x="6653463" y="4084720"/>
            <a:ext cx="1064796" cy="553452"/>
          </a:xfrm>
          <a:prstGeom prst="wedgeRectCallout">
            <a:avLst>
              <a:gd name="adj1" fmla="val -193701"/>
              <a:gd name="adj2" fmla="val -22860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 smtClean="0">
                <a:solidFill>
                  <a:schemeClr val="tx1"/>
                </a:solidFill>
              </a:rPr>
              <a:t>Logic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22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b="1" smtClean="0">
              <a:latin typeface="Consolas" panose="020B0609020204030204" pitchFamily="49" charset="0"/>
            </a:endParaRPr>
          </a:p>
          <a:p>
            <a:endParaRPr lang="fr-FR" sz="32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 smtClean="0">
                <a:latin typeface="Consolas" panose="020B0609020204030204" pitchFamily="49" charset="0"/>
              </a:rPr>
              <a:t> </a:t>
            </a:r>
            <a:r>
              <a:rPr lang="fr-FR" sz="3200" b="1">
                <a:latin typeface="Consolas" panose="020B0609020204030204" pitchFamily="49" charset="0"/>
              </a:rPr>
              <a:t>CylinderVolume(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h, 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r)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  <a:endParaRPr lang="da-DK" sz="3200" b="1">
              <a:latin typeface="Consolas" panose="020B0609020204030204" pitchFamily="49" charset="0"/>
            </a:endParaRPr>
          </a:p>
          <a:p>
            <a:r>
              <a:rPr lang="pt-BR" sz="3200" b="1" smtClean="0">
                <a:latin typeface="Consolas" panose="020B0609020204030204" pitchFamily="49" charset="0"/>
              </a:rPr>
              <a:t>	</a:t>
            </a:r>
            <a:r>
              <a:rPr lang="pt-B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pt-BR" sz="3200" b="1" smtClean="0">
                <a:latin typeface="Consolas" panose="020B0609020204030204" pitchFamily="49" charset="0"/>
              </a:rPr>
              <a:t> </a:t>
            </a:r>
            <a:r>
              <a:rPr lang="pt-BR" sz="3200" b="1">
                <a:latin typeface="Consolas" panose="020B0609020204030204" pitchFamily="49" charset="0"/>
              </a:rPr>
              <a:t>v = </a:t>
            </a:r>
            <a:r>
              <a:rPr lang="pt-BR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pt-BR" sz="3200" b="1">
                <a:latin typeface="Consolas" panose="020B0609020204030204" pitchFamily="49" charset="0"/>
              </a:rPr>
              <a:t>.PI * r * r * h;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200" b="1" smtClean="0">
                <a:latin typeface="Consolas" panose="020B0609020204030204" pitchFamily="49" charset="0"/>
              </a:rPr>
              <a:t> </a:t>
            </a:r>
            <a:r>
              <a:rPr lang="da-DK" sz="3200" b="1">
                <a:latin typeface="Consolas" panose="020B0609020204030204" pitchFamily="49" charset="0"/>
              </a:rPr>
              <a:t>v;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  <p:sp>
        <p:nvSpPr>
          <p:cNvPr id="3" name="Rektangulær billedforklaring 2"/>
          <p:cNvSpPr/>
          <p:nvPr/>
        </p:nvSpPr>
        <p:spPr>
          <a:xfrm>
            <a:off x="3747837" y="4547936"/>
            <a:ext cx="2290009" cy="553452"/>
          </a:xfrm>
          <a:prstGeom prst="wedgeRectCallout">
            <a:avLst>
              <a:gd name="adj1" fmla="val -62090"/>
              <a:gd name="adj2" fmla="val -24164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 smtClean="0">
                <a:solidFill>
                  <a:schemeClr val="tx1"/>
                </a:solidFill>
              </a:rPr>
              <a:t>Return value</a:t>
            </a:r>
            <a:endParaRPr lang="da-DK" sz="2400">
              <a:solidFill>
                <a:schemeClr val="tx1"/>
              </a:solidFill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2546684" y="477251"/>
            <a:ext cx="2290009" cy="553452"/>
          </a:xfrm>
          <a:prstGeom prst="wedgeRectCallout">
            <a:avLst>
              <a:gd name="adj1" fmla="val -81529"/>
              <a:gd name="adj2" fmla="val 1659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 smtClean="0">
                <a:solidFill>
                  <a:schemeClr val="tx1"/>
                </a:solidFill>
              </a:rPr>
              <a:t>Return type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86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171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Office-tema</vt:lpstr>
      <vt:lpstr>Functions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30</cp:revision>
  <dcterms:created xsi:type="dcterms:W3CDTF">2017-09-05T14:00:27Z</dcterms:created>
  <dcterms:modified xsi:type="dcterms:W3CDTF">2018-02-01T20:22:46Z</dcterms:modified>
</cp:coreProperties>
</file>