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73" r:id="rId3"/>
    <p:sldId id="474" r:id="rId4"/>
    <p:sldId id="475" r:id="rId5"/>
    <p:sldId id="476" r:id="rId6"/>
    <p:sldId id="503" r:id="rId7"/>
    <p:sldId id="477" r:id="rId8"/>
    <p:sldId id="478" r:id="rId9"/>
    <p:sldId id="479" r:id="rId10"/>
    <p:sldId id="481" r:id="rId11"/>
    <p:sldId id="482" r:id="rId12"/>
    <p:sldId id="483" r:id="rId13"/>
    <p:sldId id="484" r:id="rId14"/>
    <p:sldId id="486" r:id="rId15"/>
    <p:sldId id="487" r:id="rId16"/>
    <p:sldId id="485" r:id="rId17"/>
    <p:sldId id="502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047959"/>
          </a:xfrm>
        </p:spPr>
        <p:txBody>
          <a:bodyPr>
            <a:noAutofit/>
          </a:bodyPr>
          <a:lstStyle/>
          <a:p>
            <a:r>
              <a:rPr lang="da-DK" sz="9600" smtClean="0"/>
              <a:t>Debugging </a:t>
            </a:r>
            <a:endParaRPr lang="da-DK" sz="96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Using the Integrated Debugger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077373" cy="4351338"/>
          </a:xfrm>
        </p:spPr>
        <p:txBody>
          <a:bodyPr/>
          <a:lstStyle/>
          <a:p>
            <a:r>
              <a:rPr lang="da-DK" sz="3200" b="1" smtClean="0">
                <a:solidFill>
                  <a:srgbClr val="FF0000"/>
                </a:solidFill>
                <a:latin typeface="+mj-lt"/>
              </a:rPr>
              <a:t>Use it!</a:t>
            </a:r>
          </a:p>
          <a:p>
            <a:r>
              <a:rPr lang="da-DK" sz="3200" smtClean="0">
                <a:latin typeface="+mj-lt"/>
              </a:rPr>
              <a:t>Getting started:</a:t>
            </a:r>
          </a:p>
          <a:p>
            <a:pPr lvl="1"/>
            <a:r>
              <a:rPr lang="da-DK" sz="2800" smtClean="0">
                <a:latin typeface="+mj-lt"/>
              </a:rPr>
              <a:t>Setting a breakpoint</a:t>
            </a:r>
          </a:p>
          <a:p>
            <a:pPr lvl="1"/>
            <a:r>
              <a:rPr lang="da-DK" sz="2800">
                <a:latin typeface="+mj-lt"/>
              </a:rPr>
              <a:t>Inspecting variable values</a:t>
            </a:r>
          </a:p>
          <a:p>
            <a:pPr lvl="1"/>
            <a:r>
              <a:rPr lang="da-DK" sz="2800" smtClean="0">
                <a:latin typeface="+mj-lt"/>
              </a:rPr>
              <a:t>Stepping through code</a:t>
            </a:r>
          </a:p>
        </p:txBody>
      </p:sp>
      <p:pic>
        <p:nvPicPr>
          <p:cNvPr id="2050" name="Picture 2" descr="Billedresultat for debugg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549" y="2313305"/>
            <a:ext cx="2732828" cy="273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Setting a Breakpoint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776537"/>
            <a:ext cx="81248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Setting a Breakpoint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418493" cy="4351338"/>
          </a:xfrm>
        </p:spPr>
        <p:txBody>
          <a:bodyPr/>
          <a:lstStyle/>
          <a:p>
            <a:r>
              <a:rPr lang="da-DK" sz="3200" smtClean="0">
                <a:latin typeface="+mj-lt"/>
              </a:rPr>
              <a:t>Click </a:t>
            </a:r>
            <a:r>
              <a:rPr lang="da-DK" sz="3200" b="1" smtClean="0">
                <a:latin typeface="+mj-lt"/>
              </a:rPr>
              <a:t>Start</a:t>
            </a:r>
          </a:p>
          <a:p>
            <a:r>
              <a:rPr lang="da-DK" sz="3200" smtClean="0">
                <a:latin typeface="+mj-lt"/>
              </a:rPr>
              <a:t>Code </a:t>
            </a:r>
            <a:r>
              <a:rPr lang="da-DK" sz="3200" smtClean="0">
                <a:latin typeface="+mj-lt"/>
              </a:rPr>
              <a:t>will run until – but not including – the line where the breakpoint is set</a:t>
            </a:r>
          </a:p>
          <a:p>
            <a:r>
              <a:rPr lang="da-DK" sz="3200" smtClean="0">
                <a:latin typeface="+mj-lt"/>
              </a:rPr>
              <a:t>Execution is </a:t>
            </a:r>
            <a:r>
              <a:rPr lang="da-DK" sz="3200" u="sng" smtClean="0">
                <a:latin typeface="+mj-lt"/>
              </a:rPr>
              <a:t>paused</a:t>
            </a:r>
            <a:r>
              <a:rPr lang="da-DK" sz="3200" smtClean="0">
                <a:latin typeface="+mj-lt"/>
              </a:rPr>
              <a:t>, NOT stopped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95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06" y="2460784"/>
            <a:ext cx="8153400" cy="1371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Inspecting variable values</a:t>
            </a:r>
            <a:endParaRPr lang="da-DK"/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663788" y="4829387"/>
            <a:ext cx="1964267" cy="1096003"/>
          </a:xfrm>
          <a:prstGeom prst="wedgeRoundRectCallout">
            <a:avLst>
              <a:gd name="adj1" fmla="val -17260"/>
              <a:gd name="adj2" fmla="val -192292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Execution paused</a:t>
            </a:r>
            <a:endParaRPr lang="da-DK" sz="2800"/>
          </a:p>
        </p:txBody>
      </p:sp>
      <p:sp>
        <p:nvSpPr>
          <p:cNvPr id="6" name="Afrundet rektangulær billedforklaring 5"/>
          <p:cNvSpPr/>
          <p:nvPr/>
        </p:nvSpPr>
        <p:spPr>
          <a:xfrm>
            <a:off x="4477174" y="4829387"/>
            <a:ext cx="3237652" cy="1096003"/>
          </a:xfrm>
          <a:prstGeom prst="wedgeRoundRectCallout">
            <a:avLst>
              <a:gd name="adj1" fmla="val 8382"/>
              <a:gd name="adj2" fmla="val -178555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Hover mouse cursor over variable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1917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Inspecting variable values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647" y="2229130"/>
            <a:ext cx="6831947" cy="22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4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Inspecting variable values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418493" cy="4351338"/>
          </a:xfrm>
        </p:spPr>
        <p:txBody>
          <a:bodyPr/>
          <a:lstStyle/>
          <a:p>
            <a:r>
              <a:rPr lang="da-DK" sz="3200" smtClean="0">
                <a:latin typeface="+mj-lt"/>
              </a:rPr>
              <a:t>If we are done: click </a:t>
            </a:r>
            <a:r>
              <a:rPr lang="da-DK" sz="3200" b="1" smtClean="0">
                <a:latin typeface="+mj-lt"/>
              </a:rPr>
              <a:t>Continue</a:t>
            </a:r>
          </a:p>
          <a:p>
            <a:r>
              <a:rPr lang="da-DK" sz="3200" smtClean="0">
                <a:latin typeface="+mj-lt"/>
              </a:rPr>
              <a:t>Runs until next breakpoint, or until execution ends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397" y="2608686"/>
            <a:ext cx="3323338" cy="11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Stepping through code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792893" cy="4351338"/>
          </a:xfrm>
        </p:spPr>
        <p:txBody>
          <a:bodyPr/>
          <a:lstStyle/>
          <a:p>
            <a:r>
              <a:rPr lang="da-DK" sz="3200" smtClean="0">
                <a:latin typeface="+mj-lt"/>
              </a:rPr>
              <a:t>If we are </a:t>
            </a:r>
            <a:r>
              <a:rPr lang="da-DK" sz="3200" u="sng" smtClean="0">
                <a:latin typeface="+mj-lt"/>
              </a:rPr>
              <a:t>not</a:t>
            </a:r>
            <a:r>
              <a:rPr lang="da-DK" sz="3200" smtClean="0">
                <a:latin typeface="+mj-lt"/>
              </a:rPr>
              <a:t> done…</a:t>
            </a:r>
            <a:endParaRPr lang="da-DK" sz="3200" b="1" smtClean="0">
              <a:latin typeface="+mj-lt"/>
            </a:endParaRPr>
          </a:p>
          <a:p>
            <a:r>
              <a:rPr lang="da-DK" sz="3200" smtClean="0">
                <a:latin typeface="+mj-lt"/>
              </a:rPr>
              <a:t>Various options for ”stepping” through code; moving execution a single line forward</a:t>
            </a:r>
          </a:p>
          <a:p>
            <a:pPr lvl="1"/>
            <a:r>
              <a:rPr lang="da-DK" sz="2800" b="1">
                <a:latin typeface="+mj-lt"/>
              </a:rPr>
              <a:t>Step Into</a:t>
            </a:r>
            <a:endParaRPr lang="da-DK" sz="2800" b="1">
              <a:latin typeface="+mj-lt"/>
            </a:endParaRPr>
          </a:p>
          <a:p>
            <a:pPr lvl="1"/>
            <a:r>
              <a:rPr lang="da-DK" sz="2800" b="1" smtClean="0">
                <a:latin typeface="+mj-lt"/>
              </a:rPr>
              <a:t>Step Over</a:t>
            </a:r>
            <a:endParaRPr lang="da-DK" sz="2800" b="1" smtClean="0">
              <a:latin typeface="+mj-lt"/>
            </a:endParaRPr>
          </a:p>
          <a:p>
            <a:pPr lvl="1"/>
            <a:r>
              <a:rPr lang="da-DK" sz="2800" b="1" smtClean="0">
                <a:latin typeface="+mj-lt"/>
              </a:rPr>
              <a:t>Step Out</a:t>
            </a:r>
            <a:endParaRPr lang="da-DK" b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35" y="2429299"/>
            <a:ext cx="3986065" cy="15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64" y="795481"/>
            <a:ext cx="7766930" cy="2987281"/>
          </a:xfrm>
          <a:prstGeom prst="rect">
            <a:avLst/>
          </a:prstGeom>
        </p:spPr>
      </p:pic>
      <p:sp>
        <p:nvSpPr>
          <p:cNvPr id="7" name="Tekstfelt 6"/>
          <p:cNvSpPr txBox="1"/>
          <p:nvPr/>
        </p:nvSpPr>
        <p:spPr>
          <a:xfrm>
            <a:off x="2070847" y="3953436"/>
            <a:ext cx="1914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/>
              <a:t>Step Into</a:t>
            </a:r>
            <a:endParaRPr lang="da-DK" sz="3600" b="1"/>
          </a:p>
        </p:txBody>
      </p:sp>
      <p:sp>
        <p:nvSpPr>
          <p:cNvPr id="8" name="Tekstfelt 7"/>
          <p:cNvSpPr txBox="1"/>
          <p:nvPr/>
        </p:nvSpPr>
        <p:spPr>
          <a:xfrm>
            <a:off x="4731124" y="3953435"/>
            <a:ext cx="206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/>
              <a:t>Step Over</a:t>
            </a:r>
            <a:endParaRPr lang="da-DK" sz="3600" b="1"/>
          </a:p>
        </p:txBody>
      </p:sp>
      <p:sp>
        <p:nvSpPr>
          <p:cNvPr id="9" name="Tekstfelt 8"/>
          <p:cNvSpPr txBox="1"/>
          <p:nvPr/>
        </p:nvSpPr>
        <p:spPr>
          <a:xfrm>
            <a:off x="7543173" y="3897405"/>
            <a:ext cx="186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/>
              <a:t>Step Out</a:t>
            </a:r>
            <a:endParaRPr lang="da-DK" sz="3600" b="1"/>
          </a:p>
        </p:txBody>
      </p:sp>
    </p:spTree>
    <p:extLst>
      <p:ext uri="{BB962C8B-B14F-4D97-AF65-F5344CB8AC3E}">
        <p14:creationId xmlns:p14="http://schemas.microsoft.com/office/powerpoint/2010/main" val="39896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Step Over (simple statement)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462212"/>
            <a:ext cx="81629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Step Over (simple statement)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2466975"/>
            <a:ext cx="82200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2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imgur.com/qsLx1I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62" y="218440"/>
            <a:ext cx="5007273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0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Step Over (method call)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438400"/>
            <a:ext cx="81438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5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Step Over (method call)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466975"/>
            <a:ext cx="81534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4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Step Into (simple statement)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462212"/>
            <a:ext cx="81629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6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Step </a:t>
            </a:r>
            <a:r>
              <a:rPr lang="da-DK" b="1"/>
              <a:t>Into</a:t>
            </a:r>
            <a:r>
              <a:rPr lang="da-DK" b="1" smtClean="0"/>
              <a:t> (simple statement)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2466975"/>
            <a:ext cx="82200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2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Step Into (method call)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438400"/>
            <a:ext cx="81438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91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Step Into (method call)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61" y="2476394"/>
            <a:ext cx="83534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5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Step Into (method call)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614612"/>
            <a:ext cx="8439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31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Step Out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614612"/>
            <a:ext cx="8439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1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Step Out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747962"/>
            <a:ext cx="85534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6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862906" y="2966720"/>
            <a:ext cx="2641601" cy="2641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b="1" smtClean="0">
                <a:solidFill>
                  <a:srgbClr val="FFFF00"/>
                </a:solidFill>
                <a:latin typeface="Consolas" panose="020B0609020204030204" pitchFamily="49" charset="0"/>
              </a:rPr>
              <a:t>Add(int a, int b)</a:t>
            </a:r>
          </a:p>
          <a:p>
            <a:r>
              <a:rPr lang="da-DK" b="1" smtClean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b="1" smtClean="0">
                <a:solidFill>
                  <a:srgbClr val="FFFF00"/>
                </a:solidFill>
                <a:latin typeface="Consolas" panose="020B0609020204030204" pitchFamily="49" charset="0"/>
              </a:rPr>
              <a:t>   int r = a + b;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FFFF00"/>
                </a:solidFill>
                <a:latin typeface="Consolas" panose="020B0609020204030204" pitchFamily="49" charset="0"/>
              </a:rPr>
              <a:t>  return r;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4534746" y="1767839"/>
            <a:ext cx="2651761" cy="384048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Calculate(…)</a:t>
            </a:r>
          </a:p>
          <a:p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…</a:t>
            </a:r>
            <a:endParaRPr lang="da-DK" sz="2000" b="1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…</a:t>
            </a:r>
            <a:endParaRPr lang="da-DK" sz="2000" b="1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(…);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…</a:t>
            </a:r>
            <a:endParaRPr lang="da-DK" sz="2000" b="1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…</a:t>
            </a:r>
            <a:endParaRPr lang="da-DK" sz="2000" b="1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…</a:t>
            </a:r>
            <a:endParaRPr lang="da-DK" sz="2000" b="1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304800" y="250614"/>
            <a:ext cx="2835088" cy="5357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Plan(…)</a:t>
            </a:r>
          </a:p>
          <a:p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  <a:endParaRPr lang="da-DK" sz="2000" b="1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 Calculate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(…);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19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Levels of code correctness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3200" smtClean="0">
                <a:latin typeface="+mj-lt"/>
              </a:rPr>
              <a:t>Code can </a:t>
            </a:r>
            <a:r>
              <a:rPr lang="da-DK" sz="3200" u="sng" smtClean="0">
                <a:latin typeface="+mj-lt"/>
              </a:rPr>
              <a:t>compile</a:t>
            </a:r>
            <a:r>
              <a:rPr lang="da-DK" sz="3200" smtClean="0">
                <a:latin typeface="+mj-lt"/>
              </a:rPr>
              <a:t> (no syntax errors)</a:t>
            </a:r>
          </a:p>
          <a:p>
            <a:r>
              <a:rPr lang="da-DK" sz="3200" smtClean="0">
                <a:latin typeface="+mj-lt"/>
              </a:rPr>
              <a:t>Code </a:t>
            </a:r>
            <a:r>
              <a:rPr lang="da-DK" sz="3200" u="sng" smtClean="0">
                <a:latin typeface="+mj-lt"/>
              </a:rPr>
              <a:t>behaves as specified</a:t>
            </a:r>
            <a:r>
              <a:rPr lang="da-DK" sz="3200" smtClean="0">
                <a:latin typeface="+mj-lt"/>
              </a:rPr>
              <a:t> (no logical errors)</a:t>
            </a:r>
          </a:p>
          <a:p>
            <a:r>
              <a:rPr lang="da-DK" sz="3200" smtClean="0">
                <a:latin typeface="+mj-lt"/>
              </a:rPr>
              <a:t>Code is of </a:t>
            </a:r>
            <a:r>
              <a:rPr lang="da-DK" sz="3200" u="sng" smtClean="0">
                <a:latin typeface="+mj-lt"/>
              </a:rPr>
              <a:t>high quality</a:t>
            </a:r>
            <a:r>
              <a:rPr lang="da-DK" sz="3200" smtClean="0">
                <a:latin typeface="+mj-lt"/>
              </a:rPr>
              <a:t> </a:t>
            </a:r>
            <a:r>
              <a:rPr lang="da-DK" sz="3200" smtClean="0">
                <a:latin typeface="+mj-lt"/>
              </a:rPr>
              <a:t>(?)</a:t>
            </a:r>
            <a:endParaRPr lang="da-DK" sz="32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360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304800" y="250614"/>
            <a:ext cx="2835088" cy="5357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Plan(…)</a:t>
            </a:r>
          </a:p>
          <a:p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  <a:endParaRPr lang="da-DK" sz="2000" b="1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 Calculate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(…);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534746" y="1767839"/>
            <a:ext cx="2651761" cy="384048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Calculate(…)</a:t>
            </a:r>
          </a:p>
          <a:p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…</a:t>
            </a:r>
            <a:endParaRPr lang="da-DK" sz="2000" b="1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…</a:t>
            </a:r>
            <a:endParaRPr lang="da-DK" sz="2000" b="1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(…);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…</a:t>
            </a:r>
            <a:endParaRPr lang="da-DK" sz="2000" b="1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…</a:t>
            </a:r>
            <a:endParaRPr lang="da-DK" sz="2000" b="1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FFFF00"/>
                </a:solidFill>
                <a:latin typeface="Consolas" panose="020B0609020204030204" pitchFamily="49" charset="0"/>
              </a:rPr>
              <a:t>…</a:t>
            </a:r>
            <a:endParaRPr lang="da-DK" sz="2000" b="1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62906" y="2966720"/>
            <a:ext cx="2641601" cy="2641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b="1" smtClean="0">
                <a:solidFill>
                  <a:srgbClr val="FFFF00"/>
                </a:solidFill>
                <a:latin typeface="Consolas" panose="020B0609020204030204" pitchFamily="49" charset="0"/>
              </a:rPr>
              <a:t>Add(int a, int b)</a:t>
            </a:r>
          </a:p>
          <a:p>
            <a:r>
              <a:rPr lang="da-DK" b="1" smtClean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b="1" smtClean="0">
                <a:solidFill>
                  <a:srgbClr val="FFFF00"/>
                </a:solidFill>
                <a:latin typeface="Consolas" panose="020B0609020204030204" pitchFamily="49" charset="0"/>
              </a:rPr>
              <a:t>   int r = a + b;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FFFF00"/>
                </a:solidFill>
                <a:latin typeface="Consolas" panose="020B0609020204030204" pitchFamily="49" charset="0"/>
              </a:rPr>
              <a:t>  return r;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Ellipse 1"/>
          <p:cNvSpPr>
            <a:spLocks noChangeAspect="1"/>
          </p:cNvSpPr>
          <p:nvPr/>
        </p:nvSpPr>
        <p:spPr>
          <a:xfrm>
            <a:off x="67823" y="1915784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Højrepil 2"/>
          <p:cNvSpPr/>
          <p:nvPr/>
        </p:nvSpPr>
        <p:spPr>
          <a:xfrm>
            <a:off x="2776818" y="1648009"/>
            <a:ext cx="1966816" cy="89555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smtClean="0"/>
              <a:t>Step Into</a:t>
            </a:r>
            <a:endParaRPr lang="da-DK" sz="2400" b="1"/>
          </a:p>
        </p:txBody>
      </p:sp>
      <p:sp>
        <p:nvSpPr>
          <p:cNvPr id="7" name="Højrepil 6"/>
          <p:cNvSpPr/>
          <p:nvPr/>
        </p:nvSpPr>
        <p:spPr>
          <a:xfrm>
            <a:off x="6152029" y="2859187"/>
            <a:ext cx="2891118" cy="89555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smtClean="0"/>
              <a:t>Step Into</a:t>
            </a:r>
            <a:endParaRPr lang="da-DK" sz="2400" b="1"/>
          </a:p>
        </p:txBody>
      </p:sp>
      <p:sp>
        <p:nvSpPr>
          <p:cNvPr id="8" name="Højrepil 7"/>
          <p:cNvSpPr/>
          <p:nvPr/>
        </p:nvSpPr>
        <p:spPr>
          <a:xfrm rot="986741" flipH="1">
            <a:off x="1348887" y="2676378"/>
            <a:ext cx="3689995" cy="89555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smtClean="0"/>
              <a:t>Step Out</a:t>
            </a:r>
            <a:endParaRPr lang="da-DK" sz="2400" b="1"/>
          </a:p>
        </p:txBody>
      </p:sp>
      <p:sp>
        <p:nvSpPr>
          <p:cNvPr id="11" name="Højrepil 10"/>
          <p:cNvSpPr/>
          <p:nvPr/>
        </p:nvSpPr>
        <p:spPr>
          <a:xfrm rot="1055959" flipH="1">
            <a:off x="6087217" y="3608093"/>
            <a:ext cx="2891118" cy="89555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878599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2196800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73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Levels of code correctness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320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Code can </a:t>
            </a:r>
            <a:r>
              <a:rPr lang="da-DK" sz="3200" u="sng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compile</a:t>
            </a:r>
            <a:r>
              <a:rPr lang="da-DK" sz="320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(no syntax errors)</a:t>
            </a:r>
          </a:p>
          <a:p>
            <a:r>
              <a:rPr lang="da-DK" sz="3200" b="1" smtClean="0">
                <a:solidFill>
                  <a:srgbClr val="FF0000"/>
                </a:solidFill>
                <a:latin typeface="+mj-lt"/>
              </a:rPr>
              <a:t>Code </a:t>
            </a:r>
            <a:r>
              <a:rPr lang="da-DK" sz="3200" b="1" u="sng" smtClean="0">
                <a:solidFill>
                  <a:srgbClr val="FF0000"/>
                </a:solidFill>
                <a:latin typeface="+mj-lt"/>
              </a:rPr>
              <a:t>behaves as specified</a:t>
            </a:r>
            <a:r>
              <a:rPr lang="da-DK" sz="3200" b="1" smtClean="0">
                <a:solidFill>
                  <a:srgbClr val="FF0000"/>
                </a:solidFill>
                <a:latin typeface="+mj-lt"/>
              </a:rPr>
              <a:t> (no logical errors)</a:t>
            </a:r>
          </a:p>
          <a:p>
            <a:r>
              <a:rPr lang="da-DK" sz="3200" smtClean="0">
                <a:latin typeface="+mj-lt"/>
              </a:rPr>
              <a:t>Code is of </a:t>
            </a:r>
            <a:r>
              <a:rPr lang="da-DK" sz="3200" u="sng" smtClean="0">
                <a:latin typeface="+mj-lt"/>
              </a:rPr>
              <a:t>high quality</a:t>
            </a:r>
            <a:r>
              <a:rPr lang="da-DK" sz="3200" smtClean="0">
                <a:latin typeface="+mj-lt"/>
              </a:rPr>
              <a:t> (?)</a:t>
            </a:r>
          </a:p>
        </p:txBody>
      </p:sp>
    </p:spTree>
    <p:extLst>
      <p:ext uri="{BB962C8B-B14F-4D97-AF65-F5344CB8AC3E}">
        <p14:creationId xmlns:p14="http://schemas.microsoft.com/office/powerpoint/2010/main" val="274077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Levels of code correctness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418493" cy="4351338"/>
          </a:xfrm>
        </p:spPr>
        <p:txBody>
          <a:bodyPr/>
          <a:lstStyle/>
          <a:p>
            <a:r>
              <a:rPr lang="da-DK" sz="3200" smtClean="0">
                <a:latin typeface="+mj-lt"/>
              </a:rPr>
              <a:t>Developement environvent (+ compiler) helps with syntax errors</a:t>
            </a:r>
          </a:p>
          <a:p>
            <a:r>
              <a:rPr lang="da-DK" sz="3200" smtClean="0">
                <a:latin typeface="+mj-lt"/>
              </a:rPr>
              <a:t>Remedies for logical errors</a:t>
            </a:r>
          </a:p>
          <a:p>
            <a:pPr lvl="1"/>
            <a:r>
              <a:rPr lang="da-DK" sz="2800" b="1" smtClean="0">
                <a:latin typeface="+mj-lt"/>
              </a:rPr>
              <a:t>Human-centric</a:t>
            </a:r>
            <a:r>
              <a:rPr lang="da-DK" sz="2800" smtClean="0">
                <a:latin typeface="+mj-lt"/>
              </a:rPr>
              <a:t> </a:t>
            </a:r>
            <a:r>
              <a:rPr lang="da-DK" sz="2800" smtClean="0">
                <a:latin typeface="+mj-lt"/>
              </a:rPr>
              <a:t>debugging</a:t>
            </a:r>
          </a:p>
          <a:p>
            <a:pPr lvl="1"/>
            <a:r>
              <a:rPr lang="da-DK" sz="2800" b="1" smtClean="0">
                <a:latin typeface="+mj-lt"/>
              </a:rPr>
              <a:t>Tool-centric</a:t>
            </a:r>
            <a:r>
              <a:rPr lang="da-DK" sz="2800" smtClean="0">
                <a:latin typeface="+mj-lt"/>
              </a:rPr>
              <a:t> </a:t>
            </a:r>
            <a:r>
              <a:rPr lang="da-DK" sz="2800" smtClean="0">
                <a:latin typeface="+mj-lt"/>
              </a:rPr>
              <a:t>debugging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10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Human-centric </a:t>
            </a:r>
            <a:r>
              <a:rPr lang="da-DK" b="1"/>
              <a:t>debugging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722159" cy="4351338"/>
          </a:xfrm>
        </p:spPr>
        <p:txBody>
          <a:bodyPr/>
          <a:lstStyle/>
          <a:p>
            <a:r>
              <a:rPr lang="da-DK" sz="3200" smtClean="0">
                <a:latin typeface="+mj-lt"/>
              </a:rPr>
              <a:t>Common sense!</a:t>
            </a:r>
          </a:p>
          <a:p>
            <a:r>
              <a:rPr lang="da-DK" sz="3200" u="sng" smtClean="0">
                <a:latin typeface="+mj-lt"/>
              </a:rPr>
              <a:t>Read</a:t>
            </a:r>
            <a:r>
              <a:rPr lang="da-DK" sz="3200" smtClean="0">
                <a:latin typeface="+mj-lt"/>
              </a:rPr>
              <a:t> the code (again…)</a:t>
            </a:r>
          </a:p>
          <a:p>
            <a:r>
              <a:rPr lang="da-DK" sz="3200" u="sng" smtClean="0">
                <a:latin typeface="+mj-lt"/>
              </a:rPr>
              <a:t>Explain</a:t>
            </a:r>
            <a:r>
              <a:rPr lang="da-DK" sz="3200" smtClean="0">
                <a:latin typeface="+mj-lt"/>
              </a:rPr>
              <a:t> the code (to somebody else…)</a:t>
            </a:r>
          </a:p>
          <a:p>
            <a:r>
              <a:rPr lang="da-DK" sz="3200" smtClean="0">
                <a:latin typeface="+mj-lt"/>
              </a:rPr>
              <a:t>Are requirements clear?</a:t>
            </a:r>
            <a:endParaRPr lang="da-DK"/>
          </a:p>
        </p:txBody>
      </p:sp>
      <p:pic>
        <p:nvPicPr>
          <p:cNvPr id="1026" name="Picture 2" descr="Billedresultat for common s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863" y="2327594"/>
            <a:ext cx="5263623" cy="24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7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Tool-centric debugging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a-DK" sz="2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 divideBy = 10; 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divideBy </a:t>
            </a: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&gt;= 0; divideBy--)</a:t>
            </a:r>
            <a:endParaRPr lang="da-DK" sz="24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   Console</a:t>
            </a: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.WriteLine(100 / divideBy);</a:t>
            </a:r>
            <a:endParaRPr lang="da-DK" sz="24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355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Tool-centric debugging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a-DK" sz="2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 divideBy = 10; 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divideBy </a:t>
            </a: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&gt;= 0; divideBy--)</a:t>
            </a:r>
            <a:endParaRPr lang="da-DK" sz="24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da-DK" sz="2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.WriteLine(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$"Trying to divide by </a:t>
            </a:r>
            <a:r>
              <a:rPr lang="en-US" sz="2400" b="1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divideBy}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   Console</a:t>
            </a: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.WriteLine(100 / divideBy);</a:t>
            </a:r>
            <a:endParaRPr lang="da-DK" sz="24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  <p:pic>
        <p:nvPicPr>
          <p:cNvPr id="4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879" y="369946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793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Tool-centric debugging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a-DK" sz="2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 divideBy = 10; 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divideBy </a:t>
            </a: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&gt;= 0; divideBy--)</a:t>
            </a:r>
            <a:endParaRPr lang="da-DK" sz="24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Debug</a:t>
            </a: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.WriteLine(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$"Trying to divide by </a:t>
            </a:r>
            <a:r>
              <a:rPr lang="en-US" sz="2400" b="1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divideBy}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   Console</a:t>
            </a: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.WriteLine(100 / divideBy);</a:t>
            </a:r>
            <a:endParaRPr lang="da-DK" sz="24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879" y="369946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07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500</Words>
  <Application>Microsoft Office PowerPoint</Application>
  <PresentationFormat>Widescreen</PresentationFormat>
  <Paragraphs>136</Paragraphs>
  <Slides>31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Office-tema</vt:lpstr>
      <vt:lpstr>Debugging </vt:lpstr>
      <vt:lpstr>PowerPoint-præsentation</vt:lpstr>
      <vt:lpstr>Levels of code correctness</vt:lpstr>
      <vt:lpstr>Levels of code correctness</vt:lpstr>
      <vt:lpstr>Levels of code correctness</vt:lpstr>
      <vt:lpstr>Human-centric debugging</vt:lpstr>
      <vt:lpstr>Tool-centric debugging</vt:lpstr>
      <vt:lpstr>Tool-centric debugging</vt:lpstr>
      <vt:lpstr>Tool-centric debugging</vt:lpstr>
      <vt:lpstr>Using the Integrated Debugger</vt:lpstr>
      <vt:lpstr>Setting a Breakpoint</vt:lpstr>
      <vt:lpstr>Setting a Breakpoint</vt:lpstr>
      <vt:lpstr>Inspecting variable values</vt:lpstr>
      <vt:lpstr>Inspecting variable values</vt:lpstr>
      <vt:lpstr>Inspecting variable values</vt:lpstr>
      <vt:lpstr>Stepping through code</vt:lpstr>
      <vt:lpstr>PowerPoint-præsentation</vt:lpstr>
      <vt:lpstr>Step Over (simple statement)</vt:lpstr>
      <vt:lpstr>Step Over (simple statement)</vt:lpstr>
      <vt:lpstr>Step Over (method call)</vt:lpstr>
      <vt:lpstr>Step Over (method call)</vt:lpstr>
      <vt:lpstr>Step Into (simple statement)</vt:lpstr>
      <vt:lpstr>Step Into (simple statement)</vt:lpstr>
      <vt:lpstr>Step Into (method call)</vt:lpstr>
      <vt:lpstr>Step Into (method call)</vt:lpstr>
      <vt:lpstr>Step Into (method call)</vt:lpstr>
      <vt:lpstr>Step Out</vt:lpstr>
      <vt:lpstr>Step Out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103</cp:revision>
  <dcterms:created xsi:type="dcterms:W3CDTF">2017-09-05T14:00:27Z</dcterms:created>
  <dcterms:modified xsi:type="dcterms:W3CDTF">2018-02-25T10:02:28Z</dcterms:modified>
</cp:coreProperties>
</file>