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98" r:id="rId3"/>
    <p:sldId id="286" r:id="rId4"/>
    <p:sldId id="287" r:id="rId5"/>
    <p:sldId id="288" r:id="rId6"/>
    <p:sldId id="293" r:id="rId7"/>
    <p:sldId id="294" r:id="rId8"/>
    <p:sldId id="295" r:id="rId9"/>
    <p:sldId id="297" r:id="rId10"/>
    <p:sldId id="289" r:id="rId11"/>
    <p:sldId id="290" r:id="rId12"/>
    <p:sldId id="296" r:id="rId13"/>
    <p:sldId id="292" r:id="rId1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F9269-6D46-4645-843B-467ADB20F5D8}" type="datetimeFigureOut">
              <a:rPr lang="es-EC" smtClean="0"/>
              <a:t>23/3/2021</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E7672-1B92-470A-8564-A1EDCF680F4F}" type="slidenum">
              <a:rPr lang="es-EC" smtClean="0"/>
              <a:t>‹Nº›</a:t>
            </a:fld>
            <a:endParaRPr lang="es-EC"/>
          </a:p>
        </p:txBody>
      </p:sp>
    </p:spTree>
    <p:extLst>
      <p:ext uri="{BB962C8B-B14F-4D97-AF65-F5344CB8AC3E}">
        <p14:creationId xmlns:p14="http://schemas.microsoft.com/office/powerpoint/2010/main" val="137267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07660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6182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9052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4312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3529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41451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s-EC"/>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229525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endParaRPr lang="es-EC"/>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s-EC"/>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141108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EC"/>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98444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74008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2D7E1184-42E3-47C1-9DFF-E021C4C8B2A7}" type="datetimeFigureOut">
              <a:rPr lang="es-EC" smtClean="0"/>
              <a:t>23/3/2021</a:t>
            </a:fld>
            <a:endParaRPr lang="es-EC"/>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s-EC"/>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35652915-CBB8-42C4-A50E-49366059D810}" type="slidenum">
              <a:rPr lang="es-EC" smtClean="0"/>
              <a:t>‹Nº›</a:t>
            </a:fld>
            <a:endParaRPr lang="es-EC"/>
          </a:p>
        </p:txBody>
      </p:sp>
    </p:spTree>
    <p:extLst>
      <p:ext uri="{BB962C8B-B14F-4D97-AF65-F5344CB8AC3E}">
        <p14:creationId xmlns:p14="http://schemas.microsoft.com/office/powerpoint/2010/main" val="312343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3"/>
          <a:stretch>
            <a:fillRect/>
          </a:stretch>
        </p:blipFill>
        <p:spPr>
          <a:xfrm>
            <a:off x="287868" y="152401"/>
            <a:ext cx="948266" cy="247577"/>
          </a:xfrm>
          <a:prstGeom prst="rect">
            <a:avLst/>
          </a:prstGeom>
        </p:spPr>
      </p:pic>
      <p:pic>
        <p:nvPicPr>
          <p:cNvPr id="9" name="Imagen 8"/>
          <p:cNvPicPr>
            <a:picLocks noChangeAspect="1"/>
          </p:cNvPicPr>
          <p:nvPr userDrawn="1"/>
        </p:nvPicPr>
        <p:blipFill>
          <a:blip r:embed="rId14"/>
          <a:stretch>
            <a:fillRect/>
          </a:stretch>
        </p:blipFill>
        <p:spPr>
          <a:xfrm>
            <a:off x="10926234" y="121968"/>
            <a:ext cx="1048870" cy="645055"/>
          </a:xfrm>
          <a:prstGeom prst="rect">
            <a:avLst/>
          </a:prstGeom>
        </p:spPr>
      </p:pic>
      <p:pic>
        <p:nvPicPr>
          <p:cNvPr id="11" name="Imagen 10"/>
          <p:cNvPicPr>
            <a:picLocks noChangeAspect="1"/>
          </p:cNvPicPr>
          <p:nvPr userDrawn="1"/>
        </p:nvPicPr>
        <p:blipFill>
          <a:blip r:embed="rId15"/>
          <a:stretch>
            <a:fillRect/>
          </a:stretch>
        </p:blipFill>
        <p:spPr>
          <a:xfrm>
            <a:off x="143935" y="6303864"/>
            <a:ext cx="11751733" cy="554136"/>
          </a:xfrm>
          <a:prstGeom prst="rect">
            <a:avLst/>
          </a:prstGeom>
        </p:spPr>
      </p:pic>
      <p:pic>
        <p:nvPicPr>
          <p:cNvPr id="12" name="Imagen 11"/>
          <p:cNvPicPr>
            <a:picLocks noChangeAspect="1"/>
          </p:cNvPicPr>
          <p:nvPr userDrawn="1"/>
        </p:nvPicPr>
        <p:blipFill>
          <a:blip r:embed="rId16"/>
          <a:stretch>
            <a:fillRect/>
          </a:stretch>
        </p:blipFill>
        <p:spPr>
          <a:xfrm>
            <a:off x="510118" y="432594"/>
            <a:ext cx="421215" cy="367213"/>
          </a:xfrm>
          <a:prstGeom prst="rect">
            <a:avLst/>
          </a:prstGeom>
        </p:spPr>
      </p:pic>
      <p:pic>
        <p:nvPicPr>
          <p:cNvPr id="13" name="Imagen 12"/>
          <p:cNvPicPr>
            <a:picLocks noChangeAspect="1"/>
          </p:cNvPicPr>
          <p:nvPr userDrawn="1"/>
        </p:nvPicPr>
        <p:blipFill>
          <a:blip r:embed="rId17"/>
          <a:stretch>
            <a:fillRect/>
          </a:stretch>
        </p:blipFill>
        <p:spPr>
          <a:xfrm>
            <a:off x="0" y="832424"/>
            <a:ext cx="12192000" cy="98910"/>
          </a:xfrm>
          <a:prstGeom prst="rect">
            <a:avLst/>
          </a:prstGeom>
        </p:spPr>
      </p:pic>
    </p:spTree>
    <p:extLst>
      <p:ext uri="{BB962C8B-B14F-4D97-AF65-F5344CB8AC3E}">
        <p14:creationId xmlns:p14="http://schemas.microsoft.com/office/powerpoint/2010/main" val="8655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35122" y="1387650"/>
            <a:ext cx="9131491" cy="830997"/>
          </a:xfrm>
          <a:prstGeom prst="rect">
            <a:avLst/>
          </a:prstGeom>
          <a:noFill/>
        </p:spPr>
        <p:txBody>
          <a:bodyPr wrap="square" rtlCol="0">
            <a:spAutoFit/>
          </a:bodyPr>
          <a:lstStyle/>
          <a:p>
            <a:pPr algn="ctr"/>
            <a:r>
              <a:rPr lang="es-419" sz="2400" b="1" dirty="0"/>
              <a:t>TEMA: PROTOTIPO MÓVIL PARA GESTIÓN DE VENTAS EN UN ALMACEN DE TECNOLOGÍAS</a:t>
            </a:r>
            <a:endParaRPr lang="es-EC" sz="2400" b="1" dirty="0"/>
          </a:p>
        </p:txBody>
      </p:sp>
      <p:sp>
        <p:nvSpPr>
          <p:cNvPr id="9" name="CuadroTexto 8"/>
          <p:cNvSpPr txBox="1"/>
          <p:nvPr/>
        </p:nvSpPr>
        <p:spPr>
          <a:xfrm>
            <a:off x="4279848" y="5457733"/>
            <a:ext cx="1939289" cy="523220"/>
          </a:xfrm>
          <a:prstGeom prst="rect">
            <a:avLst/>
          </a:prstGeom>
          <a:noFill/>
        </p:spPr>
        <p:txBody>
          <a:bodyPr wrap="square" rtlCol="0">
            <a:spAutoFit/>
          </a:bodyPr>
          <a:lstStyle/>
          <a:p>
            <a:r>
              <a:rPr lang="es-EC" sz="2800" b="1" dirty="0"/>
              <a:t>2021-03-23</a:t>
            </a:r>
            <a:r>
              <a:rPr lang="es-EC" dirty="0"/>
              <a:t> </a:t>
            </a:r>
          </a:p>
        </p:txBody>
      </p:sp>
      <p:sp>
        <p:nvSpPr>
          <p:cNvPr id="6" name="CuadroTexto 5">
            <a:extLst>
              <a:ext uri="{FF2B5EF4-FFF2-40B4-BE49-F238E27FC236}">
                <a16:creationId xmlns:a16="http://schemas.microsoft.com/office/drawing/2014/main" id="{D153D8BD-9674-47FF-AF6C-32F826309E9A}"/>
              </a:ext>
            </a:extLst>
          </p:cNvPr>
          <p:cNvSpPr txBox="1"/>
          <p:nvPr/>
        </p:nvSpPr>
        <p:spPr>
          <a:xfrm>
            <a:off x="7065644" y="2998113"/>
            <a:ext cx="4501032" cy="861774"/>
          </a:xfrm>
          <a:prstGeom prst="rect">
            <a:avLst/>
          </a:prstGeom>
          <a:noFill/>
        </p:spPr>
        <p:txBody>
          <a:bodyPr wrap="square" rtlCol="0">
            <a:spAutoFit/>
          </a:bodyPr>
          <a:lstStyle/>
          <a:p>
            <a:pPr algn="r"/>
            <a:r>
              <a:rPr lang="es-EC" sz="3200" dirty="0"/>
              <a:t>Ingeniería en Sistemas</a:t>
            </a:r>
          </a:p>
          <a:p>
            <a:pPr algn="r"/>
            <a:r>
              <a:rPr lang="es-EC" b="1" dirty="0"/>
              <a:t>Tutor: </a:t>
            </a:r>
            <a:r>
              <a:rPr lang="es-EC" dirty="0"/>
              <a:t>Mg. Renato </a:t>
            </a:r>
            <a:r>
              <a:rPr lang="es-EC" dirty="0" err="1"/>
              <a:t>Toasa</a:t>
            </a:r>
            <a:endParaRPr lang="es-EC" dirty="0"/>
          </a:p>
        </p:txBody>
      </p:sp>
      <p:pic>
        <p:nvPicPr>
          <p:cNvPr id="7" name="Imagen 6">
            <a:extLst>
              <a:ext uri="{FF2B5EF4-FFF2-40B4-BE49-F238E27FC236}">
                <a16:creationId xmlns:a16="http://schemas.microsoft.com/office/drawing/2014/main" id="{991E9823-3DEC-4A82-9545-4520E9DFF3E1}"/>
              </a:ext>
            </a:extLst>
          </p:cNvPr>
          <p:cNvPicPr>
            <a:picLocks noChangeAspect="1"/>
          </p:cNvPicPr>
          <p:nvPr/>
        </p:nvPicPr>
        <p:blipFill>
          <a:blip r:embed="rId2"/>
          <a:stretch>
            <a:fillRect/>
          </a:stretch>
        </p:blipFill>
        <p:spPr>
          <a:xfrm>
            <a:off x="10000543" y="1175910"/>
            <a:ext cx="1832943" cy="1822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CuadroTexto 9">
            <a:extLst>
              <a:ext uri="{FF2B5EF4-FFF2-40B4-BE49-F238E27FC236}">
                <a16:creationId xmlns:a16="http://schemas.microsoft.com/office/drawing/2014/main" id="{92B23516-F406-4FA1-86B3-F79E6B6E3D77}"/>
              </a:ext>
            </a:extLst>
          </p:cNvPr>
          <p:cNvSpPr txBox="1"/>
          <p:nvPr/>
        </p:nvSpPr>
        <p:spPr>
          <a:xfrm>
            <a:off x="7968421" y="4450984"/>
            <a:ext cx="3272270" cy="738664"/>
          </a:xfrm>
          <a:prstGeom prst="rect">
            <a:avLst/>
          </a:prstGeom>
          <a:noFill/>
        </p:spPr>
        <p:txBody>
          <a:bodyPr wrap="square" rtlCol="0">
            <a:spAutoFit/>
          </a:bodyPr>
          <a:lstStyle/>
          <a:p>
            <a:pPr algn="r"/>
            <a:r>
              <a:rPr lang="es-ES" sz="2400" dirty="0">
                <a:solidFill>
                  <a:prstClr val="black"/>
                </a:solidFill>
                <a:latin typeface="Century Gothic" charset="0"/>
                <a:ea typeface="Century Gothic" charset="0"/>
                <a:cs typeface="Century Gothic" charset="0"/>
              </a:rPr>
              <a:t>Víctor J. Cáceres S.</a:t>
            </a:r>
          </a:p>
          <a:p>
            <a:endParaRPr lang="es-EC" dirty="0"/>
          </a:p>
        </p:txBody>
      </p:sp>
      <p:pic>
        <p:nvPicPr>
          <p:cNvPr id="8" name="image109.jpeg">
            <a:extLst>
              <a:ext uri="{FF2B5EF4-FFF2-40B4-BE49-F238E27FC236}">
                <a16:creationId xmlns:a16="http://schemas.microsoft.com/office/drawing/2014/main" id="{3221FB5E-622A-4A98-9C79-86E2CFC9B2BE}"/>
              </a:ext>
            </a:extLst>
          </p:cNvPr>
          <p:cNvPicPr/>
          <p:nvPr/>
        </p:nvPicPr>
        <p:blipFill>
          <a:blip r:embed="rId3" cstate="print"/>
          <a:stretch>
            <a:fillRect/>
          </a:stretch>
        </p:blipFill>
        <p:spPr>
          <a:xfrm>
            <a:off x="4724400" y="2379773"/>
            <a:ext cx="1371600" cy="2809875"/>
          </a:xfrm>
          <a:prstGeom prst="rect">
            <a:avLst/>
          </a:prstGeom>
        </p:spPr>
      </p:pic>
      <p:pic>
        <p:nvPicPr>
          <p:cNvPr id="5" name="Imagen 4">
            <a:extLst>
              <a:ext uri="{FF2B5EF4-FFF2-40B4-BE49-F238E27FC236}">
                <a16:creationId xmlns:a16="http://schemas.microsoft.com/office/drawing/2014/main" id="{BC84B63D-B62F-4C62-A1FD-D56F462E6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24" y="2861843"/>
            <a:ext cx="2857500" cy="2857500"/>
          </a:xfrm>
          <a:prstGeom prst="rect">
            <a:avLst/>
          </a:prstGeom>
        </p:spPr>
      </p:pic>
    </p:spTree>
    <p:extLst>
      <p:ext uri="{BB962C8B-B14F-4D97-AF65-F5344CB8AC3E}">
        <p14:creationId xmlns:p14="http://schemas.microsoft.com/office/powerpoint/2010/main" val="42061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599152" y="1647526"/>
            <a:ext cx="1927002" cy="461665"/>
          </a:xfrm>
          <a:prstGeom prst="rect">
            <a:avLst/>
          </a:prstGeom>
        </p:spPr>
        <p:txBody>
          <a:bodyPr wrap="none">
            <a:spAutoFit/>
          </a:bodyPr>
          <a:lstStyle/>
          <a:p>
            <a:r>
              <a:rPr lang="es-EC" sz="2400" dirty="0"/>
              <a:t>Demostración</a:t>
            </a:r>
            <a:endParaRPr lang="es-EC" dirty="0"/>
          </a:p>
        </p:txBody>
      </p:sp>
      <p:sp>
        <p:nvSpPr>
          <p:cNvPr id="8" name="CuadroTexto 7"/>
          <p:cNvSpPr txBox="1"/>
          <p:nvPr/>
        </p:nvSpPr>
        <p:spPr>
          <a:xfrm>
            <a:off x="6067313" y="6293224"/>
            <a:ext cx="290456" cy="369332"/>
          </a:xfrm>
          <a:prstGeom prst="rect">
            <a:avLst/>
          </a:prstGeom>
          <a:noFill/>
        </p:spPr>
        <p:txBody>
          <a:bodyPr wrap="square" rtlCol="0">
            <a:spAutoFit/>
          </a:bodyPr>
          <a:lstStyle/>
          <a:p>
            <a:r>
              <a:rPr lang="es-EC" dirty="0"/>
              <a:t>4</a:t>
            </a:r>
          </a:p>
        </p:txBody>
      </p:sp>
      <p:sp>
        <p:nvSpPr>
          <p:cNvPr id="6" name="CuadroTexto 5">
            <a:extLst>
              <a:ext uri="{FF2B5EF4-FFF2-40B4-BE49-F238E27FC236}">
                <a16:creationId xmlns:a16="http://schemas.microsoft.com/office/drawing/2014/main" id="{DA454BFE-8267-4989-8C00-E843EB1833BA}"/>
              </a:ext>
            </a:extLst>
          </p:cNvPr>
          <p:cNvSpPr txBox="1"/>
          <p:nvPr/>
        </p:nvSpPr>
        <p:spPr>
          <a:xfrm>
            <a:off x="3019313" y="3244334"/>
            <a:ext cx="6096000" cy="369332"/>
          </a:xfrm>
          <a:prstGeom prst="rect">
            <a:avLst/>
          </a:prstGeom>
          <a:noFill/>
        </p:spPr>
        <p:txBody>
          <a:bodyPr wrap="square">
            <a:spAutoFit/>
          </a:bodyPr>
          <a:lstStyle/>
          <a:p>
            <a:r>
              <a:rPr lang="es-EC" dirty="0"/>
              <a:t>https://www.youtube.com/watch?v=sVeCOjo3HjI</a:t>
            </a:r>
          </a:p>
        </p:txBody>
      </p:sp>
    </p:spTree>
    <p:extLst>
      <p:ext uri="{BB962C8B-B14F-4D97-AF65-F5344CB8AC3E}">
        <p14:creationId xmlns:p14="http://schemas.microsoft.com/office/powerpoint/2010/main" val="250100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62990" y="1114320"/>
            <a:ext cx="1939955" cy="461665"/>
          </a:xfrm>
          <a:prstGeom prst="rect">
            <a:avLst/>
          </a:prstGeom>
        </p:spPr>
        <p:txBody>
          <a:bodyPr wrap="none">
            <a:spAutoFit/>
          </a:bodyPr>
          <a:lstStyle/>
          <a:p>
            <a:r>
              <a:rPr lang="es-EC" sz="2400" b="1" dirty="0"/>
              <a:t>Conclusiones:</a:t>
            </a:r>
            <a:endParaRPr lang="es-EC" b="1" dirty="0"/>
          </a:p>
        </p:txBody>
      </p:sp>
      <p:sp>
        <p:nvSpPr>
          <p:cNvPr id="2" name="CuadroTexto 1">
            <a:extLst>
              <a:ext uri="{FF2B5EF4-FFF2-40B4-BE49-F238E27FC236}">
                <a16:creationId xmlns:a16="http://schemas.microsoft.com/office/drawing/2014/main" id="{99B6138D-B246-4A5D-A7B5-32BBF7B151F4}"/>
              </a:ext>
            </a:extLst>
          </p:cNvPr>
          <p:cNvSpPr txBox="1"/>
          <p:nvPr/>
        </p:nvSpPr>
        <p:spPr>
          <a:xfrm>
            <a:off x="980660" y="1574961"/>
            <a:ext cx="9952382" cy="4844916"/>
          </a:xfrm>
          <a:prstGeom prst="rect">
            <a:avLst/>
          </a:prstGeom>
          <a:noFill/>
        </p:spPr>
        <p:txBody>
          <a:bodyPr wrap="square" rtlCol="0">
            <a:spAutoFit/>
          </a:bodyPr>
          <a:lstStyle/>
          <a:p>
            <a:pPr marL="342900" marR="842645" lvl="0" indent="-342900" algn="just">
              <a:spcAft>
                <a:spcPts val="0"/>
              </a:spcAft>
              <a:buSzPts val="1200"/>
              <a:buFont typeface="Symbol" panose="05050102010706020507" pitchFamily="18" charset="2"/>
              <a:buChar char=""/>
              <a:tabLst>
                <a:tab pos="836930" algn="l"/>
              </a:tabLst>
            </a:pPr>
            <a:r>
              <a:rPr lang="es-ES" sz="2200" dirty="0">
                <a:effectLst/>
                <a:ea typeface="Symbol" panose="05050102010706020507" pitchFamily="18" charset="2"/>
                <a:cs typeface="Symbol" panose="05050102010706020507" pitchFamily="18" charset="2"/>
              </a:rPr>
              <a:t>Los requerimientos se realizaron de acuerdo a las especificaciones</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detalladas por los propietarios de distintos almacenes de tecnologías,</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recopilando</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datos</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importantes</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para</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el</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desarrollo</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del</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prototipo</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Gestión</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a:t>
            </a:r>
            <a:r>
              <a:rPr lang="es-ES" sz="2200" spc="-60"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Ventas.</a:t>
            </a:r>
            <a:endParaRPr lang="es-EC" sz="2200" dirty="0">
              <a:effectLst/>
              <a:ea typeface="Symbol" panose="05050102010706020507" pitchFamily="18" charset="2"/>
              <a:cs typeface="Symbol" panose="05050102010706020507" pitchFamily="18" charset="2"/>
            </a:endParaRPr>
          </a:p>
          <a:p>
            <a:pPr algn="just">
              <a:spcBef>
                <a:spcPts val="55"/>
              </a:spcBef>
            </a:pPr>
            <a:r>
              <a:rPr lang="es-ES" sz="2200" dirty="0">
                <a:effectLst/>
                <a:ea typeface="Times New Roman" panose="02020603050405020304" pitchFamily="18" charset="0"/>
              </a:rPr>
              <a:t> </a:t>
            </a:r>
            <a:endParaRPr lang="es-EC" sz="2200" dirty="0">
              <a:effectLst/>
              <a:ea typeface="Times New Roman" panose="02020603050405020304" pitchFamily="18" charset="0"/>
            </a:endParaRPr>
          </a:p>
          <a:p>
            <a:pPr marL="342900" marR="842645" lvl="0" indent="-342900" algn="just">
              <a:spcAft>
                <a:spcPts val="0"/>
              </a:spcAft>
              <a:buSzPts val="1200"/>
              <a:buFont typeface="Symbol" panose="05050102010706020507" pitchFamily="18" charset="2"/>
              <a:buChar char=""/>
              <a:tabLst>
                <a:tab pos="836930" algn="l"/>
              </a:tabLst>
            </a:pPr>
            <a:r>
              <a:rPr lang="es-ES" sz="2200" dirty="0">
                <a:effectLst/>
                <a:ea typeface="Symbol" panose="05050102010706020507" pitchFamily="18" charset="2"/>
                <a:cs typeface="Symbol" panose="05050102010706020507" pitchFamily="18" charset="2"/>
              </a:rPr>
              <a:t>El diseño del prototipo de gestión de ventas se realizó primero en la</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aplicación new mockup donde se estructuro la interfaz del aplicativo</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móvil,</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gestión de</a:t>
            </a:r>
            <a:r>
              <a:rPr lang="es-ES" sz="2200" spc="10"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ventas.</a:t>
            </a:r>
            <a:endParaRPr lang="es-EC" sz="2200" dirty="0">
              <a:effectLst/>
              <a:ea typeface="Symbol" panose="05050102010706020507" pitchFamily="18" charset="2"/>
              <a:cs typeface="Symbol" panose="05050102010706020507" pitchFamily="18" charset="2"/>
            </a:endParaRPr>
          </a:p>
          <a:p>
            <a:pPr algn="just">
              <a:spcBef>
                <a:spcPts val="15"/>
              </a:spcBef>
            </a:pPr>
            <a:r>
              <a:rPr lang="es-ES" sz="2200" dirty="0">
                <a:effectLst/>
                <a:ea typeface="Times New Roman" panose="02020603050405020304" pitchFamily="18" charset="0"/>
              </a:rPr>
              <a:t> </a:t>
            </a:r>
            <a:endParaRPr lang="es-EC" sz="2200" dirty="0">
              <a:effectLst/>
              <a:ea typeface="Times New Roman" panose="02020603050405020304" pitchFamily="18" charset="0"/>
            </a:endParaRPr>
          </a:p>
          <a:p>
            <a:pPr marL="342900" marR="847725" lvl="0" indent="-342900" algn="just">
              <a:spcBef>
                <a:spcPts val="5"/>
              </a:spcBef>
              <a:spcAft>
                <a:spcPts val="0"/>
              </a:spcAft>
              <a:buSzPts val="1200"/>
              <a:buFont typeface="Symbol" panose="05050102010706020507" pitchFamily="18" charset="2"/>
              <a:buChar char=""/>
              <a:tabLst>
                <a:tab pos="836930" algn="l"/>
              </a:tabLst>
            </a:pPr>
            <a:r>
              <a:rPr lang="es-ES" sz="2200" dirty="0">
                <a:effectLst/>
                <a:ea typeface="Symbol" panose="05050102010706020507" pitchFamily="18" charset="2"/>
                <a:cs typeface="Symbol" panose="05050102010706020507" pitchFamily="18" charset="2"/>
              </a:rPr>
              <a:t>En</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el</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desarrollo</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del</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aplicativo</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móvil</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se</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tomó</a:t>
            </a:r>
            <a:r>
              <a:rPr lang="es-ES" sz="2200" spc="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los diferentes requerimientos que solicitaba el usuario para facilitar las ventas en sus</a:t>
            </a:r>
            <a:r>
              <a:rPr lang="es-ES" sz="2200" spc="-285" dirty="0">
                <a:effectLst/>
                <a:ea typeface="Symbol" panose="05050102010706020507" pitchFamily="18" charset="2"/>
                <a:cs typeface="Symbol" panose="05050102010706020507" pitchFamily="18" charset="2"/>
              </a:rPr>
              <a:t> </a:t>
            </a:r>
            <a:r>
              <a:rPr lang="es-ES" sz="2200" dirty="0">
                <a:effectLst/>
                <a:ea typeface="Symbol" panose="05050102010706020507" pitchFamily="18" charset="2"/>
                <a:cs typeface="Symbol" panose="05050102010706020507" pitchFamily="18" charset="2"/>
              </a:rPr>
              <a:t>establecimientos.</a:t>
            </a:r>
            <a:endParaRPr lang="es-EC" sz="2200" dirty="0">
              <a:effectLst/>
              <a:ea typeface="Symbol" panose="05050102010706020507" pitchFamily="18" charset="2"/>
              <a:cs typeface="Symbol" panose="05050102010706020507" pitchFamily="18" charset="2"/>
            </a:endParaRPr>
          </a:p>
          <a:p>
            <a:pPr algn="just">
              <a:spcBef>
                <a:spcPts val="25"/>
              </a:spcBef>
            </a:pPr>
            <a:r>
              <a:rPr lang="es-ES" sz="2200" dirty="0">
                <a:effectLst/>
                <a:ea typeface="Times New Roman" panose="02020603050405020304" pitchFamily="18" charset="0"/>
              </a:rPr>
              <a:t> </a:t>
            </a:r>
            <a:endParaRPr lang="es-EC" sz="2200" dirty="0">
              <a:effectLst/>
              <a:ea typeface="Times New Roman" panose="02020603050405020304" pitchFamily="18" charset="0"/>
            </a:endParaRPr>
          </a:p>
          <a:p>
            <a:pPr marL="285750" indent="-285750" algn="just">
              <a:buFont typeface="Arial" panose="020B0604020202020204" pitchFamily="34" charset="0"/>
              <a:buChar char="•"/>
            </a:pPr>
            <a:r>
              <a:rPr lang="es-ES" sz="2200" dirty="0">
                <a:effectLst/>
                <a:ea typeface="Times New Roman" panose="02020603050405020304" pitchFamily="18" charset="0"/>
              </a:rPr>
              <a:t>Al</a:t>
            </a:r>
            <a:r>
              <a:rPr lang="es-ES" sz="2200" spc="5" dirty="0">
                <a:effectLst/>
                <a:ea typeface="Times New Roman" panose="02020603050405020304" pitchFamily="18" charset="0"/>
              </a:rPr>
              <a:t> </a:t>
            </a:r>
            <a:r>
              <a:rPr lang="es-ES" sz="2200" dirty="0">
                <a:effectLst/>
                <a:ea typeface="Times New Roman" panose="02020603050405020304" pitchFamily="18" charset="0"/>
              </a:rPr>
              <a:t>realizar</a:t>
            </a:r>
            <a:r>
              <a:rPr lang="es-ES" sz="2200" spc="5" dirty="0">
                <a:effectLst/>
                <a:ea typeface="Times New Roman" panose="02020603050405020304" pitchFamily="18" charset="0"/>
              </a:rPr>
              <a:t> </a:t>
            </a:r>
            <a:r>
              <a:rPr lang="es-ES" sz="2200" dirty="0">
                <a:effectLst/>
                <a:ea typeface="Times New Roman" panose="02020603050405020304" pitchFamily="18" charset="0"/>
              </a:rPr>
              <a:t>las</a:t>
            </a:r>
            <a:r>
              <a:rPr lang="es-ES" sz="2200" spc="5" dirty="0">
                <a:effectLst/>
                <a:ea typeface="Times New Roman" panose="02020603050405020304" pitchFamily="18" charset="0"/>
              </a:rPr>
              <a:t> </a:t>
            </a:r>
            <a:r>
              <a:rPr lang="es-ES" sz="2200" dirty="0">
                <a:effectLst/>
                <a:ea typeface="Times New Roman" panose="02020603050405020304" pitchFamily="18" charset="0"/>
              </a:rPr>
              <a:t>pruebas</a:t>
            </a:r>
            <a:r>
              <a:rPr lang="es-ES" sz="2200" spc="5" dirty="0">
                <a:effectLst/>
                <a:ea typeface="Times New Roman" panose="02020603050405020304" pitchFamily="18" charset="0"/>
              </a:rPr>
              <a:t> </a:t>
            </a:r>
            <a:r>
              <a:rPr lang="es-ES" sz="2200" dirty="0">
                <a:effectLst/>
                <a:ea typeface="Times New Roman" panose="02020603050405020304" pitchFamily="18" charset="0"/>
              </a:rPr>
              <a:t>de validación</a:t>
            </a:r>
            <a:r>
              <a:rPr lang="es-ES" sz="2200" spc="5" dirty="0">
                <a:effectLst/>
                <a:ea typeface="Times New Roman" panose="02020603050405020304" pitchFamily="18" charset="0"/>
              </a:rPr>
              <a:t> </a:t>
            </a:r>
            <a:r>
              <a:rPr lang="es-ES" sz="2200" dirty="0">
                <a:effectLst/>
                <a:ea typeface="Times New Roman" panose="02020603050405020304" pitchFamily="18" charset="0"/>
              </a:rPr>
              <a:t>se comprobó</a:t>
            </a:r>
            <a:r>
              <a:rPr lang="es-ES" sz="2200" spc="5" dirty="0">
                <a:effectLst/>
                <a:ea typeface="Times New Roman" panose="02020603050405020304" pitchFamily="18" charset="0"/>
              </a:rPr>
              <a:t> </a:t>
            </a:r>
            <a:r>
              <a:rPr lang="es-ES" sz="2200" dirty="0">
                <a:effectLst/>
                <a:ea typeface="Times New Roman" panose="02020603050405020304" pitchFamily="18" charset="0"/>
              </a:rPr>
              <a:t>que el</a:t>
            </a:r>
            <a:r>
              <a:rPr lang="es-ES" sz="2200" spc="300" dirty="0">
                <a:effectLst/>
                <a:ea typeface="Times New Roman" panose="02020603050405020304" pitchFamily="18" charset="0"/>
              </a:rPr>
              <a:t> </a:t>
            </a:r>
            <a:r>
              <a:rPr lang="es-ES" sz="2200" dirty="0">
                <a:effectLst/>
                <a:ea typeface="Times New Roman" panose="02020603050405020304" pitchFamily="18" charset="0"/>
              </a:rPr>
              <a:t>sistema</a:t>
            </a:r>
            <a:r>
              <a:rPr lang="es-ES" sz="2200" spc="5" dirty="0">
                <a:effectLst/>
                <a:ea typeface="Times New Roman" panose="02020603050405020304" pitchFamily="18" charset="0"/>
              </a:rPr>
              <a:t> </a:t>
            </a:r>
            <a:r>
              <a:rPr lang="es-ES" sz="2200" dirty="0">
                <a:effectLst/>
                <a:ea typeface="Times New Roman" panose="02020603050405020304" pitchFamily="18" charset="0"/>
              </a:rPr>
              <a:t>móvil</a:t>
            </a:r>
            <a:r>
              <a:rPr lang="es-ES" sz="2200" spc="5" dirty="0">
                <a:effectLst/>
                <a:ea typeface="Times New Roman" panose="02020603050405020304" pitchFamily="18" charset="0"/>
              </a:rPr>
              <a:t> </a:t>
            </a:r>
            <a:r>
              <a:rPr lang="es-ES" sz="2200" dirty="0">
                <a:effectLst/>
                <a:ea typeface="Times New Roman" panose="02020603050405020304" pitchFamily="18" charset="0"/>
              </a:rPr>
              <a:t>cumplan</a:t>
            </a:r>
            <a:r>
              <a:rPr lang="es-ES" sz="2200" spc="5" dirty="0">
                <a:effectLst/>
                <a:ea typeface="Times New Roman" panose="02020603050405020304" pitchFamily="18" charset="0"/>
              </a:rPr>
              <a:t> </a:t>
            </a:r>
            <a:r>
              <a:rPr lang="es-ES" sz="2200" dirty="0">
                <a:effectLst/>
                <a:ea typeface="Times New Roman" panose="02020603050405020304" pitchFamily="18" charset="0"/>
              </a:rPr>
              <a:t>el</a:t>
            </a:r>
            <a:r>
              <a:rPr lang="es-ES" sz="2200" spc="5" dirty="0">
                <a:effectLst/>
                <a:ea typeface="Times New Roman" panose="02020603050405020304" pitchFamily="18" charset="0"/>
              </a:rPr>
              <a:t> </a:t>
            </a:r>
            <a:r>
              <a:rPr lang="es-ES" sz="2200" dirty="0">
                <a:effectLst/>
                <a:ea typeface="Times New Roman" panose="02020603050405020304" pitchFamily="18" charset="0"/>
              </a:rPr>
              <a:t>funcionamiento</a:t>
            </a:r>
            <a:r>
              <a:rPr lang="es-ES" sz="2200" spc="5" dirty="0">
                <a:effectLst/>
                <a:ea typeface="Times New Roman" panose="02020603050405020304" pitchFamily="18" charset="0"/>
              </a:rPr>
              <a:t> </a:t>
            </a:r>
            <a:r>
              <a:rPr lang="es-ES" sz="2200" dirty="0">
                <a:effectLst/>
                <a:ea typeface="Times New Roman" panose="02020603050405020304" pitchFamily="18" charset="0"/>
              </a:rPr>
              <a:t>especificado</a:t>
            </a:r>
            <a:r>
              <a:rPr lang="es-ES" sz="2200" spc="5" dirty="0">
                <a:effectLst/>
                <a:ea typeface="Times New Roman" panose="02020603050405020304" pitchFamily="18" charset="0"/>
              </a:rPr>
              <a:t> </a:t>
            </a:r>
            <a:r>
              <a:rPr lang="es-ES" sz="2200" dirty="0">
                <a:effectLst/>
                <a:ea typeface="Times New Roman" panose="02020603050405020304" pitchFamily="18" charset="0"/>
              </a:rPr>
              <a:t>que</a:t>
            </a:r>
            <a:r>
              <a:rPr lang="es-ES" sz="2200" spc="5" dirty="0">
                <a:effectLst/>
                <a:ea typeface="Times New Roman" panose="02020603050405020304" pitchFamily="18" charset="0"/>
              </a:rPr>
              <a:t> </a:t>
            </a:r>
            <a:r>
              <a:rPr lang="es-ES" sz="2200" dirty="0">
                <a:effectLst/>
                <a:ea typeface="Times New Roman" panose="02020603050405020304" pitchFamily="18" charset="0"/>
              </a:rPr>
              <a:t>los</a:t>
            </a:r>
            <a:r>
              <a:rPr lang="es-ES" sz="2200" spc="5" dirty="0">
                <a:effectLst/>
                <a:ea typeface="Times New Roman" panose="02020603050405020304" pitchFamily="18" charset="0"/>
              </a:rPr>
              <a:t> </a:t>
            </a:r>
            <a:r>
              <a:rPr lang="es-ES" sz="2200" dirty="0">
                <a:effectLst/>
                <a:ea typeface="Times New Roman" panose="02020603050405020304" pitchFamily="18" charset="0"/>
              </a:rPr>
              <a:t>usuarios</a:t>
            </a:r>
            <a:r>
              <a:rPr lang="es-ES" sz="2200" spc="5" dirty="0">
                <a:effectLst/>
                <a:ea typeface="Times New Roman" panose="02020603050405020304" pitchFamily="18" charset="0"/>
              </a:rPr>
              <a:t> </a:t>
            </a:r>
            <a:r>
              <a:rPr lang="es-ES" sz="2200" dirty="0">
                <a:effectLst/>
                <a:ea typeface="Times New Roman" panose="02020603050405020304" pitchFamily="18" charset="0"/>
              </a:rPr>
              <a:t>comentaron</a:t>
            </a:r>
            <a:r>
              <a:rPr lang="es-ES" sz="2200" spc="295" dirty="0">
                <a:effectLst/>
                <a:ea typeface="Times New Roman" panose="02020603050405020304" pitchFamily="18" charset="0"/>
              </a:rPr>
              <a:t> </a:t>
            </a:r>
            <a:r>
              <a:rPr lang="es-ES" sz="2200" dirty="0">
                <a:effectLst/>
                <a:ea typeface="Times New Roman" panose="02020603050405020304" pitchFamily="18" charset="0"/>
              </a:rPr>
              <a:t>en la</a:t>
            </a:r>
            <a:r>
              <a:rPr lang="es-ES" sz="2200" spc="-15" dirty="0">
                <a:effectLst/>
                <a:ea typeface="Times New Roman" panose="02020603050405020304" pitchFamily="18" charset="0"/>
              </a:rPr>
              <a:t> </a:t>
            </a:r>
            <a:r>
              <a:rPr lang="es-ES" sz="2200" dirty="0">
                <a:effectLst/>
                <a:ea typeface="Times New Roman" panose="02020603050405020304" pitchFamily="18" charset="0"/>
              </a:rPr>
              <a:t>entrevista</a:t>
            </a:r>
            <a:r>
              <a:rPr lang="es-ES" sz="1800" dirty="0">
                <a:effectLst/>
                <a:latin typeface="Times New Roman" panose="02020603050405020304" pitchFamily="18" charset="0"/>
                <a:ea typeface="Times New Roman" panose="02020603050405020304" pitchFamily="18" charset="0"/>
              </a:rPr>
              <a:t>.</a:t>
            </a:r>
            <a:endParaRPr lang="es-EC" dirty="0"/>
          </a:p>
        </p:txBody>
      </p:sp>
      <p:pic>
        <p:nvPicPr>
          <p:cNvPr id="7170" name="Picture 2" descr="5. Conclusiones - Portafolio Claudia España UMG">
            <a:extLst>
              <a:ext uri="{FF2B5EF4-FFF2-40B4-BE49-F238E27FC236}">
                <a16:creationId xmlns:a16="http://schemas.microsoft.com/office/drawing/2014/main" id="{EC7F144D-FC4B-41D3-A1A4-02669B7766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1285" y="1114320"/>
            <a:ext cx="1603513" cy="77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6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barn(inVertical)">
                                      <p:cBhvr>
                                        <p:cTn id="10" dur="500"/>
                                        <p:tgtEl>
                                          <p:spTgt spid="717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das - Falsaria.com">
            <a:extLst>
              <a:ext uri="{FF2B5EF4-FFF2-40B4-BE49-F238E27FC236}">
                <a16:creationId xmlns:a16="http://schemas.microsoft.com/office/drawing/2014/main" id="{1093BCA0-1549-47F1-A622-60C88BC99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910" y="1158875"/>
            <a:ext cx="4540250" cy="454025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3">
            <a:extLst>
              <a:ext uri="{FF2B5EF4-FFF2-40B4-BE49-F238E27FC236}">
                <a16:creationId xmlns:a16="http://schemas.microsoft.com/office/drawing/2014/main" id="{9D4F5658-ECBF-43BE-8A4D-1B13175AF884}"/>
              </a:ext>
            </a:extLst>
          </p:cNvPr>
          <p:cNvSpPr>
            <a:spLocks noGrp="1"/>
          </p:cNvSpPr>
          <p:nvPr>
            <p:ph type="title"/>
          </p:nvPr>
        </p:nvSpPr>
        <p:spPr>
          <a:xfrm>
            <a:off x="1337733" y="3008885"/>
            <a:ext cx="4758267" cy="840230"/>
          </a:xfrm>
        </p:spPr>
        <p:txBody>
          <a:bodyPr wrap="square">
            <a:spAutoFit/>
          </a:bodyPr>
          <a:lstStyle/>
          <a:p>
            <a:pPr algn="ctr"/>
            <a:r>
              <a:rPr lang="es-EC" sz="5400" b="1" dirty="0">
                <a:solidFill>
                  <a:prstClr val="black"/>
                </a:solidFill>
                <a:latin typeface="Century Gothic" charset="0"/>
                <a:ea typeface="Century Gothic" charset="0"/>
                <a:cs typeface="Century Gothic" charset="0"/>
              </a:rPr>
              <a:t>Preguntas?</a:t>
            </a:r>
          </a:p>
        </p:txBody>
      </p:sp>
      <p:sp>
        <p:nvSpPr>
          <p:cNvPr id="6" name="CuadroTexto 5">
            <a:extLst>
              <a:ext uri="{FF2B5EF4-FFF2-40B4-BE49-F238E27FC236}">
                <a16:creationId xmlns:a16="http://schemas.microsoft.com/office/drawing/2014/main" id="{15276076-9E7C-4F4A-A726-40BF59F69E40}"/>
              </a:ext>
            </a:extLst>
          </p:cNvPr>
          <p:cNvSpPr txBox="1"/>
          <p:nvPr/>
        </p:nvSpPr>
        <p:spPr>
          <a:xfrm>
            <a:off x="1842052" y="4824656"/>
            <a:ext cx="6096000" cy="369332"/>
          </a:xfrm>
          <a:prstGeom prst="rect">
            <a:avLst/>
          </a:prstGeom>
          <a:noFill/>
        </p:spPr>
        <p:txBody>
          <a:bodyPr wrap="square">
            <a:spAutoFit/>
          </a:bodyPr>
          <a:lstStyle/>
          <a:p>
            <a:r>
              <a:rPr lang="es-EC" dirty="0"/>
              <a:t>https://youtu.be/sVeCOjo3HjI</a:t>
            </a:r>
          </a:p>
        </p:txBody>
      </p:sp>
    </p:spTree>
    <p:extLst>
      <p:ext uri="{BB962C8B-B14F-4D97-AF65-F5344CB8AC3E}">
        <p14:creationId xmlns:p14="http://schemas.microsoft.com/office/powerpoint/2010/main" val="33668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6067313" y="6293224"/>
            <a:ext cx="290456" cy="369332"/>
          </a:xfrm>
          <a:prstGeom prst="rect">
            <a:avLst/>
          </a:prstGeom>
          <a:noFill/>
        </p:spPr>
        <p:txBody>
          <a:bodyPr wrap="square" rtlCol="0">
            <a:spAutoFit/>
          </a:bodyPr>
          <a:lstStyle/>
          <a:p>
            <a:r>
              <a:rPr lang="es-EC" dirty="0"/>
              <a:t>7</a:t>
            </a:r>
          </a:p>
        </p:txBody>
      </p:sp>
      <p:pic>
        <p:nvPicPr>
          <p:cNvPr id="2" name="Imagen 1"/>
          <p:cNvPicPr>
            <a:picLocks noChangeAspect="1"/>
          </p:cNvPicPr>
          <p:nvPr/>
        </p:nvPicPr>
        <p:blipFill>
          <a:blip r:embed="rId2"/>
          <a:stretch>
            <a:fillRect/>
          </a:stretch>
        </p:blipFill>
        <p:spPr>
          <a:xfrm>
            <a:off x="4626628" y="2502553"/>
            <a:ext cx="3171825" cy="2390775"/>
          </a:xfrm>
          <a:prstGeom prst="rect">
            <a:avLst/>
          </a:prstGeom>
        </p:spPr>
      </p:pic>
    </p:spTree>
    <p:extLst>
      <p:ext uri="{BB962C8B-B14F-4D97-AF65-F5344CB8AC3E}">
        <p14:creationId xmlns:p14="http://schemas.microsoft.com/office/powerpoint/2010/main" val="383558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4E8066B-ACCD-4570-A038-E7A16E918C4C}"/>
              </a:ext>
            </a:extLst>
          </p:cNvPr>
          <p:cNvSpPr txBox="1"/>
          <p:nvPr/>
        </p:nvSpPr>
        <p:spPr>
          <a:xfrm>
            <a:off x="284491" y="1107531"/>
            <a:ext cx="1348126" cy="461665"/>
          </a:xfrm>
          <a:prstGeom prst="rect">
            <a:avLst/>
          </a:prstGeom>
          <a:noFill/>
        </p:spPr>
        <p:txBody>
          <a:bodyPr wrap="none" rtlCol="0">
            <a:spAutoFit/>
          </a:bodyPr>
          <a:lstStyle/>
          <a:p>
            <a:r>
              <a:rPr lang="es-EC" sz="2400" dirty="0"/>
              <a:t>AGENDA:</a:t>
            </a:r>
          </a:p>
        </p:txBody>
      </p:sp>
      <p:sp>
        <p:nvSpPr>
          <p:cNvPr id="5" name="CuadroTexto 4">
            <a:extLst>
              <a:ext uri="{FF2B5EF4-FFF2-40B4-BE49-F238E27FC236}">
                <a16:creationId xmlns:a16="http://schemas.microsoft.com/office/drawing/2014/main" id="{0FE93746-AAEB-48E8-824A-7B26B05B2C7E}"/>
              </a:ext>
            </a:extLst>
          </p:cNvPr>
          <p:cNvSpPr txBox="1"/>
          <p:nvPr/>
        </p:nvSpPr>
        <p:spPr>
          <a:xfrm>
            <a:off x="503583" y="1802296"/>
            <a:ext cx="10508974" cy="3600986"/>
          </a:xfrm>
          <a:prstGeom prst="rect">
            <a:avLst/>
          </a:prstGeom>
          <a:noFill/>
        </p:spPr>
        <p:txBody>
          <a:bodyPr wrap="square" rtlCol="0">
            <a:spAutoFit/>
          </a:bodyPr>
          <a:lstStyle/>
          <a:p>
            <a:pPr marL="914400" lvl="1" indent="-457200" algn="just">
              <a:lnSpc>
                <a:spcPct val="150000"/>
              </a:lnSpc>
              <a:buFont typeface="+mj-lt"/>
              <a:buAutoNum type="arabicPeriod"/>
            </a:pPr>
            <a:r>
              <a:rPr lang="es-EC" sz="2000" b="1" dirty="0">
                <a:latin typeface="Century Gothic" charset="0"/>
                <a:ea typeface="Century Gothic" charset="0"/>
                <a:cs typeface="Century Gothic" charset="0"/>
              </a:rPr>
              <a:t>Introducción.                                                     6.  Metodologías. </a:t>
            </a:r>
          </a:p>
          <a:p>
            <a:pPr marL="914400" lvl="1" indent="-457200" algn="just">
              <a:lnSpc>
                <a:spcPct val="150000"/>
              </a:lnSpc>
              <a:buFont typeface="+mj-lt"/>
              <a:buAutoNum type="arabicPeriod"/>
            </a:pPr>
            <a:r>
              <a:rPr lang="es-EC" sz="2000" b="1" dirty="0">
                <a:latin typeface="Century Gothic" charset="0"/>
                <a:ea typeface="Century Gothic" charset="0"/>
                <a:cs typeface="Century Gothic" charset="0"/>
              </a:rPr>
              <a:t>Problema.                                                          7.   Estándares y Pruebas.  </a:t>
            </a:r>
          </a:p>
          <a:p>
            <a:pPr marL="914400" lvl="1" indent="-457200" algn="just">
              <a:lnSpc>
                <a:spcPct val="150000"/>
              </a:lnSpc>
              <a:buFont typeface="+mj-lt"/>
              <a:buAutoNum type="arabicPeriod"/>
            </a:pPr>
            <a:r>
              <a:rPr lang="es-EC" sz="2000" b="1" dirty="0">
                <a:latin typeface="Century Gothic" charset="0"/>
                <a:ea typeface="Century Gothic" charset="0"/>
                <a:cs typeface="Century Gothic" charset="0"/>
              </a:rPr>
              <a:t>Objetivos.                                                           8.  Video de demostración. </a:t>
            </a:r>
          </a:p>
          <a:p>
            <a:pPr marL="914400" lvl="1" indent="-457200" algn="just">
              <a:lnSpc>
                <a:spcPct val="150000"/>
              </a:lnSpc>
              <a:buFont typeface="+mj-lt"/>
              <a:buAutoNum type="arabicPeriod"/>
            </a:pPr>
            <a:r>
              <a:rPr lang="es-EC" sz="2000" b="1" dirty="0">
                <a:latin typeface="Century Gothic" charset="0"/>
                <a:ea typeface="Century Gothic" charset="0"/>
                <a:cs typeface="Century Gothic" charset="0"/>
              </a:rPr>
              <a:t>Justificación y Alcance.                                   9.  Conclusiones. </a:t>
            </a:r>
          </a:p>
          <a:p>
            <a:pPr lvl="1" algn="just">
              <a:lnSpc>
                <a:spcPct val="150000"/>
              </a:lnSpc>
            </a:pPr>
            <a:r>
              <a:rPr lang="es-EC" sz="2000" b="1" dirty="0">
                <a:latin typeface="Century Gothic" charset="0"/>
              </a:rPr>
              <a:t>5.    Requerimientos.                                               10. Preguntas.   </a:t>
            </a:r>
          </a:p>
          <a:p>
            <a:pPr marL="1257300" lvl="2" indent="-342900" algn="just">
              <a:lnSpc>
                <a:spcPct val="150000"/>
              </a:lnSpc>
              <a:buFont typeface="Arial" panose="020B0604020202020204" pitchFamily="34" charset="0"/>
              <a:buChar char="•"/>
            </a:pPr>
            <a:r>
              <a:rPr lang="es-EC" sz="2000" dirty="0">
                <a:latin typeface="Century Gothic" charset="0"/>
                <a:ea typeface="Century Gothic" charset="0"/>
                <a:cs typeface="Century Gothic" charset="0"/>
              </a:rPr>
              <a:t>Funcionales.</a:t>
            </a:r>
          </a:p>
          <a:p>
            <a:pPr marL="1257300" lvl="2" indent="-342900" algn="just">
              <a:lnSpc>
                <a:spcPct val="150000"/>
              </a:lnSpc>
              <a:buFont typeface="Arial" panose="020B0604020202020204" pitchFamily="34" charset="0"/>
              <a:buChar char="•"/>
            </a:pPr>
            <a:r>
              <a:rPr lang="es-EC" sz="2000" dirty="0">
                <a:latin typeface="Century Gothic" charset="0"/>
                <a:ea typeface="Century Gothic" charset="0"/>
                <a:cs typeface="Century Gothic" charset="0"/>
              </a:rPr>
              <a:t>No Funcionales. </a:t>
            </a:r>
          </a:p>
          <a:p>
            <a:r>
              <a:rPr lang="es-EC" dirty="0"/>
              <a:t> </a:t>
            </a:r>
          </a:p>
        </p:txBody>
      </p:sp>
      <p:pic>
        <p:nvPicPr>
          <p:cNvPr id="9" name="Imagen 8">
            <a:extLst>
              <a:ext uri="{FF2B5EF4-FFF2-40B4-BE49-F238E27FC236}">
                <a16:creationId xmlns:a16="http://schemas.microsoft.com/office/drawing/2014/main" id="{F262010A-D5F7-4358-9F5D-0866920CD0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59617" y="4343903"/>
            <a:ext cx="1652110" cy="1729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OffAxis1Right"/>
            <a:lightRig rig="threePt" dir="t"/>
          </a:scene3d>
        </p:spPr>
      </p:pic>
    </p:spTree>
    <p:extLst>
      <p:ext uri="{BB962C8B-B14F-4D97-AF65-F5344CB8AC3E}">
        <p14:creationId xmlns:p14="http://schemas.microsoft.com/office/powerpoint/2010/main" val="46764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8">
            <a:extLst>
              <a:ext uri="{FF2B5EF4-FFF2-40B4-BE49-F238E27FC236}">
                <a16:creationId xmlns:a16="http://schemas.microsoft.com/office/drawing/2014/main" id="{9071D2B1-602A-47C4-9D40-46DF674864EF}"/>
              </a:ext>
            </a:extLst>
          </p:cNvPr>
          <p:cNvSpPr txBox="1">
            <a:spLocks/>
          </p:cNvSpPr>
          <p:nvPr/>
        </p:nvSpPr>
        <p:spPr>
          <a:xfrm>
            <a:off x="6640967" y="1158477"/>
            <a:ext cx="2184058" cy="445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b="1" dirty="0">
                <a:latin typeface="Century Gothic" charset="0"/>
                <a:ea typeface="Century Gothic" charset="0"/>
                <a:cs typeface="Century Gothic" charset="0"/>
              </a:rPr>
              <a:t>Problema</a:t>
            </a:r>
          </a:p>
        </p:txBody>
      </p:sp>
      <p:sp>
        <p:nvSpPr>
          <p:cNvPr id="6" name="Marcador de texto 8">
            <a:extLst>
              <a:ext uri="{FF2B5EF4-FFF2-40B4-BE49-F238E27FC236}">
                <a16:creationId xmlns:a16="http://schemas.microsoft.com/office/drawing/2014/main" id="{2060B655-8535-444C-A952-D05EC3C7A2B9}"/>
              </a:ext>
            </a:extLst>
          </p:cNvPr>
          <p:cNvSpPr txBox="1">
            <a:spLocks/>
          </p:cNvSpPr>
          <p:nvPr/>
        </p:nvSpPr>
        <p:spPr>
          <a:xfrm>
            <a:off x="803976" y="1128791"/>
            <a:ext cx="3193953" cy="461665"/>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lvl="1">
              <a:spcBef>
                <a:spcPts val="1000"/>
              </a:spcBef>
            </a:pPr>
            <a:r>
              <a:rPr lang="es-ES" sz="2600" dirty="0">
                <a:latin typeface="Century Gothic" charset="0"/>
                <a:ea typeface="Century Gothic" charset="0"/>
                <a:cs typeface="Century Gothic" charset="0"/>
              </a:rPr>
              <a:t>Introducción</a:t>
            </a:r>
          </a:p>
        </p:txBody>
      </p:sp>
      <p:sp>
        <p:nvSpPr>
          <p:cNvPr id="7" name="Marcador de texto 6">
            <a:extLst>
              <a:ext uri="{FF2B5EF4-FFF2-40B4-BE49-F238E27FC236}">
                <a16:creationId xmlns:a16="http://schemas.microsoft.com/office/drawing/2014/main" id="{16284440-606C-4C27-9364-9D0B9CBD30BE}"/>
              </a:ext>
            </a:extLst>
          </p:cNvPr>
          <p:cNvSpPr txBox="1">
            <a:spLocks/>
          </p:cNvSpPr>
          <p:nvPr/>
        </p:nvSpPr>
        <p:spPr>
          <a:xfrm>
            <a:off x="803976" y="1857742"/>
            <a:ext cx="5263337" cy="40625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200" dirty="0"/>
              <a:t>En la actualidad las aplicaciones móviles son el principal motor de desarrollo tecnológico por lo tanto en Latinoamérica el desarrollo de las aplicaciones se encuentra rezagadas en los términos de desarrollo. La acogida de la tecnología móvil, es producto del reconocimiento de los beneficios que las aplicaciones móviles brindan a las empresas, que por cierto pueden ser aprovechadas por empresas de cualquier tamaño. </a:t>
            </a:r>
            <a:endParaRPr lang="es-EC" sz="2200" dirty="0"/>
          </a:p>
        </p:txBody>
      </p:sp>
      <p:sp>
        <p:nvSpPr>
          <p:cNvPr id="9" name="Marcador de texto 6">
            <a:extLst>
              <a:ext uri="{FF2B5EF4-FFF2-40B4-BE49-F238E27FC236}">
                <a16:creationId xmlns:a16="http://schemas.microsoft.com/office/drawing/2014/main" id="{C8817A0C-6C3D-4AD5-AAE2-7E409A92CE14}"/>
              </a:ext>
            </a:extLst>
          </p:cNvPr>
          <p:cNvSpPr txBox="1">
            <a:spLocks/>
          </p:cNvSpPr>
          <p:nvPr/>
        </p:nvSpPr>
        <p:spPr>
          <a:xfrm>
            <a:off x="6640967" y="2155341"/>
            <a:ext cx="5079470" cy="3098359"/>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s-ES" sz="2200" b="0" dirty="0"/>
              <a:t>Actualmente en la mayoría de los almacenes de ventas tecnológicas llevan procesos antiguos para realizar una venta esto conlleva que estos locales pudiesen tener diferentes problemas en el manejo de ventas ya que las ventas se realizan de forma manual y que la información se lleva en archivadores perdiendo el control de la documentación de los clientes, en la pérdida de las ventas y en llevar el control de ventas realizadas en las empresas.</a:t>
            </a:r>
            <a:endParaRPr lang="es-EC" sz="2200" b="0" dirty="0"/>
          </a:p>
        </p:txBody>
      </p:sp>
      <p:cxnSp>
        <p:nvCxnSpPr>
          <p:cNvPr id="10" name="Conector recto 9">
            <a:extLst>
              <a:ext uri="{FF2B5EF4-FFF2-40B4-BE49-F238E27FC236}">
                <a16:creationId xmlns:a16="http://schemas.microsoft.com/office/drawing/2014/main" id="{C8A56C57-3E76-4A69-98E6-81FCBE7F6701}"/>
              </a:ext>
            </a:extLst>
          </p:cNvPr>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pic>
        <p:nvPicPr>
          <p:cNvPr id="3" name="Imagen 2">
            <a:extLst>
              <a:ext uri="{FF2B5EF4-FFF2-40B4-BE49-F238E27FC236}">
                <a16:creationId xmlns:a16="http://schemas.microsoft.com/office/drawing/2014/main" id="{0F9B5CE1-DF5B-4D40-BB66-FF64226E2ABA}"/>
              </a:ext>
            </a:extLst>
          </p:cNvPr>
          <p:cNvPicPr>
            <a:picLocks noChangeAspect="1"/>
          </p:cNvPicPr>
          <p:nvPr/>
        </p:nvPicPr>
        <p:blipFill>
          <a:blip r:embed="rId2"/>
          <a:stretch>
            <a:fillRect/>
          </a:stretch>
        </p:blipFill>
        <p:spPr>
          <a:xfrm rot="713659">
            <a:off x="2249656" y="5391115"/>
            <a:ext cx="1444487" cy="1066127"/>
          </a:xfrm>
          <a:prstGeom prst="rect">
            <a:avLst/>
          </a:prstGeom>
        </p:spPr>
      </p:pic>
      <p:pic>
        <p:nvPicPr>
          <p:cNvPr id="11" name="Imagen 10">
            <a:extLst>
              <a:ext uri="{FF2B5EF4-FFF2-40B4-BE49-F238E27FC236}">
                <a16:creationId xmlns:a16="http://schemas.microsoft.com/office/drawing/2014/main" id="{9428949D-2A3A-465A-B048-D7CAAC676EF6}"/>
              </a:ext>
            </a:extLst>
          </p:cNvPr>
          <p:cNvPicPr>
            <a:picLocks noChangeAspect="1"/>
          </p:cNvPicPr>
          <p:nvPr/>
        </p:nvPicPr>
        <p:blipFill>
          <a:blip r:embed="rId3"/>
          <a:stretch>
            <a:fillRect/>
          </a:stretch>
        </p:blipFill>
        <p:spPr>
          <a:xfrm>
            <a:off x="8082778" y="5371359"/>
            <a:ext cx="2195848" cy="1097924"/>
          </a:xfrm>
          <a:prstGeom prst="rect">
            <a:avLst/>
          </a:prstGeom>
          <a:ln>
            <a:noFill/>
          </a:ln>
          <a:effectLst>
            <a:softEdge rad="112500"/>
          </a:effectLst>
        </p:spPr>
      </p:pic>
    </p:spTree>
    <p:extLst>
      <p:ext uri="{BB962C8B-B14F-4D97-AF65-F5344CB8AC3E}">
        <p14:creationId xmlns:p14="http://schemas.microsoft.com/office/powerpoint/2010/main" val="36106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6067313" y="6293224"/>
            <a:ext cx="290456" cy="369332"/>
          </a:xfrm>
          <a:prstGeom prst="rect">
            <a:avLst/>
          </a:prstGeom>
          <a:noFill/>
        </p:spPr>
        <p:txBody>
          <a:bodyPr wrap="square" rtlCol="0">
            <a:spAutoFit/>
          </a:bodyPr>
          <a:lstStyle/>
          <a:p>
            <a:r>
              <a:rPr lang="es-EC" dirty="0"/>
              <a:t>2</a:t>
            </a:r>
          </a:p>
        </p:txBody>
      </p:sp>
      <p:sp>
        <p:nvSpPr>
          <p:cNvPr id="4" name="Rectángulo 3">
            <a:extLst>
              <a:ext uri="{FF2B5EF4-FFF2-40B4-BE49-F238E27FC236}">
                <a16:creationId xmlns:a16="http://schemas.microsoft.com/office/drawing/2014/main" id="{7AE083B8-0B59-4FF9-BEB4-BDE19C772119}"/>
              </a:ext>
            </a:extLst>
          </p:cNvPr>
          <p:cNvSpPr/>
          <p:nvPr/>
        </p:nvSpPr>
        <p:spPr>
          <a:xfrm>
            <a:off x="6219120" y="1275430"/>
            <a:ext cx="2575558" cy="954107"/>
          </a:xfrm>
          <a:prstGeom prst="rect">
            <a:avLst/>
          </a:prstGeom>
        </p:spPr>
        <p:txBody>
          <a:bodyPr wrap="square">
            <a:spAutoFit/>
          </a:bodyPr>
          <a:lstStyle/>
          <a:p>
            <a:pPr lvl="1"/>
            <a:r>
              <a:rPr lang="es-ES" sz="2800" b="1" dirty="0">
                <a:latin typeface="Century Gothic" charset="0"/>
                <a:ea typeface="Century Gothic" charset="0"/>
                <a:cs typeface="Century Gothic" charset="0"/>
              </a:rPr>
              <a:t>Objetivos</a:t>
            </a:r>
          </a:p>
          <a:p>
            <a:pPr lvl="1"/>
            <a:endParaRPr lang="es-ES" sz="2800" dirty="0">
              <a:latin typeface="Century Gothic" charset="0"/>
              <a:ea typeface="Century Gothic" charset="0"/>
              <a:cs typeface="Century Gothic" charset="0"/>
            </a:endParaRPr>
          </a:p>
        </p:txBody>
      </p:sp>
      <p:sp>
        <p:nvSpPr>
          <p:cNvPr id="6" name="Rectángulo redondeado 1">
            <a:extLst>
              <a:ext uri="{FF2B5EF4-FFF2-40B4-BE49-F238E27FC236}">
                <a16:creationId xmlns:a16="http://schemas.microsoft.com/office/drawing/2014/main" id="{C3D218E1-D973-4173-B180-A763BB633BE4}"/>
              </a:ext>
            </a:extLst>
          </p:cNvPr>
          <p:cNvSpPr/>
          <p:nvPr/>
        </p:nvSpPr>
        <p:spPr>
          <a:xfrm>
            <a:off x="497740" y="1119445"/>
            <a:ext cx="2427082" cy="878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General</a:t>
            </a:r>
          </a:p>
        </p:txBody>
      </p:sp>
      <p:sp>
        <p:nvSpPr>
          <p:cNvPr id="7" name="Rectángulo redondeado 2">
            <a:extLst>
              <a:ext uri="{FF2B5EF4-FFF2-40B4-BE49-F238E27FC236}">
                <a16:creationId xmlns:a16="http://schemas.microsoft.com/office/drawing/2014/main" id="{EEE1FE85-D22E-4D22-9238-72F8A0078D7E}"/>
              </a:ext>
            </a:extLst>
          </p:cNvPr>
          <p:cNvSpPr/>
          <p:nvPr/>
        </p:nvSpPr>
        <p:spPr>
          <a:xfrm>
            <a:off x="457787" y="2429311"/>
            <a:ext cx="6662716" cy="878775"/>
          </a:xfrm>
          <a:prstGeom prst="roundRect">
            <a:avLst>
              <a:gd name="adj" fmla="val 34276"/>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endParaRPr lang="es-EC" sz="2400" dirty="0">
              <a:latin typeface="Century Gothic" panose="020B0502020202020204" pitchFamily="34" charset="0"/>
            </a:endParaRPr>
          </a:p>
          <a:p>
            <a:endParaRPr lang="es-ES" sz="2200" dirty="0"/>
          </a:p>
          <a:p>
            <a:r>
              <a:rPr lang="es-ES" sz="2200" dirty="0"/>
              <a:t>Desarrollar un prototipo móvil de gestión de ventas en android</a:t>
            </a:r>
            <a:r>
              <a:rPr lang="es-ES" dirty="0"/>
              <a:t>.</a:t>
            </a:r>
            <a:endParaRPr lang="es-EC" dirty="0"/>
          </a:p>
          <a:p>
            <a:r>
              <a:rPr lang="es-ES" dirty="0"/>
              <a:t> </a:t>
            </a:r>
            <a:endParaRPr lang="es-EC" dirty="0"/>
          </a:p>
          <a:p>
            <a:pPr algn="just"/>
            <a:endParaRPr lang="es-EC" sz="2400" dirty="0"/>
          </a:p>
          <a:p>
            <a:endParaRPr lang="es-ES" sz="1600" dirty="0">
              <a:latin typeface="Century Gothic" panose="020B0502020202020204" pitchFamily="34" charset="0"/>
            </a:endParaRPr>
          </a:p>
        </p:txBody>
      </p:sp>
      <p:sp>
        <p:nvSpPr>
          <p:cNvPr id="9" name="Rectángulo redondeado 5">
            <a:extLst>
              <a:ext uri="{FF2B5EF4-FFF2-40B4-BE49-F238E27FC236}">
                <a16:creationId xmlns:a16="http://schemas.microsoft.com/office/drawing/2014/main" id="{55F8AEEF-DEA4-442D-94F3-E033CE5E7D42}"/>
              </a:ext>
            </a:extLst>
          </p:cNvPr>
          <p:cNvSpPr/>
          <p:nvPr/>
        </p:nvSpPr>
        <p:spPr>
          <a:xfrm>
            <a:off x="457787" y="3989301"/>
            <a:ext cx="10684066" cy="2279682"/>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marL="342900" lvl="0" indent="-342900">
              <a:buFont typeface="Arial" panose="020B0604020202020204" pitchFamily="34" charset="0"/>
              <a:buChar char="•"/>
            </a:pPr>
            <a:r>
              <a:rPr lang="es-ES" sz="2200" dirty="0"/>
              <a:t>Levantamiento de requerimientos funcionales y no funcionales.</a:t>
            </a:r>
            <a:endParaRPr lang="es-EC" sz="2200" dirty="0"/>
          </a:p>
          <a:p>
            <a:pPr marL="342900" lvl="0" indent="-342900">
              <a:buFont typeface="Arial" panose="020B0604020202020204" pitchFamily="34" charset="0"/>
              <a:buChar char="•"/>
            </a:pPr>
            <a:r>
              <a:rPr lang="es-ES" sz="2200" dirty="0"/>
              <a:t>Diseño del prototipo móvil de gestión de ventas.</a:t>
            </a:r>
            <a:endParaRPr lang="es-EC" sz="2200" dirty="0"/>
          </a:p>
          <a:p>
            <a:pPr marL="342900" lvl="0" indent="-342900">
              <a:buFont typeface="Arial" panose="020B0604020202020204" pitchFamily="34" charset="0"/>
              <a:buChar char="•"/>
            </a:pPr>
            <a:r>
              <a:rPr lang="es-ES" sz="2200" dirty="0"/>
              <a:t>Desarrollo del prototipo móvil de gestión de ventas</a:t>
            </a:r>
            <a:r>
              <a:rPr lang="es-ES" dirty="0"/>
              <a:t>.</a:t>
            </a:r>
            <a:endParaRPr lang="es-EC" dirty="0"/>
          </a:p>
          <a:p>
            <a:pPr marL="285750" lvl="0" indent="-285750">
              <a:buFont typeface="Arial" panose="020B0604020202020204" pitchFamily="34" charset="0"/>
              <a:buChar char="•"/>
            </a:pPr>
            <a:endParaRPr lang="es-ES" dirty="0">
              <a:latin typeface="Century Gothic" panose="020B0502020202020204" pitchFamily="34" charset="0"/>
            </a:endParaRPr>
          </a:p>
        </p:txBody>
      </p:sp>
      <p:sp>
        <p:nvSpPr>
          <p:cNvPr id="11" name="Rectángulo redondeado 1">
            <a:extLst>
              <a:ext uri="{FF2B5EF4-FFF2-40B4-BE49-F238E27FC236}">
                <a16:creationId xmlns:a16="http://schemas.microsoft.com/office/drawing/2014/main" id="{EBE42AFB-9F2F-44D0-9F99-19129B731953}"/>
              </a:ext>
            </a:extLst>
          </p:cNvPr>
          <p:cNvSpPr/>
          <p:nvPr/>
        </p:nvSpPr>
        <p:spPr>
          <a:xfrm>
            <a:off x="8345167" y="2906217"/>
            <a:ext cx="2427082" cy="8787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Century Gothic" panose="020B0502020202020204" pitchFamily="34" charset="0"/>
              </a:rPr>
              <a:t>Específicos</a:t>
            </a:r>
          </a:p>
        </p:txBody>
      </p:sp>
      <p:pic>
        <p:nvPicPr>
          <p:cNvPr id="3" name="Imagen 2">
            <a:extLst>
              <a:ext uri="{FF2B5EF4-FFF2-40B4-BE49-F238E27FC236}">
                <a16:creationId xmlns:a16="http://schemas.microsoft.com/office/drawing/2014/main" id="{546D54FD-3FF1-4E20-A54F-6CF8E1C55A00}"/>
              </a:ext>
            </a:extLst>
          </p:cNvPr>
          <p:cNvPicPr>
            <a:picLocks noChangeAspect="1"/>
          </p:cNvPicPr>
          <p:nvPr/>
        </p:nvPicPr>
        <p:blipFill>
          <a:blip r:embed="rId2"/>
          <a:stretch>
            <a:fillRect/>
          </a:stretch>
        </p:blipFill>
        <p:spPr>
          <a:xfrm>
            <a:off x="8978335" y="1119445"/>
            <a:ext cx="1793914" cy="1499562"/>
          </a:xfrm>
          <a:prstGeom prst="rect">
            <a:avLst/>
          </a:prstGeom>
        </p:spPr>
      </p:pic>
    </p:spTree>
    <p:extLst>
      <p:ext uri="{BB962C8B-B14F-4D97-AF65-F5344CB8AC3E}">
        <p14:creationId xmlns:p14="http://schemas.microsoft.com/office/powerpoint/2010/main" val="333041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6">
            <a:extLst>
              <a:ext uri="{FF2B5EF4-FFF2-40B4-BE49-F238E27FC236}">
                <a16:creationId xmlns:a16="http://schemas.microsoft.com/office/drawing/2014/main" id="{ACBD634D-79B8-40B1-932F-83926226239A}"/>
              </a:ext>
            </a:extLst>
          </p:cNvPr>
          <p:cNvSpPr txBox="1">
            <a:spLocks/>
          </p:cNvSpPr>
          <p:nvPr/>
        </p:nvSpPr>
        <p:spPr>
          <a:xfrm>
            <a:off x="446275" y="1370234"/>
            <a:ext cx="5157787"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b="1" dirty="0">
                <a:latin typeface="Century Gothic" charset="0"/>
                <a:ea typeface="Century Gothic" charset="0"/>
                <a:cs typeface="Century Gothic" charset="0"/>
              </a:rPr>
              <a:t>Justificación</a:t>
            </a:r>
          </a:p>
          <a:p>
            <a:endParaRPr lang="es-ES" dirty="0"/>
          </a:p>
        </p:txBody>
      </p:sp>
      <p:sp>
        <p:nvSpPr>
          <p:cNvPr id="6" name="Marcador de texto 8">
            <a:extLst>
              <a:ext uri="{FF2B5EF4-FFF2-40B4-BE49-F238E27FC236}">
                <a16:creationId xmlns:a16="http://schemas.microsoft.com/office/drawing/2014/main" id="{CCA8DC45-4AEB-4B7C-93A6-8D66708B3B47}"/>
              </a:ext>
            </a:extLst>
          </p:cNvPr>
          <p:cNvSpPr txBox="1">
            <a:spLocks/>
          </p:cNvSpPr>
          <p:nvPr/>
        </p:nvSpPr>
        <p:spPr>
          <a:xfrm>
            <a:off x="6254707" y="1370234"/>
            <a:ext cx="5100019"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b="1" dirty="0">
                <a:latin typeface="Century Gothic" charset="0"/>
                <a:ea typeface="Century Gothic" charset="0"/>
                <a:cs typeface="Century Gothic" charset="0"/>
              </a:rPr>
              <a:t>Alcance</a:t>
            </a:r>
          </a:p>
          <a:p>
            <a:pPr algn="ctr"/>
            <a:endParaRPr lang="es-ES" dirty="0"/>
          </a:p>
        </p:txBody>
      </p:sp>
      <p:sp>
        <p:nvSpPr>
          <p:cNvPr id="9" name="CuadroTexto 8">
            <a:extLst>
              <a:ext uri="{FF2B5EF4-FFF2-40B4-BE49-F238E27FC236}">
                <a16:creationId xmlns:a16="http://schemas.microsoft.com/office/drawing/2014/main" id="{A5959247-7E4B-4893-8B76-A780A1A90F79}"/>
              </a:ext>
            </a:extLst>
          </p:cNvPr>
          <p:cNvSpPr txBox="1"/>
          <p:nvPr/>
        </p:nvSpPr>
        <p:spPr>
          <a:xfrm>
            <a:off x="586952" y="2085894"/>
            <a:ext cx="5157786" cy="3139321"/>
          </a:xfrm>
          <a:prstGeom prst="rect">
            <a:avLst/>
          </a:prstGeom>
          <a:noFill/>
        </p:spPr>
        <p:txBody>
          <a:bodyPr wrap="square" rtlCol="0">
            <a:spAutoFit/>
          </a:bodyPr>
          <a:lstStyle/>
          <a:p>
            <a:pPr algn="just"/>
            <a:r>
              <a:rPr lang="es-ES" dirty="0"/>
              <a:t>Se realizará la aplicación para mejorar el registro, manejo de ventas, información de clientes y productos dando una atención de calidad a los clientes donde podrán realizar las compras de los productos que desean adquirir en ese momento.</a:t>
            </a:r>
            <a:endParaRPr lang="es-EC" dirty="0"/>
          </a:p>
          <a:p>
            <a:pPr algn="just"/>
            <a:r>
              <a:rPr lang="es-ES" dirty="0"/>
              <a:t> </a:t>
            </a:r>
            <a:endParaRPr lang="es-EC" dirty="0"/>
          </a:p>
          <a:p>
            <a:pPr algn="just"/>
            <a:r>
              <a:rPr lang="es-ES" dirty="0"/>
              <a:t>El uso de esta aplicación permitirá que el administrador pueda realizar ventas mucho más eficientes teniendo un respaldo de la información segura en una base de datos y que el administrador lleve un registro adecuado.</a:t>
            </a:r>
            <a:endParaRPr lang="es-EC" dirty="0"/>
          </a:p>
        </p:txBody>
      </p:sp>
      <p:sp>
        <p:nvSpPr>
          <p:cNvPr id="11" name="CuadroTexto 10">
            <a:extLst>
              <a:ext uri="{FF2B5EF4-FFF2-40B4-BE49-F238E27FC236}">
                <a16:creationId xmlns:a16="http://schemas.microsoft.com/office/drawing/2014/main" id="{F0F055A4-0A6A-4722-ADE8-24BE53159BB6}"/>
              </a:ext>
            </a:extLst>
          </p:cNvPr>
          <p:cNvSpPr txBox="1"/>
          <p:nvPr/>
        </p:nvSpPr>
        <p:spPr>
          <a:xfrm>
            <a:off x="6196940" y="2085894"/>
            <a:ext cx="5157786" cy="3970318"/>
          </a:xfrm>
          <a:prstGeom prst="rect">
            <a:avLst/>
          </a:prstGeom>
          <a:noFill/>
        </p:spPr>
        <p:txBody>
          <a:bodyPr wrap="square" rtlCol="0">
            <a:spAutoFit/>
          </a:bodyPr>
          <a:lstStyle/>
          <a:p>
            <a:r>
              <a:rPr lang="es-ES" b="1" dirty="0"/>
              <a:t>MÓDULO DE USUARIO</a:t>
            </a:r>
            <a:endParaRPr lang="es-EC" dirty="0"/>
          </a:p>
          <a:p>
            <a:r>
              <a:rPr lang="es-ES" dirty="0"/>
              <a:t>Este módulo validará el usuario cómo cliente por su número de cédula y una contraseña personal.</a:t>
            </a:r>
            <a:endParaRPr lang="es-EC" dirty="0"/>
          </a:p>
          <a:p>
            <a:r>
              <a:rPr lang="es-ES" b="1" dirty="0"/>
              <a:t>MÓDULO INICIO </a:t>
            </a:r>
            <a:endParaRPr lang="es-EC" dirty="0"/>
          </a:p>
          <a:p>
            <a:r>
              <a:rPr lang="es-ES" dirty="0"/>
              <a:t>En este módulo se encontrará clientes, vendedores y productos donde se ingresará, modificará, eliminará y buscará datos.</a:t>
            </a:r>
            <a:endParaRPr lang="es-EC" dirty="0"/>
          </a:p>
          <a:p>
            <a:r>
              <a:rPr lang="es-ES" dirty="0"/>
              <a:t> </a:t>
            </a:r>
            <a:r>
              <a:rPr lang="es-ES" b="1" dirty="0"/>
              <a:t>MÓDULO DE VENTAS</a:t>
            </a:r>
            <a:endParaRPr lang="es-EC" dirty="0"/>
          </a:p>
          <a:p>
            <a:r>
              <a:rPr lang="es-ES" b="1" dirty="0"/>
              <a:t> </a:t>
            </a:r>
            <a:r>
              <a:rPr lang="es-ES" dirty="0"/>
              <a:t>En este módulo nosotros podemos realizar las ventas donde se encontrará la factura.</a:t>
            </a:r>
            <a:endParaRPr lang="es-EC" dirty="0"/>
          </a:p>
          <a:p>
            <a:r>
              <a:rPr lang="es-ES" b="1" dirty="0"/>
              <a:t>MÓDULO DE REPORTES</a:t>
            </a:r>
            <a:endParaRPr lang="es-EC" dirty="0"/>
          </a:p>
          <a:p>
            <a:r>
              <a:rPr lang="es-ES" b="1" dirty="0"/>
              <a:t> </a:t>
            </a:r>
            <a:r>
              <a:rPr lang="es-ES" dirty="0"/>
              <a:t>En este módulo se entregará los reportes de los productos, ventas y cliente.</a:t>
            </a:r>
            <a:endParaRPr lang="es-EC" dirty="0"/>
          </a:p>
          <a:p>
            <a:r>
              <a:rPr lang="es-ES" dirty="0"/>
              <a:t> </a:t>
            </a:r>
            <a:endParaRPr lang="es-EC" dirty="0"/>
          </a:p>
        </p:txBody>
      </p:sp>
      <p:cxnSp>
        <p:nvCxnSpPr>
          <p:cNvPr id="7" name="Conector recto 6">
            <a:extLst>
              <a:ext uri="{FF2B5EF4-FFF2-40B4-BE49-F238E27FC236}">
                <a16:creationId xmlns:a16="http://schemas.microsoft.com/office/drawing/2014/main" id="{B4003F14-2AEE-496F-83F3-B9AC71FA5627}"/>
              </a:ext>
            </a:extLst>
          </p:cNvPr>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pic>
        <p:nvPicPr>
          <p:cNvPr id="4098" name="Picture 2" descr="Definición del alcance del proyecto - Grupo Emprende">
            <a:extLst>
              <a:ext uri="{FF2B5EF4-FFF2-40B4-BE49-F238E27FC236}">
                <a16:creationId xmlns:a16="http://schemas.microsoft.com/office/drawing/2014/main" id="{FF5B3CA5-4E9D-4774-92AA-45081C5F2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274" y="900693"/>
            <a:ext cx="1726826" cy="12934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ustificación - carnicería mi carmelita">
            <a:extLst>
              <a:ext uri="{FF2B5EF4-FFF2-40B4-BE49-F238E27FC236}">
                <a16:creationId xmlns:a16="http://schemas.microsoft.com/office/drawing/2014/main" id="{F2CD61CB-954B-44F6-9F00-9DB8880A4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102" y="5225215"/>
            <a:ext cx="1066800" cy="107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82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p:cTn id="12" dur="500" fill="hold"/>
                                        <p:tgtEl>
                                          <p:spTgt spid="4100"/>
                                        </p:tgtEl>
                                        <p:attrNameLst>
                                          <p:attrName>ppt_w</p:attrName>
                                        </p:attrNameLst>
                                      </p:cBhvr>
                                      <p:tavLst>
                                        <p:tav tm="0">
                                          <p:val>
                                            <p:fltVal val="0"/>
                                          </p:val>
                                        </p:tav>
                                        <p:tav tm="100000">
                                          <p:val>
                                            <p:strVal val="#ppt_w"/>
                                          </p:val>
                                        </p:tav>
                                      </p:tavLst>
                                    </p:anim>
                                    <p:anim calcmode="lin" valueType="num">
                                      <p:cBhvr>
                                        <p:cTn id="13" dur="500" fill="hold"/>
                                        <p:tgtEl>
                                          <p:spTgt spid="4100"/>
                                        </p:tgtEl>
                                        <p:attrNameLst>
                                          <p:attrName>ppt_h</p:attrName>
                                        </p:attrNameLst>
                                      </p:cBhvr>
                                      <p:tavLst>
                                        <p:tav tm="0">
                                          <p:val>
                                            <p:fltVal val="0"/>
                                          </p:val>
                                        </p:tav>
                                        <p:tav tm="100000">
                                          <p:val>
                                            <p:strVal val="#ppt_h"/>
                                          </p:val>
                                        </p:tav>
                                      </p:tavLst>
                                    </p:anim>
                                    <p:animEffect transition="in" filter="fade">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0"/>
                                  </p:stCondLst>
                                  <p:childTnLst>
                                    <p:set>
                                      <p:cBhvr>
                                        <p:cTn id="27" dur="1" fill="hold">
                                          <p:stCondLst>
                                            <p:cond delay="0"/>
                                          </p:stCondLst>
                                        </p:cTn>
                                        <p:tgtEl>
                                          <p:spTgt spid="4098"/>
                                        </p:tgtEl>
                                        <p:attrNameLst>
                                          <p:attrName>style.visibility</p:attrName>
                                        </p:attrNameLst>
                                      </p:cBhvr>
                                      <p:to>
                                        <p:strVal val="visible"/>
                                      </p:to>
                                    </p:set>
                                    <p:anim calcmode="lin" valueType="num">
                                      <p:cBhvr>
                                        <p:cTn id="28" dur="500" fill="hold"/>
                                        <p:tgtEl>
                                          <p:spTgt spid="4098"/>
                                        </p:tgtEl>
                                        <p:attrNameLst>
                                          <p:attrName>ppt_w</p:attrName>
                                        </p:attrNameLst>
                                      </p:cBhvr>
                                      <p:tavLst>
                                        <p:tav tm="0">
                                          <p:val>
                                            <p:fltVal val="0"/>
                                          </p:val>
                                        </p:tav>
                                        <p:tav tm="100000">
                                          <p:val>
                                            <p:strVal val="#ppt_w"/>
                                          </p:val>
                                        </p:tav>
                                      </p:tavLst>
                                    </p:anim>
                                    <p:anim calcmode="lin" valueType="num">
                                      <p:cBhvr>
                                        <p:cTn id="29" dur="500" fill="hold"/>
                                        <p:tgtEl>
                                          <p:spTgt spid="4098"/>
                                        </p:tgtEl>
                                        <p:attrNameLst>
                                          <p:attrName>ppt_h</p:attrName>
                                        </p:attrNameLst>
                                      </p:cBhvr>
                                      <p:tavLst>
                                        <p:tav tm="0">
                                          <p:val>
                                            <p:fltVal val="0"/>
                                          </p:val>
                                        </p:tav>
                                        <p:tav tm="100000">
                                          <p:val>
                                            <p:strVal val="#ppt_h"/>
                                          </p:val>
                                        </p:tav>
                                      </p:tavLst>
                                    </p:anim>
                                    <p:animEffect transition="in" filter="fade">
                                      <p:cBhvr>
                                        <p:cTn id="30" dur="500"/>
                                        <p:tgtEl>
                                          <p:spTgt spid="409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6">
            <a:extLst>
              <a:ext uri="{FF2B5EF4-FFF2-40B4-BE49-F238E27FC236}">
                <a16:creationId xmlns:a16="http://schemas.microsoft.com/office/drawing/2014/main" id="{733E9AEF-5AF1-40FC-8608-1BEA336239FA}"/>
              </a:ext>
            </a:extLst>
          </p:cNvPr>
          <p:cNvSpPr txBox="1">
            <a:spLocks/>
          </p:cNvSpPr>
          <p:nvPr/>
        </p:nvSpPr>
        <p:spPr>
          <a:xfrm>
            <a:off x="586952" y="1439848"/>
            <a:ext cx="4496786" cy="4400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s-ES" sz="2600" b="1" dirty="0">
                <a:latin typeface="Century Gothic" charset="0"/>
                <a:ea typeface="Century Gothic" charset="0"/>
                <a:cs typeface="Century Gothic" charset="0"/>
              </a:rPr>
              <a:t>Funcionales</a:t>
            </a:r>
          </a:p>
          <a:p>
            <a:endParaRPr lang="es-ES" dirty="0"/>
          </a:p>
        </p:txBody>
      </p:sp>
      <p:sp>
        <p:nvSpPr>
          <p:cNvPr id="5" name="Marcador de texto 8">
            <a:extLst>
              <a:ext uri="{FF2B5EF4-FFF2-40B4-BE49-F238E27FC236}">
                <a16:creationId xmlns:a16="http://schemas.microsoft.com/office/drawing/2014/main" id="{F8777612-F63F-4854-96C2-91510C3F3AD9}"/>
              </a:ext>
            </a:extLst>
          </p:cNvPr>
          <p:cNvSpPr txBox="1">
            <a:spLocks/>
          </p:cNvSpPr>
          <p:nvPr/>
        </p:nvSpPr>
        <p:spPr>
          <a:xfrm>
            <a:off x="6198139" y="1326807"/>
            <a:ext cx="4775877" cy="4076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spcBef>
                <a:spcPts val="1000"/>
              </a:spcBef>
            </a:pPr>
            <a:r>
              <a:rPr lang="es-ES" sz="2600" b="1" dirty="0">
                <a:latin typeface="Century Gothic" charset="0"/>
                <a:ea typeface="Century Gothic" charset="0"/>
                <a:cs typeface="Century Gothic" charset="0"/>
              </a:rPr>
              <a:t>No funcionales</a:t>
            </a:r>
          </a:p>
          <a:p>
            <a:pPr algn="ctr"/>
            <a:endParaRPr lang="es-ES" dirty="0"/>
          </a:p>
        </p:txBody>
      </p:sp>
      <p:sp>
        <p:nvSpPr>
          <p:cNvPr id="6" name="CuadroTexto 5">
            <a:extLst>
              <a:ext uri="{FF2B5EF4-FFF2-40B4-BE49-F238E27FC236}">
                <a16:creationId xmlns:a16="http://schemas.microsoft.com/office/drawing/2014/main" id="{336FE990-BD75-429E-B27B-BC881B1299C8}"/>
              </a:ext>
            </a:extLst>
          </p:cNvPr>
          <p:cNvSpPr txBox="1"/>
          <p:nvPr/>
        </p:nvSpPr>
        <p:spPr>
          <a:xfrm>
            <a:off x="597301" y="2000351"/>
            <a:ext cx="5157786" cy="3693319"/>
          </a:xfrm>
          <a:prstGeom prst="rect">
            <a:avLst/>
          </a:prstGeom>
          <a:noFill/>
        </p:spPr>
        <p:txBody>
          <a:bodyPr wrap="square" rtlCol="0">
            <a:spAutoFit/>
          </a:bodyPr>
          <a:lstStyle/>
          <a:p>
            <a:endParaRPr lang="es-EC" dirty="0"/>
          </a:p>
          <a:p>
            <a:pPr marL="285750" indent="-285750">
              <a:buFont typeface="Arial" panose="020B0604020202020204" pitchFamily="34" charset="0"/>
              <a:buChar char="•"/>
            </a:pPr>
            <a:r>
              <a:rPr lang="es-ES" b="1" dirty="0"/>
              <a:t>RF01: </a:t>
            </a:r>
            <a:r>
              <a:rPr lang="es-ES" dirty="0"/>
              <a:t>Los clientes tienen que registrarse para poder realizar su compra.</a:t>
            </a:r>
            <a:endParaRPr lang="es-EC" dirty="0"/>
          </a:p>
          <a:p>
            <a:r>
              <a:rPr lang="es-ES" dirty="0"/>
              <a:t> </a:t>
            </a:r>
            <a:endParaRPr lang="es-EC" dirty="0"/>
          </a:p>
          <a:p>
            <a:pPr marL="285750" indent="-285750">
              <a:buFont typeface="Arial" panose="020B0604020202020204" pitchFamily="34" charset="0"/>
              <a:buChar char="•"/>
            </a:pPr>
            <a:r>
              <a:rPr lang="es-ES" b="1" dirty="0"/>
              <a:t>RF02</a:t>
            </a:r>
            <a:r>
              <a:rPr lang="es-ES" dirty="0"/>
              <a:t>: Especificación de datos del cliente, para su actualización.</a:t>
            </a:r>
            <a:endParaRPr lang="es-EC" dirty="0"/>
          </a:p>
          <a:p>
            <a:r>
              <a:rPr lang="es-ES" dirty="0"/>
              <a:t> </a:t>
            </a:r>
            <a:endParaRPr lang="es-EC" dirty="0"/>
          </a:p>
          <a:p>
            <a:pPr marL="285750" indent="-285750">
              <a:buFont typeface="Arial" panose="020B0604020202020204" pitchFamily="34" charset="0"/>
              <a:buChar char="•"/>
            </a:pPr>
            <a:r>
              <a:rPr lang="es-ES" b="1" dirty="0"/>
              <a:t>RF03: </a:t>
            </a:r>
            <a:r>
              <a:rPr lang="es-ES" dirty="0"/>
              <a:t>El administrador debe tener una contraseña única y el número de cédula.</a:t>
            </a:r>
            <a:endParaRPr lang="es-EC" dirty="0"/>
          </a:p>
          <a:p>
            <a:br>
              <a:rPr lang="es-ES" dirty="0"/>
            </a:br>
            <a:r>
              <a:rPr lang="es-ES" dirty="0"/>
              <a:t> </a:t>
            </a:r>
            <a:endParaRPr lang="es-EC" dirty="0"/>
          </a:p>
          <a:p>
            <a:pPr marL="285750" indent="-285750">
              <a:buFont typeface="Arial" panose="020B0604020202020204" pitchFamily="34" charset="0"/>
              <a:buChar char="•"/>
            </a:pPr>
            <a:r>
              <a:rPr lang="es-ES" b="1" dirty="0"/>
              <a:t>RF04: </a:t>
            </a:r>
            <a:r>
              <a:rPr lang="es-ES" dirty="0"/>
              <a:t>Visualizar Clientes, Vendedores, Productos y Ventas.</a:t>
            </a:r>
            <a:endParaRPr lang="es-EC" dirty="0"/>
          </a:p>
        </p:txBody>
      </p:sp>
      <p:sp>
        <p:nvSpPr>
          <p:cNvPr id="7" name="CuadroTexto 6">
            <a:extLst>
              <a:ext uri="{FF2B5EF4-FFF2-40B4-BE49-F238E27FC236}">
                <a16:creationId xmlns:a16="http://schemas.microsoft.com/office/drawing/2014/main" id="{579105BE-A281-4220-9EA4-FDC094C694D1}"/>
              </a:ext>
            </a:extLst>
          </p:cNvPr>
          <p:cNvSpPr txBox="1"/>
          <p:nvPr/>
        </p:nvSpPr>
        <p:spPr>
          <a:xfrm>
            <a:off x="6198139" y="1851491"/>
            <a:ext cx="5609988" cy="4524315"/>
          </a:xfrm>
          <a:prstGeom prst="rect">
            <a:avLst/>
          </a:prstGeom>
          <a:noFill/>
        </p:spPr>
        <p:txBody>
          <a:bodyPr wrap="square" rtlCol="0">
            <a:spAutoFit/>
          </a:bodyPr>
          <a:lstStyle/>
          <a:p>
            <a:r>
              <a:rPr lang="es-ES" b="1" i="1" dirty="0"/>
              <a:t>Usabilidad</a:t>
            </a:r>
            <a:endParaRPr lang="es-EC" b="1" i="1" dirty="0"/>
          </a:p>
          <a:p>
            <a:pPr marL="285750" indent="-285750">
              <a:buFont typeface="Arial" panose="020B0604020202020204" pitchFamily="34" charset="0"/>
              <a:buChar char="•"/>
            </a:pPr>
            <a:r>
              <a:rPr lang="es-ES" b="1" dirty="0"/>
              <a:t>RNF01: </a:t>
            </a:r>
            <a:r>
              <a:rPr lang="es-ES" dirty="0"/>
              <a:t>El sistema tiene que ser fácil de usar para el usuario.</a:t>
            </a:r>
            <a:endParaRPr lang="es-EC" dirty="0"/>
          </a:p>
          <a:p>
            <a:r>
              <a:rPr lang="es-ES" dirty="0"/>
              <a:t> </a:t>
            </a:r>
            <a:endParaRPr lang="es-EC" dirty="0"/>
          </a:p>
          <a:p>
            <a:pPr marL="285750" indent="-285750">
              <a:buFont typeface="Arial" panose="020B0604020202020204" pitchFamily="34" charset="0"/>
              <a:buChar char="•"/>
            </a:pPr>
            <a:r>
              <a:rPr lang="es-ES" b="1" dirty="0"/>
              <a:t>RNF02: </a:t>
            </a:r>
            <a:r>
              <a:rPr lang="es-ES" dirty="0"/>
              <a:t>El sistema se utilizará solo para realizar ventas.</a:t>
            </a:r>
            <a:endParaRPr lang="es-EC" dirty="0"/>
          </a:p>
          <a:p>
            <a:r>
              <a:rPr lang="es-ES" dirty="0"/>
              <a:t> </a:t>
            </a:r>
            <a:endParaRPr lang="es-EC" dirty="0"/>
          </a:p>
          <a:p>
            <a:pPr marL="285750" indent="-285750">
              <a:buFont typeface="Arial" panose="020B0604020202020204" pitchFamily="34" charset="0"/>
              <a:buChar char="•"/>
            </a:pPr>
            <a:r>
              <a:rPr lang="es-ES" b="1" dirty="0"/>
              <a:t>RNF03: </a:t>
            </a:r>
            <a:r>
              <a:rPr lang="es-ES" dirty="0"/>
              <a:t>El sistema se utiliza para realizar pedidos.</a:t>
            </a:r>
            <a:endParaRPr lang="es-EC" dirty="0"/>
          </a:p>
          <a:p>
            <a:r>
              <a:rPr lang="es-ES" dirty="0"/>
              <a:t> </a:t>
            </a:r>
            <a:endParaRPr lang="es-EC" dirty="0"/>
          </a:p>
          <a:p>
            <a:r>
              <a:rPr lang="es-ES" b="1" i="1" dirty="0"/>
              <a:t>Seguridad</a:t>
            </a:r>
            <a:endParaRPr lang="es-EC" b="1" i="1" dirty="0"/>
          </a:p>
          <a:p>
            <a:r>
              <a:rPr lang="es-ES" b="1" i="1" dirty="0"/>
              <a:t> </a:t>
            </a:r>
            <a:endParaRPr lang="es-EC" dirty="0"/>
          </a:p>
          <a:p>
            <a:pPr marL="285750" indent="-285750">
              <a:buFont typeface="Arial" panose="020B0604020202020204" pitchFamily="34" charset="0"/>
              <a:buChar char="•"/>
            </a:pPr>
            <a:r>
              <a:rPr lang="es-ES" b="1" dirty="0"/>
              <a:t>RNF04: </a:t>
            </a:r>
            <a:r>
              <a:rPr lang="es-ES" dirty="0"/>
              <a:t>Para ingresar al sistema se tendrá que registrar con la cédula del usuario y una contraseña personal.</a:t>
            </a:r>
            <a:endParaRPr lang="es-EC" dirty="0"/>
          </a:p>
          <a:p>
            <a:r>
              <a:rPr lang="es-ES" dirty="0"/>
              <a:t> </a:t>
            </a:r>
            <a:endParaRPr lang="es-EC" dirty="0"/>
          </a:p>
          <a:p>
            <a:pPr marL="285750" indent="-285750">
              <a:buFont typeface="Arial" panose="020B0604020202020204" pitchFamily="34" charset="0"/>
              <a:buChar char="•"/>
            </a:pPr>
            <a:r>
              <a:rPr lang="es-ES" b="1" dirty="0"/>
              <a:t>RNF05: </a:t>
            </a:r>
            <a:r>
              <a:rPr lang="es-ES" dirty="0"/>
              <a:t>El administrador será el único que podrá manipular todo el sistema, con  ingreso de datos de productos e información.</a:t>
            </a:r>
            <a:endParaRPr lang="es-EC" dirty="0"/>
          </a:p>
        </p:txBody>
      </p:sp>
      <p:sp>
        <p:nvSpPr>
          <p:cNvPr id="8" name="Marcador de texto 6">
            <a:extLst>
              <a:ext uri="{FF2B5EF4-FFF2-40B4-BE49-F238E27FC236}">
                <a16:creationId xmlns:a16="http://schemas.microsoft.com/office/drawing/2014/main" id="{61F52649-F224-4043-B68E-D4062A65FC77}"/>
              </a:ext>
            </a:extLst>
          </p:cNvPr>
          <p:cNvSpPr txBox="1">
            <a:spLocks/>
          </p:cNvSpPr>
          <p:nvPr/>
        </p:nvSpPr>
        <p:spPr>
          <a:xfrm>
            <a:off x="1247952" y="363689"/>
            <a:ext cx="4496786" cy="4400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dirty="0">
                <a:latin typeface="Century Gothic" charset="0"/>
                <a:ea typeface="Century Gothic" charset="0"/>
                <a:cs typeface="Century Gothic" charset="0"/>
              </a:rPr>
              <a:t>Requerimientos</a:t>
            </a:r>
          </a:p>
          <a:p>
            <a:endParaRPr lang="es-ES" dirty="0"/>
          </a:p>
        </p:txBody>
      </p:sp>
      <p:cxnSp>
        <p:nvCxnSpPr>
          <p:cNvPr id="10" name="Conector recto 9">
            <a:extLst>
              <a:ext uri="{FF2B5EF4-FFF2-40B4-BE49-F238E27FC236}">
                <a16:creationId xmlns:a16="http://schemas.microsoft.com/office/drawing/2014/main" id="{90324B64-04F5-45C2-97AE-2351B78990DE}"/>
              </a:ext>
            </a:extLst>
          </p:cNvPr>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pic>
        <p:nvPicPr>
          <p:cNvPr id="5122" name="Picture 2" descr="Requerimientos no funcionales: Ejemplos - La Oficina de Proyectos de  Informática">
            <a:extLst>
              <a:ext uri="{FF2B5EF4-FFF2-40B4-BE49-F238E27FC236}">
                <a16:creationId xmlns:a16="http://schemas.microsoft.com/office/drawing/2014/main" id="{FF01CF39-BCC1-4CC1-8CF2-C88C3F848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139" y="5418152"/>
            <a:ext cx="1529147" cy="11621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EF3BA613-ABD2-40ED-AEF6-81D0C058BD26}"/>
              </a:ext>
            </a:extLst>
          </p:cNvPr>
          <p:cNvPicPr>
            <a:picLocks noChangeAspect="1"/>
          </p:cNvPicPr>
          <p:nvPr/>
        </p:nvPicPr>
        <p:blipFill>
          <a:blip r:embed="rId3"/>
          <a:stretch>
            <a:fillRect/>
          </a:stretch>
        </p:blipFill>
        <p:spPr>
          <a:xfrm>
            <a:off x="9766851" y="979065"/>
            <a:ext cx="1596887" cy="1103113"/>
          </a:xfrm>
          <a:prstGeom prst="rect">
            <a:avLst/>
          </a:prstGeom>
        </p:spPr>
      </p:pic>
    </p:spTree>
    <p:extLst>
      <p:ext uri="{BB962C8B-B14F-4D97-AF65-F5344CB8AC3E}">
        <p14:creationId xmlns:p14="http://schemas.microsoft.com/office/powerpoint/2010/main" val="52815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arn(inVertical)">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6">
            <a:extLst>
              <a:ext uri="{FF2B5EF4-FFF2-40B4-BE49-F238E27FC236}">
                <a16:creationId xmlns:a16="http://schemas.microsoft.com/office/drawing/2014/main" id="{5807F9FF-B4CA-45B0-AE81-C865811535EC}"/>
              </a:ext>
            </a:extLst>
          </p:cNvPr>
          <p:cNvSpPr txBox="1">
            <a:spLocks/>
          </p:cNvSpPr>
          <p:nvPr/>
        </p:nvSpPr>
        <p:spPr>
          <a:xfrm>
            <a:off x="634163" y="1857741"/>
            <a:ext cx="5263337" cy="40625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200" dirty="0"/>
              <a:t>En la actualidad las aplicaciones móviles son el principal motor de desarrollo tecnológico por lo tanto en Latinoamérica el desarrollo de las aplicaciones se encuentra rezagadas en los términos de desarrollo. La acogida de la tecnología móvil, es producto del reconocimiento de los beneficios que las aplicaciones móviles brindan a las empresas, que por cierto pueden ser aprovechadas por empresas de cualquier tamaño. </a:t>
            </a:r>
            <a:endParaRPr lang="es-EC" sz="2200" dirty="0"/>
          </a:p>
        </p:txBody>
      </p:sp>
      <p:sp>
        <p:nvSpPr>
          <p:cNvPr id="5" name="Marcador de texto 6">
            <a:extLst>
              <a:ext uri="{FF2B5EF4-FFF2-40B4-BE49-F238E27FC236}">
                <a16:creationId xmlns:a16="http://schemas.microsoft.com/office/drawing/2014/main" id="{78D94601-F4CB-4D4A-BBF0-EAFA565F1E50}"/>
              </a:ext>
            </a:extLst>
          </p:cNvPr>
          <p:cNvSpPr txBox="1">
            <a:spLocks/>
          </p:cNvSpPr>
          <p:nvPr/>
        </p:nvSpPr>
        <p:spPr>
          <a:xfrm>
            <a:off x="727857" y="1173285"/>
            <a:ext cx="5075948" cy="6844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b="1" dirty="0">
                <a:latin typeface="Century Gothic" charset="0"/>
                <a:ea typeface="Century Gothic" charset="0"/>
                <a:cs typeface="Century Gothic" charset="0"/>
              </a:rPr>
              <a:t>Metodología XP</a:t>
            </a:r>
          </a:p>
          <a:p>
            <a:pPr marL="0" indent="0">
              <a:buNone/>
            </a:pPr>
            <a:endParaRPr lang="es-ES" dirty="0"/>
          </a:p>
        </p:txBody>
      </p:sp>
      <p:pic>
        <p:nvPicPr>
          <p:cNvPr id="9" name="Imagen 8">
            <a:extLst>
              <a:ext uri="{FF2B5EF4-FFF2-40B4-BE49-F238E27FC236}">
                <a16:creationId xmlns:a16="http://schemas.microsoft.com/office/drawing/2014/main" id="{79EA995D-8A53-4D54-B22B-8160A45DB1AF}"/>
              </a:ext>
            </a:extLst>
          </p:cNvPr>
          <p:cNvPicPr>
            <a:picLocks noChangeAspect="1"/>
          </p:cNvPicPr>
          <p:nvPr/>
        </p:nvPicPr>
        <p:blipFill>
          <a:blip r:embed="rId2"/>
          <a:stretch>
            <a:fillRect/>
          </a:stretch>
        </p:blipFill>
        <p:spPr>
          <a:xfrm>
            <a:off x="6120087" y="1173285"/>
            <a:ext cx="5437750" cy="2489470"/>
          </a:xfrm>
          <a:prstGeom prst="rect">
            <a:avLst/>
          </a:prstGeom>
        </p:spPr>
      </p:pic>
      <p:pic>
        <p:nvPicPr>
          <p:cNvPr id="11" name="Imagen 10">
            <a:extLst>
              <a:ext uri="{FF2B5EF4-FFF2-40B4-BE49-F238E27FC236}">
                <a16:creationId xmlns:a16="http://schemas.microsoft.com/office/drawing/2014/main" id="{D03F4D96-9BC3-4260-A07E-3B5B2B6BBB75}"/>
              </a:ext>
            </a:extLst>
          </p:cNvPr>
          <p:cNvPicPr>
            <a:picLocks noChangeAspect="1"/>
          </p:cNvPicPr>
          <p:nvPr/>
        </p:nvPicPr>
        <p:blipFill>
          <a:blip r:embed="rId3"/>
          <a:stretch>
            <a:fillRect/>
          </a:stretch>
        </p:blipFill>
        <p:spPr>
          <a:xfrm>
            <a:off x="6197586" y="3889030"/>
            <a:ext cx="5600678" cy="2249232"/>
          </a:xfrm>
          <a:prstGeom prst="rect">
            <a:avLst/>
          </a:prstGeom>
        </p:spPr>
      </p:pic>
      <p:cxnSp>
        <p:nvCxnSpPr>
          <p:cNvPr id="6" name="Conector recto 5">
            <a:extLst>
              <a:ext uri="{FF2B5EF4-FFF2-40B4-BE49-F238E27FC236}">
                <a16:creationId xmlns:a16="http://schemas.microsoft.com/office/drawing/2014/main" id="{CB10BC44-56CE-4006-8701-BACBD1DB7DFD}"/>
              </a:ext>
            </a:extLst>
          </p:cNvPr>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pic>
        <p:nvPicPr>
          <p:cNvPr id="6146" name="Picture 2" descr="Qué es el XP Programming?">
            <a:extLst>
              <a:ext uri="{FF2B5EF4-FFF2-40B4-BE49-F238E27FC236}">
                <a16:creationId xmlns:a16="http://schemas.microsoft.com/office/drawing/2014/main" id="{ABF3B1C9-10D2-42C3-A06A-DFA918931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588" y="5260646"/>
            <a:ext cx="1926574" cy="127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barn(inVertical)">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4DE91BC-94B7-4ADA-A78B-984C8976F798}"/>
              </a:ext>
            </a:extLst>
          </p:cNvPr>
          <p:cNvSpPr txBox="1"/>
          <p:nvPr/>
        </p:nvSpPr>
        <p:spPr>
          <a:xfrm>
            <a:off x="2824089" y="1299476"/>
            <a:ext cx="6098344" cy="646331"/>
          </a:xfrm>
          <a:prstGeom prst="rect">
            <a:avLst/>
          </a:prstGeom>
          <a:noFill/>
        </p:spPr>
        <p:txBody>
          <a:bodyPr wrap="square">
            <a:spAutoFit/>
          </a:bodyPr>
          <a:lstStyle/>
          <a:p>
            <a:r>
              <a:rPr lang="es-ES" sz="1800" b="1" dirty="0">
                <a:effectLst/>
                <a:latin typeface="Times New Roman" panose="02020603050405020304" pitchFamily="18" charset="0"/>
                <a:ea typeface="Times New Roman" panose="02020603050405020304" pitchFamily="18" charset="0"/>
              </a:rPr>
              <a:t>TARJETAS</a:t>
            </a:r>
            <a:r>
              <a:rPr lang="es-ES" sz="1800" b="1" spc="-5" dirty="0">
                <a:effectLst/>
                <a:latin typeface="Times New Roman" panose="02020603050405020304" pitchFamily="18" charset="0"/>
                <a:ea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rPr>
              <a:t>CRC</a:t>
            </a:r>
            <a:r>
              <a:rPr lang="es-ES" sz="1800" b="1" spc="-15" dirty="0">
                <a:effectLst/>
                <a:latin typeface="Times New Roman" panose="02020603050405020304" pitchFamily="18" charset="0"/>
                <a:ea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rPr>
              <a:t>(Clase,</a:t>
            </a:r>
            <a:r>
              <a:rPr lang="es-ES" sz="1800" b="1" spc="-5" dirty="0">
                <a:effectLst/>
                <a:latin typeface="Times New Roman" panose="02020603050405020304" pitchFamily="18" charset="0"/>
                <a:ea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rPr>
              <a:t>Responsabilidad</a:t>
            </a:r>
            <a:r>
              <a:rPr lang="es-ES" sz="1800" b="1" spc="-10" dirty="0">
                <a:effectLst/>
                <a:latin typeface="Times New Roman" panose="02020603050405020304" pitchFamily="18" charset="0"/>
                <a:ea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rPr>
              <a:t>y</a:t>
            </a:r>
            <a:r>
              <a:rPr lang="es-ES" sz="1800" b="1" spc="-5" dirty="0">
                <a:effectLst/>
                <a:latin typeface="Times New Roman" panose="02020603050405020304" pitchFamily="18" charset="0"/>
                <a:ea typeface="Times New Roman" panose="02020603050405020304" pitchFamily="18" charset="0"/>
              </a:rPr>
              <a:t> </a:t>
            </a:r>
            <a:r>
              <a:rPr lang="es-ES" sz="1800" b="1" dirty="0">
                <a:effectLst/>
                <a:latin typeface="Times New Roman" panose="02020603050405020304" pitchFamily="18" charset="0"/>
                <a:ea typeface="Times New Roman" panose="02020603050405020304" pitchFamily="18" charset="0"/>
              </a:rPr>
              <a:t>Colaboración)</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7" name="Imagen 6">
            <a:extLst>
              <a:ext uri="{FF2B5EF4-FFF2-40B4-BE49-F238E27FC236}">
                <a16:creationId xmlns:a16="http://schemas.microsoft.com/office/drawing/2014/main" id="{C5359F86-3359-4733-A81C-52BE3AC62E63}"/>
              </a:ext>
            </a:extLst>
          </p:cNvPr>
          <p:cNvPicPr>
            <a:picLocks noChangeAspect="1"/>
          </p:cNvPicPr>
          <p:nvPr/>
        </p:nvPicPr>
        <p:blipFill>
          <a:blip r:embed="rId2"/>
          <a:stretch>
            <a:fillRect/>
          </a:stretch>
        </p:blipFill>
        <p:spPr>
          <a:xfrm>
            <a:off x="507856" y="1818415"/>
            <a:ext cx="6470407" cy="2288568"/>
          </a:xfrm>
          <a:prstGeom prst="rect">
            <a:avLst/>
          </a:prstGeom>
        </p:spPr>
      </p:pic>
      <p:pic>
        <p:nvPicPr>
          <p:cNvPr id="9" name="Imagen 8">
            <a:extLst>
              <a:ext uri="{FF2B5EF4-FFF2-40B4-BE49-F238E27FC236}">
                <a16:creationId xmlns:a16="http://schemas.microsoft.com/office/drawing/2014/main" id="{8D350323-8EF7-47E4-8402-6D2E46714D83}"/>
              </a:ext>
            </a:extLst>
          </p:cNvPr>
          <p:cNvPicPr>
            <a:picLocks noChangeAspect="1"/>
          </p:cNvPicPr>
          <p:nvPr/>
        </p:nvPicPr>
        <p:blipFill>
          <a:blip r:embed="rId3"/>
          <a:stretch>
            <a:fillRect/>
          </a:stretch>
        </p:blipFill>
        <p:spPr>
          <a:xfrm>
            <a:off x="4782284" y="4106983"/>
            <a:ext cx="6316394" cy="2175084"/>
          </a:xfrm>
          <a:prstGeom prst="rect">
            <a:avLst/>
          </a:prstGeom>
        </p:spPr>
      </p:pic>
      <p:pic>
        <p:nvPicPr>
          <p:cNvPr id="1026" name="Picture 2" descr="metodología xp Ciclo XP">
            <a:extLst>
              <a:ext uri="{FF2B5EF4-FFF2-40B4-BE49-F238E27FC236}">
                <a16:creationId xmlns:a16="http://schemas.microsoft.com/office/drawing/2014/main" id="{58342BEB-FCD8-46C4-A738-7078EFC10F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366" y="1566815"/>
            <a:ext cx="2570301" cy="236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7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a 13">
            <a:extLst>
              <a:ext uri="{FF2B5EF4-FFF2-40B4-BE49-F238E27FC236}">
                <a16:creationId xmlns:a16="http://schemas.microsoft.com/office/drawing/2014/main" id="{5DC89BF3-B3AE-4CD3-8BC6-C159BA96BFC3}"/>
              </a:ext>
            </a:extLst>
          </p:cNvPr>
          <p:cNvGraphicFramePr>
            <a:graphicFrameLocks noGrp="1"/>
          </p:cNvGraphicFramePr>
          <p:nvPr>
            <p:extLst>
              <p:ext uri="{D42A27DB-BD31-4B8C-83A1-F6EECF244321}">
                <p14:modId xmlns:p14="http://schemas.microsoft.com/office/powerpoint/2010/main" val="3812623154"/>
              </p:ext>
            </p:extLst>
          </p:nvPr>
        </p:nvGraphicFramePr>
        <p:xfrm>
          <a:off x="483883" y="1801266"/>
          <a:ext cx="5022215" cy="2458085"/>
        </p:xfrm>
        <a:graphic>
          <a:graphicData uri="http://schemas.openxmlformats.org/drawingml/2006/table">
            <a:tbl>
              <a:tblPr firstRow="1" firstCol="1" lastRow="1" lastCol="1" bandRow="1" bandCol="1"/>
              <a:tblGrid>
                <a:gridCol w="1239520">
                  <a:extLst>
                    <a:ext uri="{9D8B030D-6E8A-4147-A177-3AD203B41FA5}">
                      <a16:colId xmlns:a16="http://schemas.microsoft.com/office/drawing/2014/main" val="664995357"/>
                    </a:ext>
                  </a:extLst>
                </a:gridCol>
                <a:gridCol w="1890395">
                  <a:extLst>
                    <a:ext uri="{9D8B030D-6E8A-4147-A177-3AD203B41FA5}">
                      <a16:colId xmlns:a16="http://schemas.microsoft.com/office/drawing/2014/main" val="6472604"/>
                    </a:ext>
                  </a:extLst>
                </a:gridCol>
                <a:gridCol w="1892300">
                  <a:extLst>
                    <a:ext uri="{9D8B030D-6E8A-4147-A177-3AD203B41FA5}">
                      <a16:colId xmlns:a16="http://schemas.microsoft.com/office/drawing/2014/main" val="3058679177"/>
                    </a:ext>
                  </a:extLst>
                </a:gridCol>
              </a:tblGrid>
              <a:tr h="426085">
                <a:tc>
                  <a:txBody>
                    <a:bodyPr/>
                    <a:lstStyle/>
                    <a:p>
                      <a:pPr marL="67945" marR="303530">
                        <a:lnSpc>
                          <a:spcPts val="1350"/>
                        </a:lnSpc>
                        <a:spcBef>
                          <a:spcPts val="495"/>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Tipos de</a:t>
                      </a:r>
                      <a:r>
                        <a:rPr lang="es-ES" sz="12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Identificador</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Reglas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Ejemplos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460979"/>
                  </a:ext>
                </a:extLst>
              </a:tr>
              <a:tr h="1127760">
                <a:tc>
                  <a:txBody>
                    <a:bodyPr/>
                    <a:lstStyle/>
                    <a:p>
                      <a:pPr marL="67945">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Clases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99695" marR="285750" indent="36195" algn="ctr">
                        <a:spcBef>
                          <a:spcPts val="555"/>
                        </a:spcBef>
                        <a:spcAft>
                          <a:spcPts val="0"/>
                        </a:spcAft>
                      </a:pP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Upper</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CamelCase</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 se</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ocupa</a:t>
                      </a:r>
                      <a:r>
                        <a:rPr lang="es-ES" sz="12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para</a:t>
                      </a:r>
                      <a:r>
                        <a:rPr lang="es-ES" sz="12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el</a:t>
                      </a:r>
                      <a:r>
                        <a:rPr lang="es-ES" sz="1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nombre</a:t>
                      </a:r>
                      <a:r>
                        <a:rPr lang="es-ES" sz="12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de</a:t>
                      </a:r>
                      <a:r>
                        <a:rPr lang="es-ES" sz="1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las clases donde la</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primera letra de cada</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clase</a:t>
                      </a:r>
                      <a:r>
                        <a:rPr lang="es-ES" sz="1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será</a:t>
                      </a:r>
                      <a:r>
                        <a:rPr lang="es-ES" sz="1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con</a:t>
                      </a:r>
                      <a:r>
                        <a:rPr lang="es-ES" sz="1200"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letra</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marR="277495" algn="ctr">
                        <a:lnSpc>
                          <a:spcPts val="1320"/>
                        </a:lnSpc>
                        <a:spcBef>
                          <a:spcPts val="5"/>
                        </a:spcBef>
                        <a:spcAft>
                          <a:spcPts val="0"/>
                        </a:spcAft>
                      </a:pP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mayúscula.</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pPr marL="64770" marR="421005">
                        <a:lnSpc>
                          <a:spcPct val="142000"/>
                        </a:lnSpc>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Class ListaProductos</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Class</a:t>
                      </a:r>
                      <a:r>
                        <a:rPr lang="es-E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ListaVendedores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6089807"/>
                  </a:ext>
                </a:extLst>
              </a:tr>
              <a:tr h="875665">
                <a:tc>
                  <a:txBody>
                    <a:bodyPr/>
                    <a:lstStyle/>
                    <a:p>
                      <a:pPr marL="67945">
                        <a:spcBef>
                          <a:spcPts val="580"/>
                        </a:spcBef>
                        <a:spcAft>
                          <a:spcPts val="0"/>
                        </a:spcAft>
                      </a:pPr>
                      <a:r>
                        <a:rPr lang="es-ES" sz="1200" b="1" dirty="0">
                          <a:effectLst/>
                          <a:latin typeface="Times New Roman" panose="02020603050405020304" pitchFamily="18" charset="0"/>
                          <a:ea typeface="Times New Roman" panose="02020603050405020304" pitchFamily="18" charset="0"/>
                          <a:cs typeface="Times New Roman" panose="02020603050405020304" pitchFamily="18" charset="0"/>
                        </a:rPr>
                        <a:t>Métodos</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a:noFill/>
                    </a:lnB>
                  </a:tcPr>
                </a:tc>
                <a:tc>
                  <a:txBody>
                    <a:bodyPr/>
                    <a:lstStyle/>
                    <a:p>
                      <a:pPr marL="92075" marR="93980" indent="-635" algn="ctr">
                        <a:spcAft>
                          <a:spcPts val="0"/>
                        </a:spcAft>
                      </a:pP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Los métodos deben ser en</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Lower</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CamelCase</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 o un</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nombre</a:t>
                      </a:r>
                      <a:r>
                        <a:rPr lang="es-ES" sz="1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de</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varias palabras,</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2075" marR="93980" algn="ctr">
                        <a:lnSpc>
                          <a:spcPts val="1350"/>
                        </a:lnSpc>
                        <a:spcAft>
                          <a:spcPts val="0"/>
                        </a:spcAft>
                      </a:pP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es decir la primera letra con</a:t>
                      </a:r>
                      <a:r>
                        <a:rPr lang="es-ES" sz="12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mayúscula.</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a:noFill/>
                    </a:lnB>
                  </a:tcPr>
                </a:tc>
                <a:tc>
                  <a:txBody>
                    <a:bodyPr/>
                    <a:lstStyle/>
                    <a:p>
                      <a:pPr marL="64770" marR="276225">
                        <a:spcAft>
                          <a:spcPts val="0"/>
                        </a:spcAft>
                      </a:pP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RegistrarCliente</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(View</a:t>
                      </a:r>
                      <a:r>
                        <a:rPr lang="es-ES" sz="12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s-ES" sz="1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BuscarCliente</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(View</a:t>
                      </a:r>
                      <a:r>
                        <a:rPr lang="es-ES" sz="1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v)</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2349253502"/>
                  </a:ext>
                </a:extLst>
              </a:tr>
            </a:tbl>
          </a:graphicData>
        </a:graphic>
      </p:graphicFrame>
      <p:graphicFrame>
        <p:nvGraphicFramePr>
          <p:cNvPr id="16" name="Tabla 15">
            <a:extLst>
              <a:ext uri="{FF2B5EF4-FFF2-40B4-BE49-F238E27FC236}">
                <a16:creationId xmlns:a16="http://schemas.microsoft.com/office/drawing/2014/main" id="{60D21C4D-9A0F-47B9-A4FC-15E9AE057EC3}"/>
              </a:ext>
            </a:extLst>
          </p:cNvPr>
          <p:cNvGraphicFramePr>
            <a:graphicFrameLocks noGrp="1"/>
          </p:cNvGraphicFramePr>
          <p:nvPr>
            <p:extLst>
              <p:ext uri="{D42A27DB-BD31-4B8C-83A1-F6EECF244321}">
                <p14:modId xmlns:p14="http://schemas.microsoft.com/office/powerpoint/2010/main" val="3883662895"/>
              </p:ext>
            </p:extLst>
          </p:nvPr>
        </p:nvGraphicFramePr>
        <p:xfrm>
          <a:off x="476263" y="4259351"/>
          <a:ext cx="5029835" cy="1842770"/>
        </p:xfrm>
        <a:graphic>
          <a:graphicData uri="http://schemas.openxmlformats.org/drawingml/2006/table">
            <a:tbl>
              <a:tblPr firstRow="1" firstCol="1" lastRow="1" lastCol="1" bandRow="1" bandCol="1"/>
              <a:tblGrid>
                <a:gridCol w="1248410">
                  <a:extLst>
                    <a:ext uri="{9D8B030D-6E8A-4147-A177-3AD203B41FA5}">
                      <a16:colId xmlns:a16="http://schemas.microsoft.com/office/drawing/2014/main" val="2211994309"/>
                    </a:ext>
                  </a:extLst>
                </a:gridCol>
                <a:gridCol w="1889760">
                  <a:extLst>
                    <a:ext uri="{9D8B030D-6E8A-4147-A177-3AD203B41FA5}">
                      <a16:colId xmlns:a16="http://schemas.microsoft.com/office/drawing/2014/main" val="1100086094"/>
                    </a:ext>
                  </a:extLst>
                </a:gridCol>
                <a:gridCol w="1891665">
                  <a:extLst>
                    <a:ext uri="{9D8B030D-6E8A-4147-A177-3AD203B41FA5}">
                      <a16:colId xmlns:a16="http://schemas.microsoft.com/office/drawing/2014/main" val="2444757278"/>
                    </a:ext>
                  </a:extLst>
                </a:gridCol>
              </a:tblGrid>
              <a:tr h="1339215">
                <a:tc>
                  <a:txBody>
                    <a:bodyPr/>
                    <a:lstStyle/>
                    <a:p>
                      <a:pPr marL="80645">
                        <a:spcBef>
                          <a:spcPts val="585"/>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ot"/>
                      <a:round/>
                      <a:headEnd type="none" w="med" len="med"/>
                      <a:tailEnd type="none" w="med" len="med"/>
                    </a:lnB>
                  </a:tcPr>
                </a:tc>
                <a:tc>
                  <a:txBody>
                    <a:bodyPr/>
                    <a:lstStyle/>
                    <a:p>
                      <a:pPr marL="83185" marR="77470" algn="ctr">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Las variables se escriben en</a:t>
                      </a:r>
                      <a:r>
                        <a:rPr lang="es-E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Lower CamelCase, no</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deben comenzar con guion</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bajo o el signo de dólar,</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deben</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ser cortas pero</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significativas,</a:t>
                      </a:r>
                      <a:r>
                        <a:rPr lang="es-ES" sz="12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deben</a:t>
                      </a:r>
                      <a:r>
                        <a:rPr lang="es-ES" sz="12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señalar</a:t>
                      </a:r>
                      <a:r>
                        <a:rPr lang="es-E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la intensión de uso.</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a:noFill/>
                    </a:lnT>
                    <a:lnB w="12700" cap="flat" cmpd="sng" algn="ctr">
                      <a:solidFill>
                        <a:srgbClr val="000000"/>
                      </a:solidFill>
                      <a:prstDash val="dot"/>
                      <a:round/>
                      <a:headEnd type="none" w="med" len="med"/>
                      <a:tailEnd type="none" w="med" len="med"/>
                    </a:lnB>
                  </a:tcPr>
                </a:tc>
                <a:tc>
                  <a:txBody>
                    <a:bodyPr/>
                    <a:lstStyle/>
                    <a:p>
                      <a:pPr marL="427990" marR="546735">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String</a:t>
                      </a:r>
                      <a:r>
                        <a:rPr lang="es-ES" sz="12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Nombre</a:t>
                      </a:r>
                      <a:r>
                        <a:rPr lang="es-E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Doublé</a:t>
                      </a:r>
                      <a:r>
                        <a:rPr lang="es-ES" sz="12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Precio</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a:noFill/>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08014217"/>
                  </a:ext>
                </a:extLst>
              </a:tr>
              <a:tr h="503555">
                <a:tc>
                  <a:txBody>
                    <a:bodyPr/>
                    <a:lstStyle/>
                    <a:p>
                      <a:pPr marL="80645">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Constantes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31140" marR="180975" indent="-41275">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Las</a:t>
                      </a:r>
                      <a:r>
                        <a:rPr lang="es-ES" sz="12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constantes</a:t>
                      </a:r>
                      <a:r>
                        <a:rPr lang="es-ES" sz="12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deben</a:t>
                      </a:r>
                      <a:r>
                        <a:rPr lang="es-ES" sz="12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ser</a:t>
                      </a:r>
                      <a:r>
                        <a:rPr lang="es-E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escritas</a:t>
                      </a:r>
                      <a:r>
                        <a:rPr lang="es-E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en</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mayúsculas.</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marR="175260">
                        <a:spcBef>
                          <a:spcPts val="555"/>
                        </a:spcBef>
                        <a:spcAft>
                          <a:spcPts val="0"/>
                        </a:spcAft>
                      </a:pP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Public</a:t>
                      </a:r>
                      <a:r>
                        <a:rPr lang="es-ES" sz="12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static</a:t>
                      </a:r>
                      <a:r>
                        <a:rPr lang="es-ES" sz="12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SQLiteHelper</a:t>
                      </a:r>
                      <a:r>
                        <a:rPr lang="es-ES" sz="1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err="1">
                          <a:effectLst/>
                          <a:latin typeface="Times New Roman" panose="02020603050405020304" pitchFamily="18" charset="0"/>
                          <a:ea typeface="Times New Roman" panose="02020603050405020304" pitchFamily="18" charset="0"/>
                          <a:cs typeface="Times New Roman" panose="02020603050405020304" pitchFamily="18" charset="0"/>
                        </a:rPr>
                        <a:t>sqlitehelper</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834866"/>
                  </a:ext>
                </a:extLst>
              </a:tr>
            </a:tbl>
          </a:graphicData>
        </a:graphic>
      </p:graphicFrame>
      <p:sp>
        <p:nvSpPr>
          <p:cNvPr id="17" name="Marcador de texto 6">
            <a:extLst>
              <a:ext uri="{FF2B5EF4-FFF2-40B4-BE49-F238E27FC236}">
                <a16:creationId xmlns:a16="http://schemas.microsoft.com/office/drawing/2014/main" id="{FD400711-8ECF-4DE7-94A5-53419ABA33CD}"/>
              </a:ext>
            </a:extLst>
          </p:cNvPr>
          <p:cNvSpPr txBox="1">
            <a:spLocks/>
          </p:cNvSpPr>
          <p:nvPr/>
        </p:nvSpPr>
        <p:spPr>
          <a:xfrm>
            <a:off x="476263" y="1082040"/>
            <a:ext cx="5771143" cy="4154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b="1" dirty="0">
                <a:latin typeface="Century Gothic" charset="0"/>
                <a:ea typeface="Century Gothic" charset="0"/>
                <a:cs typeface="Century Gothic" charset="0"/>
              </a:rPr>
              <a:t>Estándares de Programación</a:t>
            </a:r>
          </a:p>
          <a:p>
            <a:endParaRPr lang="es-ES" dirty="0"/>
          </a:p>
        </p:txBody>
      </p:sp>
      <p:sp>
        <p:nvSpPr>
          <p:cNvPr id="18" name="Marcador de texto 6">
            <a:extLst>
              <a:ext uri="{FF2B5EF4-FFF2-40B4-BE49-F238E27FC236}">
                <a16:creationId xmlns:a16="http://schemas.microsoft.com/office/drawing/2014/main" id="{9234DDDF-9546-412C-8472-6BCB82E29CD1}"/>
              </a:ext>
            </a:extLst>
          </p:cNvPr>
          <p:cNvSpPr txBox="1">
            <a:spLocks/>
          </p:cNvSpPr>
          <p:nvPr/>
        </p:nvSpPr>
        <p:spPr>
          <a:xfrm>
            <a:off x="6420857" y="1082040"/>
            <a:ext cx="4843491" cy="4154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None/>
            </a:pPr>
            <a:r>
              <a:rPr lang="es-ES" sz="2600" b="1" dirty="0">
                <a:latin typeface="Century Gothic" charset="0"/>
                <a:ea typeface="Century Gothic" charset="0"/>
                <a:cs typeface="Century Gothic" charset="0"/>
              </a:rPr>
              <a:t>Pruebas Unitarias</a:t>
            </a:r>
          </a:p>
          <a:p>
            <a:endParaRPr lang="es-ES" dirty="0"/>
          </a:p>
        </p:txBody>
      </p:sp>
      <p:graphicFrame>
        <p:nvGraphicFramePr>
          <p:cNvPr id="19" name="Tabla 18">
            <a:extLst>
              <a:ext uri="{FF2B5EF4-FFF2-40B4-BE49-F238E27FC236}">
                <a16:creationId xmlns:a16="http://schemas.microsoft.com/office/drawing/2014/main" id="{55019B03-A6F7-4029-9E19-55F5634B78B3}"/>
              </a:ext>
            </a:extLst>
          </p:cNvPr>
          <p:cNvGraphicFramePr>
            <a:graphicFrameLocks noGrp="1"/>
          </p:cNvGraphicFramePr>
          <p:nvPr>
            <p:extLst>
              <p:ext uri="{D42A27DB-BD31-4B8C-83A1-F6EECF244321}">
                <p14:modId xmlns:p14="http://schemas.microsoft.com/office/powerpoint/2010/main" val="1025711982"/>
              </p:ext>
            </p:extLst>
          </p:nvPr>
        </p:nvGraphicFramePr>
        <p:xfrm>
          <a:off x="6247406" y="1801266"/>
          <a:ext cx="5741670" cy="4267835"/>
        </p:xfrm>
        <a:graphic>
          <a:graphicData uri="http://schemas.openxmlformats.org/drawingml/2006/table">
            <a:tbl>
              <a:tblPr firstRow="1" firstCol="1" lastRow="1" lastCol="1" bandRow="1" bandCol="1"/>
              <a:tblGrid>
                <a:gridCol w="2588260">
                  <a:extLst>
                    <a:ext uri="{9D8B030D-6E8A-4147-A177-3AD203B41FA5}">
                      <a16:colId xmlns:a16="http://schemas.microsoft.com/office/drawing/2014/main" val="3234443538"/>
                    </a:ext>
                  </a:extLst>
                </a:gridCol>
                <a:gridCol w="1082675">
                  <a:extLst>
                    <a:ext uri="{9D8B030D-6E8A-4147-A177-3AD203B41FA5}">
                      <a16:colId xmlns:a16="http://schemas.microsoft.com/office/drawing/2014/main" val="1317743733"/>
                    </a:ext>
                  </a:extLst>
                </a:gridCol>
                <a:gridCol w="899795">
                  <a:extLst>
                    <a:ext uri="{9D8B030D-6E8A-4147-A177-3AD203B41FA5}">
                      <a16:colId xmlns:a16="http://schemas.microsoft.com/office/drawing/2014/main" val="2718835373"/>
                    </a:ext>
                  </a:extLst>
                </a:gridCol>
                <a:gridCol w="1170940">
                  <a:extLst>
                    <a:ext uri="{9D8B030D-6E8A-4147-A177-3AD203B41FA5}">
                      <a16:colId xmlns:a16="http://schemas.microsoft.com/office/drawing/2014/main" val="2988733365"/>
                    </a:ext>
                  </a:extLst>
                </a:gridCol>
              </a:tblGrid>
              <a:tr h="327025">
                <a:tc>
                  <a:txBody>
                    <a:bodyPr/>
                    <a:lstStyle/>
                    <a:p>
                      <a:pPr marL="67945">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Historia</a:t>
                      </a:r>
                      <a:r>
                        <a:rPr lang="es-ES" sz="12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de</a:t>
                      </a:r>
                      <a:r>
                        <a:rPr lang="es-ES" sz="12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Usuario</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Preparación</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Ejecución</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spcBef>
                          <a:spcPts val="580"/>
                        </a:spcBef>
                        <a:spcAft>
                          <a:spcPts val="0"/>
                        </a:spcAft>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Comprobación</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134265"/>
                  </a:ext>
                </a:extLst>
              </a:tr>
              <a:tr h="203835">
                <a:tc>
                  <a:txBody>
                    <a:bodyPr/>
                    <a:lstStyle/>
                    <a:p>
                      <a:pPr marL="427990">
                        <a:lnSpc>
                          <a:spcPts val="1375"/>
                        </a:lnSpc>
                      </a:pP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Acceso</a:t>
                      </a:r>
                      <a:r>
                        <a:rPr lang="es-ES" sz="12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al</a:t>
                      </a:r>
                      <a:r>
                        <a:rPr lang="es-ES" sz="1200" b="1"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b="1">
                          <a:effectLst/>
                          <a:latin typeface="Times New Roman" panose="02020603050405020304" pitchFamily="18" charset="0"/>
                          <a:ea typeface="Times New Roman" panose="02020603050405020304" pitchFamily="18" charset="0"/>
                          <a:cs typeface="Times New Roman" panose="02020603050405020304" pitchFamily="18" charset="0"/>
                        </a:rPr>
                        <a:t>sistema</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rowSpan="2">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6675">
                        <a:spcBef>
                          <a:spcPts val="1055"/>
                        </a:spcBef>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rowSpan="2">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spcBef>
                          <a:spcPts val="1055"/>
                        </a:spcBef>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tc rowSpan="2">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pPr>
                      <a:r>
                        <a:rPr lang="es-ES" sz="105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73660"/>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71898091"/>
                  </a:ext>
                </a:extLst>
              </a:tr>
              <a:tr h="1017270">
                <a:tc>
                  <a:txBody>
                    <a:bodyPr/>
                    <a:lstStyle/>
                    <a:p>
                      <a:pPr marL="67945" marR="65405" algn="just">
                        <a:lnSpc>
                          <a:spcPct val="150000"/>
                        </a:lnSpc>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Los</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clientes</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deben</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registrarse</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previamente</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para</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poder</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ingresar</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al</a:t>
                      </a:r>
                      <a:r>
                        <a:rPr lang="es-E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aplicativo</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móvil.</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vMerge="1">
                  <a:txBody>
                    <a:bodyPr/>
                    <a:lstStyle/>
                    <a:p>
                      <a:endParaRPr lang="es-EC"/>
                    </a:p>
                  </a:txBody>
                  <a:tcPr/>
                </a:tc>
                <a:tc vMerge="1">
                  <a:txBody>
                    <a:bodyPr/>
                    <a:lstStyle/>
                    <a:p>
                      <a:endParaRPr lang="es-EC"/>
                    </a:p>
                  </a:txBody>
                  <a:tcPr/>
                </a:tc>
                <a:tc vMerge="1">
                  <a:txBody>
                    <a:bodyPr/>
                    <a:lstStyle/>
                    <a:p>
                      <a:endParaRPr lang="es-EC"/>
                    </a:p>
                  </a:txBody>
                  <a:tcPr/>
                </a:tc>
                <a:extLst>
                  <a:ext uri="{0D108BD9-81ED-4DB2-BD59-A6C34878D82A}">
                    <a16:rowId xmlns:a16="http://schemas.microsoft.com/office/drawing/2014/main" val="394252931"/>
                  </a:ext>
                </a:extLst>
              </a:tr>
              <a:tr h="982980">
                <a:tc>
                  <a:txBody>
                    <a:bodyPr/>
                    <a:lstStyle/>
                    <a:p>
                      <a:pPr>
                        <a:spcBef>
                          <a:spcPts val="45"/>
                        </a:spcBef>
                      </a:pPr>
                      <a:r>
                        <a:rPr lang="es-ES" sz="15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a:lnSpc>
                          <a:spcPct val="150000"/>
                        </a:lnSpc>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Se debe</a:t>
                      </a:r>
                      <a:r>
                        <a:rPr lang="es-ES" sz="1200"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identificar con la cédula y una</a:t>
                      </a:r>
                      <a:r>
                        <a:rPr lang="es-ES" sz="1200" spc="-285">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contraseña</a:t>
                      </a:r>
                      <a:r>
                        <a:rPr lang="es-ES" sz="12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personal.</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6675">
                        <a:spcBef>
                          <a:spcPts val="1040"/>
                        </a:spcBef>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spcBef>
                          <a:spcPts val="1040"/>
                        </a:spcBef>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tc>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
                        </a:spcBef>
                      </a:pPr>
                      <a:r>
                        <a:rPr lang="es-ES" sz="105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135"/>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426832230"/>
                  </a:ext>
                </a:extLst>
              </a:tr>
              <a:tr h="1736725">
                <a:tc>
                  <a:txBody>
                    <a:bodyPr/>
                    <a:lstStyle/>
                    <a:p>
                      <a:pPr>
                        <a:spcBef>
                          <a:spcPts val="45"/>
                        </a:spcBef>
                      </a:pPr>
                      <a:r>
                        <a:rPr lang="es-ES" sz="15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945" marR="226695">
                        <a:lnSpc>
                          <a:spcPct val="150000"/>
                        </a:lnSpc>
                        <a:spcAft>
                          <a:spcPts val="0"/>
                        </a:spcAft>
                      </a:pP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Permitirá el ingreso al sistema para</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poder</a:t>
                      </a:r>
                      <a:r>
                        <a:rPr lang="es-ES" sz="12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realizar</a:t>
                      </a:r>
                      <a:r>
                        <a:rPr lang="es-ES" sz="1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la</a:t>
                      </a:r>
                      <a:r>
                        <a:rPr lang="es-ES" sz="12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compra</a:t>
                      </a:r>
                      <a:r>
                        <a:rPr lang="es-ES" sz="1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del</a:t>
                      </a:r>
                      <a:r>
                        <a:rPr lang="es-ES" sz="12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producto</a:t>
                      </a:r>
                      <a:r>
                        <a:rPr lang="es-ES" sz="12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que</a:t>
                      </a:r>
                      <a:r>
                        <a:rPr lang="es-ES" sz="12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desea</a:t>
                      </a:r>
                      <a:r>
                        <a:rPr lang="es-ES" sz="12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el cliente.</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a:noFill/>
                    </a:lnB>
                  </a:tcPr>
                </a:tc>
                <a:tc>
                  <a:txBody>
                    <a:bodyPr/>
                    <a:lstStyle/>
                    <a:p>
                      <a:r>
                        <a:rPr lang="es-ES" sz="13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6675">
                        <a:spcBef>
                          <a:spcPts val="1040"/>
                        </a:spcBef>
                        <a:spcAft>
                          <a:spcPts val="0"/>
                        </a:spcAft>
                      </a:pPr>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a:noFill/>
                    </a:lnB>
                  </a:tcPr>
                </a:tc>
                <a:tc>
                  <a:txBody>
                    <a:bodyPr/>
                    <a:lstStyle/>
                    <a:p>
                      <a:r>
                        <a:rPr lang="es-ES" sz="1300" b="1" i="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770">
                        <a:spcBef>
                          <a:spcPts val="1040"/>
                        </a:spcBef>
                        <a:spcAft>
                          <a:spcPts val="0"/>
                        </a:spcAft>
                      </a:pPr>
                      <a:r>
                        <a:rPr lang="es-ES" sz="12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dot"/>
                      <a:round/>
                      <a:headEnd type="none" w="med" len="med"/>
                      <a:tailEnd type="none" w="med" len="med"/>
                    </a:lnL>
                    <a:lnR>
                      <a:noFill/>
                    </a:lnR>
                    <a:lnT w="12700" cap="flat" cmpd="sng" algn="ctr">
                      <a:solidFill>
                        <a:srgbClr val="000000"/>
                      </a:solidFill>
                      <a:prstDash val="dot"/>
                      <a:round/>
                      <a:headEnd type="none" w="med" len="med"/>
                      <a:tailEnd type="none" w="med" len="med"/>
                    </a:lnT>
                    <a:lnB>
                      <a:noFill/>
                    </a:lnB>
                  </a:tcPr>
                </a:tc>
                <a:tc>
                  <a:txBody>
                    <a:bodyPr/>
                    <a:lstStyle/>
                    <a:p>
                      <a:r>
                        <a:rPr lang="es-ES" sz="13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
                        </a:spcBef>
                      </a:pPr>
                      <a:r>
                        <a:rPr lang="es-ES" sz="105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7310"/>
                      <a:r>
                        <a:rPr lang="es-ES" sz="1200" dirty="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s-EC"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a:noFill/>
                    </a:lnL>
                    <a:lnR>
                      <a:noFill/>
                    </a:lnR>
                    <a:lnT w="1270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993638472"/>
                  </a:ext>
                </a:extLst>
              </a:tr>
            </a:tbl>
          </a:graphicData>
        </a:graphic>
      </p:graphicFrame>
      <p:cxnSp>
        <p:nvCxnSpPr>
          <p:cNvPr id="20" name="Conector recto 19">
            <a:extLst>
              <a:ext uri="{FF2B5EF4-FFF2-40B4-BE49-F238E27FC236}">
                <a16:creationId xmlns:a16="http://schemas.microsoft.com/office/drawing/2014/main" id="{56A3E088-9552-42E5-9D41-C374F1A9E922}"/>
              </a:ext>
            </a:extLst>
          </p:cNvPr>
          <p:cNvCxnSpPr/>
          <p:nvPr/>
        </p:nvCxnSpPr>
        <p:spPr>
          <a:xfrm>
            <a:off x="6084887" y="940526"/>
            <a:ext cx="0" cy="5812971"/>
          </a:xfrm>
          <a:prstGeom prst="line">
            <a:avLst/>
          </a:prstGeom>
          <a:ln>
            <a:solidFill>
              <a:srgbClr val="00206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8670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10515</TotalTime>
  <Words>986</Words>
  <Application>Microsoft Office PowerPoint</Application>
  <PresentationFormat>Panorámica</PresentationFormat>
  <Paragraphs>133</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Century Gothic</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MSc. Pablo Recalde</dc:creator>
  <cp:lastModifiedBy>jose caceres</cp:lastModifiedBy>
  <cp:revision>152</cp:revision>
  <cp:lastPrinted>2020-07-09T19:26:19Z</cp:lastPrinted>
  <dcterms:created xsi:type="dcterms:W3CDTF">2020-02-13T01:59:26Z</dcterms:created>
  <dcterms:modified xsi:type="dcterms:W3CDTF">2021-03-23T15:45:58Z</dcterms:modified>
</cp:coreProperties>
</file>