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showGuides="1">
      <p:cViewPr varScale="1">
        <p:scale>
          <a:sx n="157" d="100"/>
          <a:sy n="157" d="100"/>
        </p:scale>
        <p:origin x="150"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EDAC77-A0C7-4367-8823-C955BF9DDF60}"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8C675-AECF-40C3-AC4F-39348B8C93C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550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DAC77-A0C7-4367-8823-C955BF9DDF60}"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8C675-AECF-40C3-AC4F-39348B8C93C0}" type="slidenum">
              <a:rPr lang="en-US" smtClean="0"/>
              <a:t>‹#›</a:t>
            </a:fld>
            <a:endParaRPr lang="en-US"/>
          </a:p>
        </p:txBody>
      </p:sp>
    </p:spTree>
    <p:extLst>
      <p:ext uri="{BB962C8B-B14F-4D97-AF65-F5344CB8AC3E}">
        <p14:creationId xmlns:p14="http://schemas.microsoft.com/office/powerpoint/2010/main" val="304797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DAC77-A0C7-4367-8823-C955BF9DDF60}"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8C675-AECF-40C3-AC4F-39348B8C93C0}" type="slidenum">
              <a:rPr lang="en-US" smtClean="0"/>
              <a:t>‹#›</a:t>
            </a:fld>
            <a:endParaRPr lang="en-US"/>
          </a:p>
        </p:txBody>
      </p:sp>
    </p:spTree>
    <p:extLst>
      <p:ext uri="{BB962C8B-B14F-4D97-AF65-F5344CB8AC3E}">
        <p14:creationId xmlns:p14="http://schemas.microsoft.com/office/powerpoint/2010/main" val="74976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DAC77-A0C7-4367-8823-C955BF9DDF60}"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8C675-AECF-40C3-AC4F-39348B8C93C0}" type="slidenum">
              <a:rPr lang="en-US" smtClean="0"/>
              <a:t>‹#›</a:t>
            </a:fld>
            <a:endParaRPr lang="en-US"/>
          </a:p>
        </p:txBody>
      </p:sp>
    </p:spTree>
    <p:extLst>
      <p:ext uri="{BB962C8B-B14F-4D97-AF65-F5344CB8AC3E}">
        <p14:creationId xmlns:p14="http://schemas.microsoft.com/office/powerpoint/2010/main" val="119046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DAC77-A0C7-4367-8823-C955BF9DDF60}"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8C675-AECF-40C3-AC4F-39348B8C93C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932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EDAC77-A0C7-4367-8823-C955BF9DDF60}"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8C675-AECF-40C3-AC4F-39348B8C93C0}" type="slidenum">
              <a:rPr lang="en-US" smtClean="0"/>
              <a:t>‹#›</a:t>
            </a:fld>
            <a:endParaRPr lang="en-US"/>
          </a:p>
        </p:txBody>
      </p:sp>
    </p:spTree>
    <p:extLst>
      <p:ext uri="{BB962C8B-B14F-4D97-AF65-F5344CB8AC3E}">
        <p14:creationId xmlns:p14="http://schemas.microsoft.com/office/powerpoint/2010/main" val="485314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EDAC77-A0C7-4367-8823-C955BF9DDF60}" type="datetimeFigureOut">
              <a:rPr lang="en-US" smtClean="0"/>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48C675-AECF-40C3-AC4F-39348B8C93C0}" type="slidenum">
              <a:rPr lang="en-US" smtClean="0"/>
              <a:t>‹#›</a:t>
            </a:fld>
            <a:endParaRPr lang="en-US"/>
          </a:p>
        </p:txBody>
      </p:sp>
    </p:spTree>
    <p:extLst>
      <p:ext uri="{BB962C8B-B14F-4D97-AF65-F5344CB8AC3E}">
        <p14:creationId xmlns:p14="http://schemas.microsoft.com/office/powerpoint/2010/main" val="372272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EDAC77-A0C7-4367-8823-C955BF9DDF60}" type="datetimeFigureOut">
              <a:rPr lang="en-US" smtClean="0"/>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48C675-AECF-40C3-AC4F-39348B8C93C0}" type="slidenum">
              <a:rPr lang="en-US" smtClean="0"/>
              <a:t>‹#›</a:t>
            </a:fld>
            <a:endParaRPr lang="en-US"/>
          </a:p>
        </p:txBody>
      </p:sp>
    </p:spTree>
    <p:extLst>
      <p:ext uri="{BB962C8B-B14F-4D97-AF65-F5344CB8AC3E}">
        <p14:creationId xmlns:p14="http://schemas.microsoft.com/office/powerpoint/2010/main" val="124540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EDAC77-A0C7-4367-8823-C955BF9DDF60}" type="datetimeFigureOut">
              <a:rPr lang="en-US" smtClean="0"/>
              <a:t>10/4/2020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A48C675-AECF-40C3-AC4F-39348B8C93C0}" type="slidenum">
              <a:rPr lang="en-US" smtClean="0"/>
              <a:t>‹#›</a:t>
            </a:fld>
            <a:endParaRPr lang="en-US"/>
          </a:p>
        </p:txBody>
      </p:sp>
    </p:spTree>
    <p:extLst>
      <p:ext uri="{BB962C8B-B14F-4D97-AF65-F5344CB8AC3E}">
        <p14:creationId xmlns:p14="http://schemas.microsoft.com/office/powerpoint/2010/main" val="1618419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3EDAC77-A0C7-4367-8823-C955BF9DDF60}" type="datetimeFigureOut">
              <a:rPr lang="en-US" smtClean="0"/>
              <a:t>10/4/2020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48C675-AECF-40C3-AC4F-39348B8C93C0}" type="slidenum">
              <a:rPr lang="en-US" smtClean="0"/>
              <a:t>‹#›</a:t>
            </a:fld>
            <a:endParaRPr lang="en-US"/>
          </a:p>
        </p:txBody>
      </p:sp>
    </p:spTree>
    <p:extLst>
      <p:ext uri="{BB962C8B-B14F-4D97-AF65-F5344CB8AC3E}">
        <p14:creationId xmlns:p14="http://schemas.microsoft.com/office/powerpoint/2010/main" val="69079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EDAC77-A0C7-4367-8823-C955BF9DDF60}"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8C675-AECF-40C3-AC4F-39348B8C93C0}" type="slidenum">
              <a:rPr lang="en-US" smtClean="0"/>
              <a:t>‹#›</a:t>
            </a:fld>
            <a:endParaRPr lang="en-US"/>
          </a:p>
        </p:txBody>
      </p:sp>
    </p:spTree>
    <p:extLst>
      <p:ext uri="{BB962C8B-B14F-4D97-AF65-F5344CB8AC3E}">
        <p14:creationId xmlns:p14="http://schemas.microsoft.com/office/powerpoint/2010/main" val="802184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EDAC77-A0C7-4367-8823-C955BF9DDF60}" type="datetimeFigureOut">
              <a:rPr lang="en-US" smtClean="0"/>
              <a:t>10/4/2020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48C675-AECF-40C3-AC4F-39348B8C93C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6758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AF10-902D-474E-83D3-3ECB94A3CC78}"/>
              </a:ext>
            </a:extLst>
          </p:cNvPr>
          <p:cNvSpPr>
            <a:spLocks noGrp="1"/>
          </p:cNvSpPr>
          <p:nvPr>
            <p:ph type="ctrTitle"/>
          </p:nvPr>
        </p:nvSpPr>
        <p:spPr>
          <a:xfrm>
            <a:off x="3045368" y="2043663"/>
            <a:ext cx="6105194" cy="2031055"/>
          </a:xfrm>
        </p:spPr>
        <p:txBody>
          <a:bodyPr>
            <a:normAutofit/>
          </a:bodyPr>
          <a:lstStyle/>
          <a:p>
            <a:r>
              <a:rPr lang="en-US" sz="5200">
                <a:solidFill>
                  <a:schemeClr val="tx2"/>
                </a:solidFill>
              </a:rPr>
              <a:t>ESSEF Presentation</a:t>
            </a:r>
          </a:p>
        </p:txBody>
      </p:sp>
      <p:sp>
        <p:nvSpPr>
          <p:cNvPr id="3" name="Subtitle 2">
            <a:extLst>
              <a:ext uri="{FF2B5EF4-FFF2-40B4-BE49-F238E27FC236}">
                <a16:creationId xmlns:a16="http://schemas.microsoft.com/office/drawing/2014/main" id="{68218579-D84A-4907-8C55-E81FB178560A}"/>
              </a:ext>
            </a:extLst>
          </p:cNvPr>
          <p:cNvSpPr>
            <a:spLocks noGrp="1"/>
          </p:cNvSpPr>
          <p:nvPr>
            <p:ph type="subTitle" idx="1"/>
          </p:nvPr>
        </p:nvSpPr>
        <p:spPr>
          <a:xfrm>
            <a:off x="3045368" y="4160126"/>
            <a:ext cx="6105194" cy="682079"/>
          </a:xfrm>
        </p:spPr>
        <p:txBody>
          <a:bodyPr>
            <a:normAutofit/>
          </a:bodyPr>
          <a:lstStyle/>
          <a:p>
            <a:endParaRPr lang="en-US" dirty="0">
              <a:solidFill>
                <a:schemeClr val="tx2"/>
              </a:solidFill>
            </a:endParaRPr>
          </a:p>
        </p:txBody>
      </p:sp>
    </p:spTree>
    <p:extLst>
      <p:ext uri="{BB962C8B-B14F-4D97-AF65-F5344CB8AC3E}">
        <p14:creationId xmlns:p14="http://schemas.microsoft.com/office/powerpoint/2010/main" val="3565779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FFD5-0754-4231-A168-E13EB04A295E}"/>
              </a:ext>
            </a:extLst>
          </p:cNvPr>
          <p:cNvSpPr>
            <a:spLocks noGrp="1"/>
          </p:cNvSpPr>
          <p:nvPr>
            <p:ph type="title"/>
          </p:nvPr>
        </p:nvSpPr>
        <p:spPr/>
        <p:txBody>
          <a:bodyPr/>
          <a:lstStyle/>
          <a:p>
            <a:r>
              <a:rPr lang="en-US" dirty="0"/>
              <a:t>The Team</a:t>
            </a:r>
          </a:p>
        </p:txBody>
      </p:sp>
      <p:sp>
        <p:nvSpPr>
          <p:cNvPr id="3" name="Content Placeholder 2">
            <a:extLst>
              <a:ext uri="{FF2B5EF4-FFF2-40B4-BE49-F238E27FC236}">
                <a16:creationId xmlns:a16="http://schemas.microsoft.com/office/drawing/2014/main" id="{1CAC1747-AC7E-499C-8375-ADD165CC5A24}"/>
              </a:ext>
            </a:extLst>
          </p:cNvPr>
          <p:cNvSpPr>
            <a:spLocks noGrp="1"/>
          </p:cNvSpPr>
          <p:nvPr>
            <p:ph idx="1"/>
          </p:nvPr>
        </p:nvSpPr>
        <p:spPr/>
        <p:txBody>
          <a:bodyPr>
            <a:normAutofit/>
          </a:bodyPr>
          <a:lstStyle/>
          <a:p>
            <a:r>
              <a:rPr lang="en-US" sz="2800" dirty="0"/>
              <a:t>This project is for ENSC 424 Multimedia Communications Engineering and is worth the majority of our grade. Due to classes being online, there are no examinations and the project is the main focus of the class using the concepts we learn. </a:t>
            </a:r>
          </a:p>
          <a:p>
            <a:r>
              <a:rPr lang="en-US" sz="2800" dirty="0"/>
              <a:t>Jordan Lei (Designated Award Recipient) - </a:t>
            </a:r>
            <a:r>
              <a:rPr lang="en-US" sz="2800" dirty="0">
                <a:cs typeface="Times New Roman" panose="02020603050405020304" pitchFamily="18" charset="0"/>
              </a:rPr>
              <a:t>5</a:t>
            </a:r>
            <a:r>
              <a:rPr lang="en-US" sz="2800" baseline="30000" dirty="0">
                <a:effectLst/>
                <a:ea typeface="Calibri" panose="020F0502020204030204" pitchFamily="34" charset="0"/>
                <a:cs typeface="Times New Roman" panose="02020603050405020304" pitchFamily="18" charset="0"/>
              </a:rPr>
              <a:t>th </a:t>
            </a:r>
            <a:r>
              <a:rPr lang="en-US" sz="2800" dirty="0"/>
              <a:t>Year Systems Engineering</a:t>
            </a:r>
          </a:p>
          <a:p>
            <a:r>
              <a:rPr lang="en-US" sz="2800" dirty="0"/>
              <a:t>Ramish Khan - </a:t>
            </a:r>
            <a:r>
              <a:rPr lang="en-US" sz="2800" dirty="0">
                <a:cs typeface="Times New Roman" panose="02020603050405020304" pitchFamily="18" charset="0"/>
              </a:rPr>
              <a:t>5</a:t>
            </a:r>
            <a:r>
              <a:rPr lang="en-US" sz="2800" baseline="30000" dirty="0">
                <a:effectLst/>
                <a:ea typeface="Calibri" panose="020F0502020204030204" pitchFamily="34" charset="0"/>
                <a:cs typeface="Times New Roman" panose="02020603050405020304" pitchFamily="18" charset="0"/>
              </a:rPr>
              <a:t>th </a:t>
            </a:r>
            <a:r>
              <a:rPr lang="en-US" sz="2800" dirty="0"/>
              <a:t>Year Software Engineering</a:t>
            </a:r>
          </a:p>
          <a:p>
            <a:r>
              <a:rPr lang="en-US" sz="2800" dirty="0"/>
              <a:t>Victor Luz - </a:t>
            </a:r>
            <a:r>
              <a:rPr lang="en-US" sz="2800" dirty="0">
                <a:cs typeface="Times New Roman" panose="02020603050405020304" pitchFamily="18" charset="0"/>
              </a:rPr>
              <a:t>5</a:t>
            </a:r>
            <a:r>
              <a:rPr lang="en-US" sz="2800" baseline="30000" dirty="0">
                <a:effectLst/>
                <a:ea typeface="Calibri" panose="020F0502020204030204" pitchFamily="34" charset="0"/>
                <a:cs typeface="Times New Roman" panose="02020603050405020304" pitchFamily="18" charset="0"/>
              </a:rPr>
              <a:t>th </a:t>
            </a:r>
            <a:r>
              <a:rPr lang="en-US" sz="2800" dirty="0"/>
              <a:t>Year Software Engineering</a:t>
            </a:r>
          </a:p>
        </p:txBody>
      </p:sp>
    </p:spTree>
    <p:extLst>
      <p:ext uri="{BB962C8B-B14F-4D97-AF65-F5344CB8AC3E}">
        <p14:creationId xmlns:p14="http://schemas.microsoft.com/office/powerpoint/2010/main" val="196673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860E-F1A6-495F-ACF2-CC2493297199}"/>
              </a:ext>
            </a:extLst>
          </p:cNvPr>
          <p:cNvSpPr>
            <a:spLocks noGrp="1"/>
          </p:cNvSpPr>
          <p:nvPr>
            <p:ph type="title"/>
          </p:nvPr>
        </p:nvSpPr>
        <p:spPr/>
        <p:txBody>
          <a:bodyPr/>
          <a:lstStyle/>
          <a:p>
            <a:r>
              <a:rPr lang="en-US" dirty="0"/>
              <a:t>Project Details</a:t>
            </a:r>
          </a:p>
        </p:txBody>
      </p:sp>
      <p:sp>
        <p:nvSpPr>
          <p:cNvPr id="3" name="Content Placeholder 2">
            <a:extLst>
              <a:ext uri="{FF2B5EF4-FFF2-40B4-BE49-F238E27FC236}">
                <a16:creationId xmlns:a16="http://schemas.microsoft.com/office/drawing/2014/main" id="{09F144B6-49FD-4D99-A64D-20A68D2A5EEA}"/>
              </a:ext>
            </a:extLst>
          </p:cNvPr>
          <p:cNvSpPr>
            <a:spLocks noGrp="1"/>
          </p:cNvSpPr>
          <p:nvPr>
            <p:ph idx="1"/>
          </p:nvPr>
        </p:nvSpPr>
        <p:spPr/>
        <p:txBody>
          <a:bodyPr>
            <a:normAutofit/>
          </a:bodyPr>
          <a:lstStyle/>
          <a:p>
            <a:pPr marL="201168" lvl="1" indent="0">
              <a:buNone/>
            </a:pPr>
            <a:r>
              <a:rPr lang="en-US" sz="2400" dirty="0"/>
              <a:t>Creating a 3D printed prosthetic hand with individually articulating phalanges connecting to motors. We then plan on creating a neural network to control the hand and mimic predetermined hand gestures using a camera. The hand will be directly wired or controlled wirelessly. There are several startups that are doing a similar idea, there is a large market for this due to the potential of greatly increased mobility these products provide to their users. </a:t>
            </a:r>
          </a:p>
        </p:txBody>
      </p:sp>
    </p:spTree>
    <p:extLst>
      <p:ext uri="{BB962C8B-B14F-4D97-AF65-F5344CB8AC3E}">
        <p14:creationId xmlns:p14="http://schemas.microsoft.com/office/powerpoint/2010/main" val="374950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75CD-5F9B-4E0C-884E-59C817BAA470}"/>
              </a:ext>
            </a:extLst>
          </p:cNvPr>
          <p:cNvSpPr>
            <a:spLocks noGrp="1"/>
          </p:cNvSpPr>
          <p:nvPr>
            <p:ph type="title"/>
          </p:nvPr>
        </p:nvSpPr>
        <p:spPr/>
        <p:txBody>
          <a:bodyPr/>
          <a:lstStyle/>
          <a:p>
            <a:r>
              <a:rPr lang="en-US" dirty="0"/>
              <a:t>Project Checkpoints</a:t>
            </a:r>
          </a:p>
        </p:txBody>
      </p:sp>
      <p:sp>
        <p:nvSpPr>
          <p:cNvPr id="3" name="Content Placeholder 2">
            <a:extLst>
              <a:ext uri="{FF2B5EF4-FFF2-40B4-BE49-F238E27FC236}">
                <a16:creationId xmlns:a16="http://schemas.microsoft.com/office/drawing/2014/main" id="{339CD56A-A61E-45A0-B0AD-225848C58203}"/>
              </a:ext>
            </a:extLst>
          </p:cNvPr>
          <p:cNvSpPr>
            <a:spLocks noGrp="1"/>
          </p:cNvSpPr>
          <p:nvPr>
            <p:ph idx="1"/>
          </p:nvPr>
        </p:nvSpPr>
        <p:spPr>
          <a:xfrm>
            <a:off x="1097280" y="1845734"/>
            <a:ext cx="10058400" cy="4097866"/>
          </a:xfrm>
        </p:spPr>
        <p:txBody>
          <a:bodyPr>
            <a:normAutofit fontScale="77500" lnSpcReduction="20000"/>
          </a:bodyPr>
          <a:lstStyle/>
          <a:p>
            <a:pPr marL="0" marR="0">
              <a:spcBef>
                <a:spcPts val="0"/>
              </a:spcBef>
              <a:spcAft>
                <a:spcPts val="0"/>
              </a:spcAft>
            </a:pPr>
            <a:r>
              <a:rPr lang="en-US" dirty="0">
                <a:effectLst/>
                <a:ea typeface="Calibri" panose="020F0502020204030204" pitchFamily="34" charset="0"/>
                <a:cs typeface="Times New Roman" panose="02020603050405020304" pitchFamily="18" charset="0"/>
              </a:rPr>
              <a:t>October 10</a:t>
            </a:r>
            <a:r>
              <a:rPr lang="en-US" baseline="30000" dirty="0">
                <a:effectLst/>
                <a:ea typeface="Calibri" panose="020F0502020204030204" pitchFamily="34" charset="0"/>
                <a:cs typeface="Times New Roman" panose="02020603050405020304" pitchFamily="18" charset="0"/>
              </a:rPr>
              <a:t>th</a:t>
            </a:r>
            <a:endParaRPr lang="en-US"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dirty="0">
                <a:effectLst/>
                <a:ea typeface="Calibri" panose="020F0502020204030204" pitchFamily="34" charset="0"/>
                <a:cs typeface="Times New Roman" panose="02020603050405020304" pitchFamily="18" charset="0"/>
              </a:rPr>
              <a:t>High level system design </a:t>
            </a:r>
          </a:p>
          <a:p>
            <a:pPr marL="0" marR="0">
              <a:spcBef>
                <a:spcPts val="0"/>
              </a:spcBef>
              <a:spcAft>
                <a:spcPts val="0"/>
              </a:spcAft>
            </a:pPr>
            <a:r>
              <a:rPr lang="en-US" dirty="0">
                <a:effectLst/>
                <a:ea typeface="Calibri" panose="020F0502020204030204" pitchFamily="34" charset="0"/>
                <a:cs typeface="Times New Roman" panose="02020603050405020304" pitchFamily="18" charset="0"/>
              </a:rPr>
              <a:t>Proposal </a:t>
            </a:r>
          </a:p>
          <a:p>
            <a:pPr marL="0">
              <a:spcBef>
                <a:spcPts val="0"/>
              </a:spcBef>
              <a:spcAft>
                <a:spcPts val="0"/>
              </a:spcAft>
            </a:pPr>
            <a:r>
              <a:rPr lang="en-US" dirty="0">
                <a:effectLst/>
                <a:ea typeface="Calibri" panose="020F0502020204030204" pitchFamily="34" charset="0"/>
                <a:cs typeface="Times New Roman" panose="02020603050405020304" pitchFamily="18" charset="0"/>
              </a:rPr>
              <a:t>Begin r</a:t>
            </a:r>
            <a:r>
              <a:rPr lang="en-US" dirty="0"/>
              <a:t>esearching various different 3D printed prosthetic hands. </a:t>
            </a:r>
          </a:p>
          <a:p>
            <a:pPr marL="0" marR="0">
              <a:spcBef>
                <a:spcPts val="0"/>
              </a:spcBef>
              <a:spcAft>
                <a:spcPts val="0"/>
              </a:spcAft>
            </a:pPr>
            <a:r>
              <a:rPr lang="en-US" dirty="0">
                <a:effectLst/>
                <a:ea typeface="Calibri" panose="020F0502020204030204" pitchFamily="34" charset="0"/>
                <a:cs typeface="Times New Roman" panose="02020603050405020304" pitchFamily="18" charset="0"/>
              </a:rPr>
              <a:t> </a:t>
            </a:r>
          </a:p>
          <a:p>
            <a:pPr marL="0" marR="0">
              <a:spcBef>
                <a:spcPts val="0"/>
              </a:spcBef>
              <a:spcAft>
                <a:spcPts val="0"/>
              </a:spcAft>
            </a:pPr>
            <a:r>
              <a:rPr lang="en-US" dirty="0">
                <a:effectLst/>
                <a:ea typeface="Calibri" panose="020F0502020204030204" pitchFamily="34" charset="0"/>
                <a:cs typeface="Times New Roman" panose="02020603050405020304" pitchFamily="18" charset="0"/>
              </a:rPr>
              <a:t>October 30</a:t>
            </a:r>
            <a:r>
              <a:rPr lang="en-US" baseline="30000" dirty="0">
                <a:effectLst/>
                <a:ea typeface="Calibri" panose="020F0502020204030204" pitchFamily="34" charset="0"/>
                <a:cs typeface="Times New Roman" panose="02020603050405020304" pitchFamily="18" charset="0"/>
              </a:rPr>
              <a:t>th</a:t>
            </a:r>
            <a:endParaRPr lang="en-US"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dirty="0">
                <a:effectLst/>
                <a:ea typeface="Calibri" panose="020F0502020204030204" pitchFamily="34" charset="0"/>
                <a:cs typeface="Times New Roman" panose="02020603050405020304" pitchFamily="18" charset="0"/>
              </a:rPr>
              <a:t>First iteration of gesture detection software completed</a:t>
            </a:r>
          </a:p>
          <a:p>
            <a:pPr marL="0" marR="0">
              <a:spcBef>
                <a:spcPts val="0"/>
              </a:spcBef>
              <a:spcAft>
                <a:spcPts val="0"/>
              </a:spcAft>
            </a:pPr>
            <a:r>
              <a:rPr lang="en-US" dirty="0">
                <a:effectLst/>
                <a:ea typeface="Calibri" panose="020F0502020204030204" pitchFamily="34" charset="0"/>
                <a:cs typeface="Times New Roman" panose="02020603050405020304" pitchFamily="18" charset="0"/>
              </a:rPr>
              <a:t>Construction and development of robotic hand</a:t>
            </a:r>
          </a:p>
          <a:p>
            <a:pPr marL="0" marR="0">
              <a:spcBef>
                <a:spcPts val="0"/>
              </a:spcBef>
              <a:spcAft>
                <a:spcPts val="0"/>
              </a:spcAft>
            </a:pPr>
            <a:r>
              <a:rPr lang="en-US" dirty="0">
                <a:effectLst/>
                <a:ea typeface="Calibri" panose="020F0502020204030204" pitchFamily="34" charset="0"/>
                <a:cs typeface="Times New Roman" panose="02020603050405020304" pitchFamily="18" charset="0"/>
              </a:rPr>
              <a:t> </a:t>
            </a:r>
          </a:p>
          <a:p>
            <a:pPr marL="0" marR="0">
              <a:spcBef>
                <a:spcPts val="0"/>
              </a:spcBef>
              <a:spcAft>
                <a:spcPts val="0"/>
              </a:spcAft>
            </a:pPr>
            <a:r>
              <a:rPr lang="en-US" dirty="0">
                <a:effectLst/>
                <a:ea typeface="Calibri" panose="020F0502020204030204" pitchFamily="34" charset="0"/>
                <a:cs typeface="Times New Roman" panose="02020603050405020304" pitchFamily="18" charset="0"/>
              </a:rPr>
              <a:t>November 10</a:t>
            </a:r>
            <a:r>
              <a:rPr lang="en-US" baseline="30000" dirty="0">
                <a:effectLst/>
                <a:ea typeface="Calibri" panose="020F0502020204030204" pitchFamily="34" charset="0"/>
                <a:cs typeface="Times New Roman" panose="02020603050405020304" pitchFamily="18" charset="0"/>
              </a:rPr>
              <a:t>th</a:t>
            </a:r>
            <a:endParaRPr lang="en-US"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dirty="0">
                <a:effectLst/>
                <a:ea typeface="Calibri" panose="020F0502020204030204" pitchFamily="34" charset="0"/>
                <a:cs typeface="Times New Roman" panose="02020603050405020304" pitchFamily="18" charset="0"/>
              </a:rPr>
              <a:t>Functional robotic hand</a:t>
            </a:r>
          </a:p>
          <a:p>
            <a:pPr marL="0" marR="0">
              <a:spcBef>
                <a:spcPts val="0"/>
              </a:spcBef>
              <a:spcAft>
                <a:spcPts val="0"/>
              </a:spcAft>
            </a:pPr>
            <a:r>
              <a:rPr lang="en-US" dirty="0">
                <a:effectLst/>
                <a:ea typeface="Calibri" panose="020F0502020204030204" pitchFamily="34" charset="0"/>
                <a:cs typeface="Times New Roman" panose="02020603050405020304" pitchFamily="18" charset="0"/>
              </a:rPr>
              <a:t>Refine the gesture detection with each iteration</a:t>
            </a:r>
          </a:p>
          <a:p>
            <a:pPr marL="0" marR="0">
              <a:spcBef>
                <a:spcPts val="0"/>
              </a:spcBef>
              <a:spcAft>
                <a:spcPts val="0"/>
              </a:spcAft>
            </a:pPr>
            <a:r>
              <a:rPr lang="en-US" dirty="0">
                <a:effectLst/>
                <a:ea typeface="Calibri" panose="020F0502020204030204" pitchFamily="34" charset="0"/>
                <a:cs typeface="Times New Roman" panose="02020603050405020304" pitchFamily="18" charset="0"/>
              </a:rPr>
              <a:t>Integration of robotic hand and gesture detection software</a:t>
            </a:r>
          </a:p>
          <a:p>
            <a:pPr marL="0" marR="0">
              <a:spcBef>
                <a:spcPts val="0"/>
              </a:spcBef>
              <a:spcAft>
                <a:spcPts val="0"/>
              </a:spcAft>
            </a:pPr>
            <a:r>
              <a:rPr lang="en-US" dirty="0">
                <a:effectLst/>
                <a:ea typeface="Calibri" panose="020F0502020204030204" pitchFamily="34" charset="0"/>
                <a:cs typeface="Times New Roman" panose="02020603050405020304" pitchFamily="18" charset="0"/>
              </a:rPr>
              <a:t> </a:t>
            </a:r>
          </a:p>
          <a:p>
            <a:pPr marL="0" marR="0">
              <a:spcBef>
                <a:spcPts val="0"/>
              </a:spcBef>
              <a:spcAft>
                <a:spcPts val="0"/>
              </a:spcAft>
            </a:pPr>
            <a:r>
              <a:rPr lang="en-US" dirty="0">
                <a:effectLst/>
                <a:ea typeface="Calibri" panose="020F0502020204030204" pitchFamily="34" charset="0"/>
                <a:cs typeface="Times New Roman" panose="02020603050405020304" pitchFamily="18" charset="0"/>
              </a:rPr>
              <a:t>November 30</a:t>
            </a:r>
            <a:r>
              <a:rPr lang="en-US" baseline="30000" dirty="0">
                <a:effectLst/>
                <a:ea typeface="Calibri" panose="020F0502020204030204" pitchFamily="34" charset="0"/>
                <a:cs typeface="Times New Roman" panose="02020603050405020304" pitchFamily="18" charset="0"/>
              </a:rPr>
              <a:t>th</a:t>
            </a:r>
            <a:endParaRPr lang="en-US"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dirty="0">
                <a:effectLst/>
                <a:ea typeface="Calibri" panose="020F0502020204030204" pitchFamily="34" charset="0"/>
                <a:cs typeface="Times New Roman" panose="02020603050405020304" pitchFamily="18" charset="0"/>
              </a:rPr>
              <a:t>Completion of gesture mirroring robotic hand</a:t>
            </a:r>
          </a:p>
          <a:p>
            <a:pPr marL="0" marR="0">
              <a:spcBef>
                <a:spcPts val="0"/>
              </a:spcBef>
              <a:spcAft>
                <a:spcPts val="0"/>
              </a:spcAft>
            </a:pPr>
            <a:r>
              <a:rPr lang="en-US" dirty="0">
                <a:effectLst/>
                <a:ea typeface="Calibri" panose="020F0502020204030204" pitchFamily="34" charset="0"/>
                <a:cs typeface="Times New Roman" panose="02020603050405020304" pitchFamily="18" charset="0"/>
              </a:rPr>
              <a:t>Final testing and collecting data fo</a:t>
            </a:r>
            <a:r>
              <a:rPr lang="en-US" dirty="0">
                <a:ea typeface="Calibri" panose="020F0502020204030204" pitchFamily="34" charset="0"/>
                <a:cs typeface="Times New Roman" panose="02020603050405020304" pitchFamily="18" charset="0"/>
              </a:rPr>
              <a:t>r report</a:t>
            </a:r>
            <a:endParaRPr lang="en-US" dirty="0">
              <a:effectLst/>
              <a:ea typeface="Calibri" panose="020F0502020204030204" pitchFamily="34" charset="0"/>
              <a:cs typeface="Times New Roman" panose="02020603050405020304" pitchFamily="18" charset="0"/>
            </a:endParaRPr>
          </a:p>
          <a:p>
            <a:pPr marL="0" marR="0">
              <a:spcBef>
                <a:spcPts val="0"/>
              </a:spcBef>
              <a:spcAft>
                <a:spcPts val="0"/>
              </a:spcAft>
            </a:pPr>
            <a:endParaRPr lang="en-US"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dirty="0">
                <a:ea typeface="Calibri" panose="020F0502020204030204" pitchFamily="34" charset="0"/>
                <a:cs typeface="Times New Roman" panose="02020603050405020304" pitchFamily="18" charset="0"/>
              </a:rPr>
              <a:t>December 7</a:t>
            </a:r>
            <a:r>
              <a:rPr lang="en-US" baseline="30000" dirty="0">
                <a:effectLst/>
                <a:ea typeface="Calibri" panose="020F0502020204030204" pitchFamily="34" charset="0"/>
                <a:cs typeface="Times New Roman" panose="02020603050405020304" pitchFamily="18" charset="0"/>
              </a:rPr>
              <a:t>th</a:t>
            </a:r>
          </a:p>
          <a:p>
            <a:pPr marL="0" marR="0">
              <a:spcBef>
                <a:spcPts val="0"/>
              </a:spcBef>
              <a:spcAft>
                <a:spcPts val="0"/>
              </a:spcAft>
            </a:pPr>
            <a:r>
              <a:rPr lang="en-US" dirty="0">
                <a:ea typeface="Calibri" panose="020F0502020204030204" pitchFamily="34" charset="0"/>
                <a:cs typeface="Times New Roman" panose="02020603050405020304" pitchFamily="18" charset="0"/>
              </a:rPr>
              <a:t>Final presentation</a:t>
            </a:r>
          </a:p>
          <a:p>
            <a:pPr marL="0" marR="0">
              <a:spcBef>
                <a:spcPts val="0"/>
              </a:spcBef>
              <a:spcAft>
                <a:spcPts val="0"/>
              </a:spcAft>
            </a:pPr>
            <a:endParaRPr lang="en-US" dirty="0">
              <a:effectLst/>
              <a:ea typeface="Calibri" panose="020F0502020204030204" pitchFamily="34" charset="0"/>
              <a:cs typeface="Times New Roman" panose="02020603050405020304" pitchFamily="18" charset="0"/>
            </a:endParaRPr>
          </a:p>
          <a:p>
            <a:pPr marL="0">
              <a:spcBef>
                <a:spcPts val="0"/>
              </a:spcBef>
              <a:spcAft>
                <a:spcPts val="0"/>
              </a:spcAft>
            </a:pPr>
            <a:r>
              <a:rPr lang="en-US" dirty="0">
                <a:ea typeface="Calibri" panose="020F0502020204030204" pitchFamily="34" charset="0"/>
                <a:cs typeface="Times New Roman" panose="02020603050405020304" pitchFamily="18" charset="0"/>
              </a:rPr>
              <a:t>December 11</a:t>
            </a:r>
            <a:r>
              <a:rPr lang="en-US" baseline="30000" dirty="0">
                <a:effectLst/>
                <a:ea typeface="Calibri" panose="020F0502020204030204" pitchFamily="34" charset="0"/>
                <a:cs typeface="Times New Roman" panose="02020603050405020304" pitchFamily="18" charset="0"/>
              </a:rPr>
              <a:t>th</a:t>
            </a:r>
          </a:p>
          <a:p>
            <a:pPr marL="0" marR="0">
              <a:spcBef>
                <a:spcPts val="0"/>
              </a:spcBef>
              <a:spcAft>
                <a:spcPts val="0"/>
              </a:spcAft>
            </a:pPr>
            <a:r>
              <a:rPr lang="en-US" dirty="0">
                <a:effectLst/>
                <a:ea typeface="Calibri" panose="020F0502020204030204" pitchFamily="34" charset="0"/>
                <a:cs typeface="Times New Roman" panose="02020603050405020304" pitchFamily="18" charset="0"/>
              </a:rPr>
              <a:t>Final Report</a:t>
            </a:r>
          </a:p>
        </p:txBody>
      </p:sp>
    </p:spTree>
    <p:extLst>
      <p:ext uri="{BB962C8B-B14F-4D97-AF65-F5344CB8AC3E}">
        <p14:creationId xmlns:p14="http://schemas.microsoft.com/office/powerpoint/2010/main" val="91248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CE78-536C-482A-A725-5BC03059206E}"/>
              </a:ext>
            </a:extLst>
          </p:cNvPr>
          <p:cNvSpPr>
            <a:spLocks noGrp="1"/>
          </p:cNvSpPr>
          <p:nvPr>
            <p:ph type="title"/>
          </p:nvPr>
        </p:nvSpPr>
        <p:spPr/>
        <p:txBody>
          <a:bodyPr/>
          <a:lstStyle/>
          <a:p>
            <a:r>
              <a:rPr lang="en-US" dirty="0"/>
              <a:t>Use of Funding</a:t>
            </a:r>
          </a:p>
        </p:txBody>
      </p:sp>
      <p:sp>
        <p:nvSpPr>
          <p:cNvPr id="3" name="Content Placeholder 2">
            <a:extLst>
              <a:ext uri="{FF2B5EF4-FFF2-40B4-BE49-F238E27FC236}">
                <a16:creationId xmlns:a16="http://schemas.microsoft.com/office/drawing/2014/main" id="{735717E5-DCB8-4F78-A778-098FD1D99805}"/>
              </a:ext>
            </a:extLst>
          </p:cNvPr>
          <p:cNvSpPr>
            <a:spLocks noGrp="1"/>
          </p:cNvSpPr>
          <p:nvPr>
            <p:ph idx="1"/>
          </p:nvPr>
        </p:nvSpPr>
        <p:spPr/>
        <p:txBody>
          <a:bodyPr>
            <a:normAutofit/>
          </a:bodyPr>
          <a:lstStyle/>
          <a:p>
            <a:r>
              <a:rPr lang="en-US" sz="2800" dirty="0"/>
              <a:t>We will be using the funding to purchase various electronics </a:t>
            </a:r>
            <a:r>
              <a:rPr lang="en-US" sz="2800"/>
              <a:t>listed on </a:t>
            </a:r>
            <a:r>
              <a:rPr lang="en-US" sz="2800" dirty="0"/>
              <a:t>our application form. Due to </a:t>
            </a:r>
            <a:r>
              <a:rPr lang="en-US" sz="2800" dirty="0" err="1"/>
              <a:t>covid</a:t>
            </a:r>
            <a:r>
              <a:rPr lang="en-US" sz="2800" dirty="0"/>
              <a:t>, we will not be able to meet as often as we need to use the hardware. So we are looking to get 3 sets of the hardware. This way each member can work in parallel without having to wait to get the hardware to test any updates and minimize human-human contact. We are requesting $500 in funding to be able to create a viable product, as using hardware can get very expensive quickly.</a:t>
            </a:r>
          </a:p>
        </p:txBody>
      </p:sp>
    </p:spTree>
    <p:extLst>
      <p:ext uri="{BB962C8B-B14F-4D97-AF65-F5344CB8AC3E}">
        <p14:creationId xmlns:p14="http://schemas.microsoft.com/office/powerpoint/2010/main" val="138840620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549</TotalTime>
  <Words>335</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ESSEF Presentation</vt:lpstr>
      <vt:lpstr>The Team</vt:lpstr>
      <vt:lpstr>Project Details</vt:lpstr>
      <vt:lpstr>Project Checkpoints</vt:lpstr>
      <vt:lpstr>Use of Funding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ESSEF Presentation</dc:title>
  <dc:creator>Ramish</dc:creator>
  <cp:lastModifiedBy>Ramish</cp:lastModifiedBy>
  <cp:revision>24</cp:revision>
  <dcterms:created xsi:type="dcterms:W3CDTF">2020-10-04T18:51:20Z</dcterms:created>
  <dcterms:modified xsi:type="dcterms:W3CDTF">2020-10-05T04:01:04Z</dcterms:modified>
</cp:coreProperties>
</file>