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4"/>
    <p:sldMasterId id="2147483683" r:id="rId5"/>
  </p:sldMasterIdLst>
  <p:handoutMasterIdLst>
    <p:handoutMasterId r:id="rId18"/>
  </p:handoutMasterIdLst>
  <p:sldIdLst>
    <p:sldId id="279" r:id="rId6"/>
    <p:sldId id="268" r:id="rId7"/>
    <p:sldId id="276" r:id="rId8"/>
    <p:sldId id="277" r:id="rId9"/>
    <p:sldId id="269" r:id="rId10"/>
    <p:sldId id="280" r:id="rId11"/>
    <p:sldId id="281" r:id="rId12"/>
    <p:sldId id="282" r:id="rId13"/>
    <p:sldId id="283" r:id="rId14"/>
    <p:sldId id="284" r:id="rId15"/>
    <p:sldId id="285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7437"/>
    <a:srgbClr val="262626"/>
    <a:srgbClr val="003057"/>
    <a:srgbClr val="A7934B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17" y="82"/>
      </p:cViewPr>
      <p:guideLst>
        <p:guide orient="horz" pos="773"/>
        <p:guide pos="2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A6E295-2078-3A4C-9B3B-128821A97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3100D-CACA-0F41-B537-339726C6A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CCEE-F6A5-9F4C-8CE3-50501077053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8C585-FF88-2E4D-AADE-9C9529D2F7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F8045-3A37-824A-8710-57C502BDEF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7D50-C692-A448-91EE-4B0FAD3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684" y="1149178"/>
            <a:ext cx="6795912" cy="264389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682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cap="none" spc="0" baseline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8" y="457201"/>
            <a:ext cx="7497233" cy="4983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1" y="365125"/>
            <a:ext cx="88011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08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5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35113"/>
            <a:ext cx="56176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2078658"/>
            <a:ext cx="5617633" cy="33624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511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8658"/>
            <a:ext cx="5638800" cy="33624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68" y="457201"/>
            <a:ext cx="7497233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49"/>
            <a:ext cx="3932767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5" r:id="rId2"/>
    <p:sldLayoutId id="2147483696" r:id="rId3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SUBMOAS_Ukraine_Russia_Exploration.ipynb" TargetMode="External"/><Relationship Id="rId2" Type="http://schemas.openxmlformats.org/officeDocument/2006/relationships/hyperlink" Target="http://localhost:8888/notebooks/MOAS_Ukraine_Russia_Exploration.ipynb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etIntel/grip-api/blob/master/api-spec.md" TargetMode="External"/><Relationship Id="rId2" Type="http://schemas.openxmlformats.org/officeDocument/2006/relationships/hyperlink" Target="https://grip.inetintel.cc.gatech.edu/?length=10&amp;start=0&amp;ts_start=2022-04-20T20%3A28&amp;ts_end=2022-04-21T20%3A28&amp;min_susp=80&amp;max_susp=100&amp;event_type=moas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qbin.com/req/c-g95rmxs0/curl-for-windows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01200C-B850-4838-B4FA-5BF77D45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681" y="1575232"/>
            <a:ext cx="5536243" cy="2100198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Arial"/>
              </a:rPr>
              <a:t>Investigating Autonomous Systems Behavior in  </a:t>
            </a:r>
            <a:br>
              <a:rPr lang="en-US" dirty="0"/>
            </a:br>
            <a:r>
              <a:rPr lang="en-US" dirty="0">
                <a:cs typeface="Arial"/>
              </a:rPr>
              <a:t>Russia and Ukraine using GRIP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63824-12DE-4E96-8C6D-1E68BBB7EDEF}"/>
              </a:ext>
            </a:extLst>
          </p:cNvPr>
          <p:cNvSpPr txBox="1"/>
          <p:nvPr/>
        </p:nvSpPr>
        <p:spPr>
          <a:xfrm>
            <a:off x="3533775" y="372427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857437"/>
                </a:solidFill>
              </a:rPr>
              <a:t>Aviva Smith</a:t>
            </a:r>
          </a:p>
        </p:txBody>
      </p:sp>
    </p:spTree>
    <p:extLst>
      <p:ext uri="{BB962C8B-B14F-4D97-AF65-F5344CB8AC3E}">
        <p14:creationId xmlns:p14="http://schemas.microsoft.com/office/powerpoint/2010/main" val="48802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5665-8C61-4822-BBF3-2D356115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814C-DFC4-4A72-9EAB-EC84D339A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10358082" cy="4225652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MOAS_Ukraine_Russia_Exploration</a:t>
            </a:r>
            <a:r>
              <a:rPr lang="en-US" dirty="0">
                <a:hlinkClick r:id="rId2"/>
              </a:rPr>
              <a:t> - </a:t>
            </a:r>
            <a:r>
              <a:rPr lang="en-US" dirty="0" err="1">
                <a:hlinkClick r:id="rId2"/>
              </a:rPr>
              <a:t>Jupyter</a:t>
            </a:r>
            <a:r>
              <a:rPr lang="en-US" dirty="0">
                <a:hlinkClick r:id="rId2"/>
              </a:rPr>
              <a:t> Notebook</a:t>
            </a:r>
            <a:endParaRPr lang="en-US" dirty="0"/>
          </a:p>
          <a:p>
            <a:r>
              <a:rPr lang="en-US" dirty="0" err="1">
                <a:hlinkClick r:id="rId3"/>
              </a:rPr>
              <a:t>SUBMOAS_Ukraine_Russia_Exploration</a:t>
            </a:r>
            <a:r>
              <a:rPr lang="en-US" dirty="0">
                <a:hlinkClick r:id="rId3"/>
              </a:rPr>
              <a:t> - </a:t>
            </a:r>
            <a:r>
              <a:rPr lang="en-US" dirty="0" err="1">
                <a:hlinkClick r:id="rId3"/>
              </a:rPr>
              <a:t>Jupyter</a:t>
            </a:r>
            <a:r>
              <a:rPr lang="en-US" dirty="0">
                <a:hlinkClick r:id="rId3"/>
              </a:rPr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8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B6E9-10EE-416A-8089-9D837A41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CFE6C-6CF8-425B-A48E-B44B81416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10433496" cy="42256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Based on although an increase in activity, no malicious activity launched by Russia or any other country against Ukraine has definitively detected -&gt; Closer inspection required </a:t>
            </a:r>
          </a:p>
          <a:p>
            <a:r>
              <a:rPr lang="en-US" dirty="0"/>
              <a:t>More </a:t>
            </a:r>
            <a:r>
              <a:rPr lang="en-US" dirty="0" err="1"/>
              <a:t>subMOAS</a:t>
            </a:r>
            <a:r>
              <a:rPr lang="en-US" dirty="0"/>
              <a:t> activity than MOAS activity recorded in region</a:t>
            </a:r>
          </a:p>
          <a:p>
            <a:r>
              <a:rPr lang="en-US" dirty="0" err="1"/>
              <a:t>Super_pfx</a:t>
            </a:r>
            <a:r>
              <a:rPr lang="en-US" dirty="0"/>
              <a:t> and </a:t>
            </a:r>
            <a:r>
              <a:rPr lang="en-US" dirty="0" err="1"/>
              <a:t>Sub_prefix</a:t>
            </a:r>
            <a:r>
              <a:rPr lang="en-US" dirty="0"/>
              <a:t> do not indicate especially malicious activity</a:t>
            </a:r>
          </a:p>
          <a:p>
            <a:r>
              <a:rPr lang="en-US" dirty="0"/>
              <a:t>Notable frequently occurring tags:</a:t>
            </a:r>
          </a:p>
          <a:p>
            <a:pPr lvl="1"/>
            <a:r>
              <a:rPr lang="en-US" sz="2600" dirty="0"/>
              <a:t>'some-newcomers-stub-</a:t>
            </a:r>
            <a:r>
              <a:rPr lang="en-US" sz="2600" dirty="0" err="1"/>
              <a:t>ases’</a:t>
            </a:r>
            <a:endParaRPr lang="en-US" sz="2600" dirty="0"/>
          </a:p>
          <a:p>
            <a:pPr lvl="1"/>
            <a:r>
              <a:rPr lang="en-US" sz="2600" dirty="0"/>
              <a:t>'some-newcomer-announced-no-</a:t>
            </a:r>
            <a:r>
              <a:rPr lang="en-US" sz="2600" dirty="0" err="1"/>
              <a:t>pfxs</a:t>
            </a:r>
            <a:r>
              <a:rPr lang="en-US" sz="2600" dirty="0"/>
              <a:t>’</a:t>
            </a:r>
          </a:p>
          <a:p>
            <a:pPr lvl="1"/>
            <a:r>
              <a:rPr lang="en-US" sz="2600" dirty="0"/>
              <a:t>'all-origins-same-country’</a:t>
            </a:r>
          </a:p>
          <a:p>
            <a:pPr lvl="1"/>
            <a:r>
              <a:rPr lang="en-US" sz="2600" dirty="0"/>
              <a:t>'all-newcomer-announced-no-</a:t>
            </a:r>
            <a:r>
              <a:rPr lang="en-US" sz="2600" dirty="0" err="1"/>
              <a:t>pfxs</a:t>
            </a:r>
            <a:r>
              <a:rPr lang="en-US" sz="2600" dirty="0"/>
              <a:t>’</a:t>
            </a:r>
          </a:p>
          <a:p>
            <a:pPr lvl="1"/>
            <a:r>
              <a:rPr lang="en-US" sz="2600" dirty="0"/>
              <a:t>'not-previously-announced-by-any-newcomer’</a:t>
            </a:r>
          </a:p>
        </p:txBody>
      </p:sp>
    </p:spTree>
    <p:extLst>
      <p:ext uri="{BB962C8B-B14F-4D97-AF65-F5344CB8AC3E}">
        <p14:creationId xmlns:p14="http://schemas.microsoft.com/office/powerpoint/2010/main" val="47416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3E7B7C-8BE1-4989-ABBC-50850193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kern="1200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Remaining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94D81-6271-4A79-B2AF-932B4B7FD511}"/>
              </a:ext>
            </a:extLst>
          </p:cNvPr>
          <p:cNvSpPr txBox="1"/>
          <p:nvPr/>
        </p:nvSpPr>
        <p:spPr>
          <a:xfrm>
            <a:off x="379048" y="1215483"/>
            <a:ext cx="5615353" cy="52230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Finish pulling data for December and January for </a:t>
            </a:r>
            <a:r>
              <a:rPr lang="en-US" sz="2600" dirty="0" err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subMOAS</a:t>
            </a:r>
            <a:r>
              <a:rPr lang="en-US" sz="2600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events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Take a closer look at the available tags, especially on </a:t>
            </a:r>
            <a:r>
              <a:rPr lang="en-US" sz="2600" dirty="0" err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subMOAS</a:t>
            </a:r>
            <a:r>
              <a:rPr lang="en-US" sz="2600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events to determine if malicious behavior is detected.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Investigate activity other countries in regions (</a:t>
            </a:r>
            <a:r>
              <a:rPr lang="en-US" sz="2600" dirty="0" err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Beleru</a:t>
            </a:r>
            <a:r>
              <a:rPr lang="en-US" sz="2600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Romania, Poland, Moldova, Slovakia)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Investigate if especially suspicious prefixes were advertised in </a:t>
            </a:r>
            <a:r>
              <a:rPr lang="en-US" sz="2600" dirty="0" err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subMOAS</a:t>
            </a:r>
            <a:r>
              <a:rPr lang="en-US" sz="2600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Investigate relationship between organizations hosting </a:t>
            </a:r>
            <a:r>
              <a:rPr lang="en-US" sz="2600" dirty="0" err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ASes</a:t>
            </a:r>
            <a:endParaRPr lang="en-US" sz="2600" dirty="0">
              <a:solidFill>
                <a:srgbClr val="00305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305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305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48C1CAE0-0B0A-4FCF-8598-0F05E1F87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218" y="1215483"/>
            <a:ext cx="3898164" cy="4225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791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EB5847-9422-1442-B621-6D72DC6A5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5485"/>
            <a:ext cx="11430000" cy="5368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Project Relevance</a:t>
            </a:r>
          </a:p>
          <a:p>
            <a:r>
              <a:rPr lang="en-US"/>
              <a:t>Topic + Methodology Review</a:t>
            </a:r>
          </a:p>
          <a:p>
            <a:r>
              <a:rPr lang="en-US" dirty="0"/>
              <a:t>GRIP Overview</a:t>
            </a:r>
          </a:p>
          <a:p>
            <a:r>
              <a:rPr lang="en-US" dirty="0" err="1"/>
              <a:t>Methology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 Parameters</a:t>
            </a:r>
          </a:p>
          <a:p>
            <a:pPr lvl="1"/>
            <a:r>
              <a:rPr lang="en-US" dirty="0"/>
              <a:t>Pulling data from API using curl queries</a:t>
            </a:r>
          </a:p>
          <a:p>
            <a:pPr lvl="1"/>
            <a:r>
              <a:rPr lang="en-US" dirty="0"/>
              <a:t>Parsing .</a:t>
            </a:r>
            <a:r>
              <a:rPr lang="en-US" dirty="0" err="1"/>
              <a:t>json</a:t>
            </a:r>
            <a:r>
              <a:rPr lang="en-US" dirty="0"/>
              <a:t> files (file parsing, type data accessed, challenges)</a:t>
            </a:r>
          </a:p>
          <a:p>
            <a:pPr lvl="1"/>
            <a:r>
              <a:rPr lang="en-US" dirty="0"/>
              <a:t>Event Tags</a:t>
            </a:r>
          </a:p>
          <a:p>
            <a:r>
              <a:rPr lang="en-US" dirty="0"/>
              <a:t>Interesting Results</a:t>
            </a:r>
          </a:p>
          <a:p>
            <a:r>
              <a:rPr lang="en-US" dirty="0"/>
              <a:t>Future Work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9230EC-A1AF-C948-ACC4-8DA29FD7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Overview</a:t>
            </a:r>
          </a:p>
        </p:txBody>
      </p:sp>
    </p:spTree>
    <p:extLst>
      <p:ext uri="{BB962C8B-B14F-4D97-AF65-F5344CB8AC3E}">
        <p14:creationId xmlns:p14="http://schemas.microsoft.com/office/powerpoint/2010/main" val="337282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D6399215-72AB-45C3-9023-E0B04E07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</p:spPr>
        <p:txBody>
          <a:bodyPr anchor="ctr">
            <a:normAutofit/>
          </a:bodyPr>
          <a:lstStyle/>
          <a:p>
            <a:r>
              <a:rPr lang="en-US" b="1" dirty="0"/>
              <a:t>Project Relevance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8464B55-F281-46E6-BEC3-6F2B8313B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2"/>
            <a:ext cx="5615353" cy="50721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Pre-invasion on Feb. 24,  2022, Russia allegedly launched several cyberattacks targeting Ukraine’s critical infrastructure</a:t>
            </a:r>
          </a:p>
          <a:p>
            <a:r>
              <a:rPr lang="en-US" sz="2000" dirty="0"/>
              <a:t>Upon further investigation, none of these alleged attacks could be definitively classified as BGP Hijacking Attacks, even if behavior was Suspicious. </a:t>
            </a:r>
          </a:p>
          <a:p>
            <a:r>
              <a:rPr lang="en-US" sz="2000" dirty="0"/>
              <a:t>Nature of attacks cannot always be proven malicious, even if behavior is suspicious</a:t>
            </a:r>
          </a:p>
          <a:p>
            <a:r>
              <a:rPr lang="en-US" sz="2000" dirty="0"/>
              <a:t>Possible Reasons: </a:t>
            </a:r>
          </a:p>
          <a:p>
            <a:pPr lvl="1"/>
            <a:r>
              <a:rPr lang="en-US" sz="1800" dirty="0"/>
              <a:t>Cyberattack could trigger military action on the part of Ukrainian </a:t>
            </a:r>
            <a:r>
              <a:rPr lang="en-US" sz="1800" dirty="0" err="1"/>
              <a:t>alies</a:t>
            </a:r>
            <a:endParaRPr lang="en-US" sz="1800" dirty="0"/>
          </a:p>
          <a:p>
            <a:pPr lvl="1"/>
            <a:r>
              <a:rPr lang="en-US" sz="1800" dirty="0"/>
              <a:t>Russian motives possibly more focused on razing country to rebuild </a:t>
            </a:r>
          </a:p>
          <a:p>
            <a:pPr lvl="1"/>
            <a:r>
              <a:rPr lang="en-US" sz="1800" dirty="0"/>
              <a:t>Cyberattacks occurring, but not detected as focus on more espionage related activities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1729C1-EDB6-4AB2-8869-311B28922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658323"/>
            <a:ext cx="5613400" cy="33399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477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31D406-BAD0-46B7-9A19-75110C461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3640" y="1217034"/>
            <a:ext cx="11430000" cy="5383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3057"/>
                </a:solidFill>
              </a:rPr>
              <a:t>Topic</a:t>
            </a:r>
            <a:r>
              <a:rPr lang="en-US" dirty="0">
                <a:solidFill>
                  <a:srgbClr val="003057"/>
                </a:solidFill>
              </a:rPr>
              <a:t>: Investigate BGP data from 2022 and determine if there was an increase in suspicious behavior of </a:t>
            </a:r>
            <a:r>
              <a:rPr lang="en-US" dirty="0" err="1">
                <a:solidFill>
                  <a:srgbClr val="003057"/>
                </a:solidFill>
              </a:rPr>
              <a:t>ASes</a:t>
            </a:r>
            <a:r>
              <a:rPr lang="en-US" dirty="0">
                <a:solidFill>
                  <a:srgbClr val="003057"/>
                </a:solidFill>
              </a:rPr>
              <a:t> in Ukraine and Russia pre-invasion</a:t>
            </a:r>
            <a:endParaRPr lang="en-US" b="1" dirty="0">
              <a:solidFill>
                <a:srgbClr val="003057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Learn how GRIP API works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Create notebook for interacting with GRIP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Use CURL bindings to make an HTTP query to return data collected over last two months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Write python script to parse output (.</a:t>
            </a:r>
            <a:r>
              <a:rPr lang="en-US" b="1" dirty="0" err="1">
                <a:solidFill>
                  <a:srgbClr val="00B050"/>
                </a:solidFill>
              </a:rPr>
              <a:t>json</a:t>
            </a:r>
            <a:r>
              <a:rPr lang="en-US" b="1" dirty="0">
                <a:solidFill>
                  <a:srgbClr val="00B050"/>
                </a:solidFill>
              </a:rPr>
              <a:t> files)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Determine if data returned by query includes nationality information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Yes! Geographic Information returned by GRIP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Graphically visualize notable trends (if any)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3057"/>
                </a:solidFill>
                <a:highlight>
                  <a:srgbClr val="FFFF00"/>
                </a:highlight>
              </a:rPr>
              <a:t>Bonus: Investigate behavior that constitutes increase in activity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6B2A1E-E487-49FC-9AF6-38E72D5F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94063"/>
            <a:ext cx="11430000" cy="1014761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4000">
                <a:latin typeface="Roboto"/>
                <a:ea typeface="Roboto"/>
              </a:rPr>
              <a:t>Topic + Methodology</a:t>
            </a:r>
          </a:p>
        </p:txBody>
      </p:sp>
    </p:spTree>
    <p:extLst>
      <p:ext uri="{BB962C8B-B14F-4D97-AF65-F5344CB8AC3E}">
        <p14:creationId xmlns:p14="http://schemas.microsoft.com/office/powerpoint/2010/main" val="170701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734C08-BA9B-5A4B-B7D0-5E93BEC93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Roboto"/>
                <a:ea typeface="Roboto"/>
              </a:rPr>
              <a:t>System that continuously monitors BGP data for attacks</a:t>
            </a:r>
          </a:p>
          <a:p>
            <a:pPr lvl="1"/>
            <a:r>
              <a:rPr lang="en-US" dirty="0">
                <a:latin typeface="Roboto"/>
                <a:ea typeface="Roboto"/>
              </a:rPr>
              <a:t>From Route Views and RIPE RIS</a:t>
            </a:r>
          </a:p>
          <a:p>
            <a:r>
              <a:rPr lang="en-US" dirty="0">
                <a:latin typeface="Roboto"/>
                <a:ea typeface="Roboto"/>
              </a:rPr>
              <a:t>Detects different types of attacks (MOAS, SUBMOAS, Defcon, </a:t>
            </a:r>
            <a:r>
              <a:rPr lang="en-US" dirty="0" err="1">
                <a:latin typeface="Roboto"/>
                <a:ea typeface="Roboto"/>
              </a:rPr>
              <a:t>NewEdge</a:t>
            </a:r>
            <a:r>
              <a:rPr lang="en-US" dirty="0">
                <a:latin typeface="Roboto"/>
                <a:ea typeface="Roboto"/>
              </a:rPr>
              <a:t>)</a:t>
            </a:r>
          </a:p>
          <a:p>
            <a:r>
              <a:rPr lang="en-US" dirty="0">
                <a:latin typeface="Roboto"/>
                <a:ea typeface="Roboto"/>
              </a:rPr>
              <a:t>Tags attack events with labels</a:t>
            </a:r>
          </a:p>
          <a:p>
            <a:pPr lvl="1"/>
            <a:r>
              <a:rPr lang="en-US" dirty="0">
                <a:latin typeface="Roboto"/>
                <a:ea typeface="Roboto"/>
              </a:rPr>
              <a:t>Information on ASN history, path, fat-finger, ASN type, blacklist, prefix, AS relationship, RPKI</a:t>
            </a:r>
          </a:p>
          <a:p>
            <a:r>
              <a:rPr lang="en-US" dirty="0">
                <a:latin typeface="Roboto"/>
                <a:ea typeface="Roboto"/>
              </a:rPr>
              <a:t>Infers a risk level for the event</a:t>
            </a:r>
            <a:endParaRPr lang="en-US" b="1" dirty="0">
              <a:latin typeface="Roboto"/>
              <a:ea typeface="Robot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54F73-D331-E346-81B2-5B12A132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GRIP </a:t>
            </a:r>
          </a:p>
        </p:txBody>
      </p:sp>
    </p:spTree>
    <p:extLst>
      <p:ext uri="{BB962C8B-B14F-4D97-AF65-F5344CB8AC3E}">
        <p14:creationId xmlns:p14="http://schemas.microsoft.com/office/powerpoint/2010/main" val="288296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8473-FC92-44A1-8AF4-8B5635E6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GRIP API Documentation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71B19-72B0-496B-8BF9-7C6BB9D28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5630" y="965771"/>
            <a:ext cx="9974634" cy="1427026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Access UI:  </a:t>
            </a:r>
            <a:r>
              <a:rPr lang="en-US" sz="2000" u="sng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GRIP - Global Routing Intelligence Platform (gatech.edu)</a:t>
            </a:r>
            <a:endParaRPr lang="en-US" sz="2000" u="sng" dirty="0">
              <a:solidFill>
                <a:srgbClr val="0563C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API Documentation: </a:t>
            </a:r>
            <a:r>
              <a:rPr lang="en-US" sz="2000" dirty="0">
                <a:hlinkClick r:id="rId3"/>
              </a:rPr>
              <a:t>grip-api/api-spec.md at master · </a:t>
            </a:r>
            <a:r>
              <a:rPr lang="en-US" sz="2000" dirty="0" err="1">
                <a:hlinkClick r:id="rId3"/>
              </a:rPr>
              <a:t>InetIntel</a:t>
            </a:r>
            <a:r>
              <a:rPr lang="en-US" sz="2000" dirty="0">
                <a:hlinkClick r:id="rId3"/>
              </a:rPr>
              <a:t>/grip-</a:t>
            </a:r>
            <a:r>
              <a:rPr lang="en-US" sz="2000" dirty="0" err="1">
                <a:hlinkClick r:id="rId3"/>
              </a:rPr>
              <a:t>api</a:t>
            </a:r>
            <a:r>
              <a:rPr lang="en-US" sz="2000" dirty="0">
                <a:hlinkClick r:id="rId3"/>
              </a:rPr>
              <a:t> · GitHub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1A82AD-72C0-490E-B63A-5403858876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33" b="1917"/>
          <a:stretch/>
        </p:blipFill>
        <p:spPr>
          <a:xfrm>
            <a:off x="0" y="1813835"/>
            <a:ext cx="6657911" cy="37735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528236-9FD4-43C6-98E9-19BCC3792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199" y="2153545"/>
            <a:ext cx="4997801" cy="34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7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EADA-FF4D-48D0-AF53-53637A90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Data using Curl Queries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956C7-F371-409A-B8AD-29166D259B91}"/>
              </a:ext>
            </a:extLst>
          </p:cNvPr>
          <p:cNvSpPr txBox="1"/>
          <p:nvPr/>
        </p:nvSpPr>
        <p:spPr>
          <a:xfrm>
            <a:off x="494120" y="4153847"/>
            <a:ext cx="10770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curl </a:t>
            </a:r>
            <a:r>
              <a:rPr lang="en-US" b="1" dirty="0">
                <a:solidFill>
                  <a:srgbClr val="C00000"/>
                </a:solidFill>
              </a:rPr>
              <a:t>https://api.grip.inetintel.cc.gatech.edu/dev/json/events</a:t>
            </a:r>
            <a:r>
              <a:rPr lang="en-US" b="1" dirty="0"/>
              <a:t>?</a:t>
            </a:r>
            <a:r>
              <a:rPr lang="en-US" b="1" dirty="0">
                <a:solidFill>
                  <a:srgbClr val="FF0000"/>
                </a:solidFill>
              </a:rPr>
              <a:t>length=100</a:t>
            </a:r>
            <a:r>
              <a:rPr lang="en-US" b="1" dirty="0"/>
              <a:t>&amp;start=0&amp;</a:t>
            </a:r>
            <a:r>
              <a:rPr lang="en-US" b="1" dirty="0">
                <a:solidFill>
                  <a:srgbClr val="FFC000"/>
                </a:solidFill>
              </a:rPr>
              <a:t>ts_start=2022-02-01</a:t>
            </a:r>
            <a:r>
              <a:rPr lang="en-US" b="1" dirty="0"/>
              <a:t>T19%3A03&amp;</a:t>
            </a:r>
            <a:r>
              <a:rPr lang="en-US" b="1" dirty="0">
                <a:solidFill>
                  <a:srgbClr val="92D050"/>
                </a:solidFill>
              </a:rPr>
              <a:t>ts_end=2022-02-10</a:t>
            </a:r>
            <a:r>
              <a:rPr lang="en-US" b="1" dirty="0"/>
              <a:t>T19%3A03&amp;</a:t>
            </a:r>
            <a:r>
              <a:rPr lang="en-US" b="1" dirty="0">
                <a:solidFill>
                  <a:srgbClr val="00B0F0"/>
                </a:solidFill>
              </a:rPr>
              <a:t>min_susp=80&amp;max_susp=100</a:t>
            </a:r>
            <a:r>
              <a:rPr lang="en-US" b="1" dirty="0"/>
              <a:t>&amp;</a:t>
            </a:r>
            <a:r>
              <a:rPr lang="en-US" b="1" dirty="0">
                <a:solidFill>
                  <a:srgbClr val="7030A0"/>
                </a:solidFill>
              </a:rPr>
              <a:t>event_type=moas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11824-F489-4578-8030-416D6E52B5A3}"/>
              </a:ext>
            </a:extLst>
          </p:cNvPr>
          <p:cNvSpPr txBox="1"/>
          <p:nvPr/>
        </p:nvSpPr>
        <p:spPr>
          <a:xfrm>
            <a:off x="381000" y="1215483"/>
            <a:ext cx="71549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Curl URL Queries are constructed with the follow: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HTTP hosting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Number of Events Queried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C000"/>
                </a:solidFill>
              </a:rPr>
              <a:t>Start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92D050"/>
                </a:solidFill>
              </a:rPr>
              <a:t>End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F0"/>
                </a:solidFill>
              </a:rPr>
              <a:t>Minimum Suspicious and Maximum Suspicion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Event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59996-03C3-487A-8D2E-850133819B4B}"/>
              </a:ext>
            </a:extLst>
          </p:cNvPr>
          <p:cNvSpPr txBox="1"/>
          <p:nvPr/>
        </p:nvSpPr>
        <p:spPr>
          <a:xfrm>
            <a:off x="381000" y="3591612"/>
            <a:ext cx="58218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Example: MOAS EVENTS 2.01.22 -&gt; 2.10.22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5AB79-2802-45E3-A914-4FAA575D10E9}"/>
              </a:ext>
            </a:extLst>
          </p:cNvPr>
          <p:cNvSpPr txBox="1"/>
          <p:nvPr/>
        </p:nvSpPr>
        <p:spPr>
          <a:xfrm>
            <a:off x="381000" y="5071621"/>
            <a:ext cx="9036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APIs for Running Curl Query with Good Formatting: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https://reqbin.com/req/c-g95rmxs0/curl-for-windows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8D88-1262-4F26-A9D1-86C38828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Parsing API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250A-869F-46D3-922B-7D3B7FE85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2"/>
            <a:ext cx="5615353" cy="49496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File Parsing</a:t>
            </a:r>
          </a:p>
          <a:p>
            <a:pPr lvl="1"/>
            <a:r>
              <a:rPr lang="en-US" dirty="0"/>
              <a:t>Saved .</a:t>
            </a:r>
            <a:r>
              <a:rPr lang="en-US" dirty="0" err="1"/>
              <a:t>json</a:t>
            </a:r>
            <a:r>
              <a:rPr lang="en-US" dirty="0"/>
              <a:t> files locally</a:t>
            </a:r>
          </a:p>
          <a:p>
            <a:pPr lvl="1"/>
            <a:r>
              <a:rPr lang="en-US" dirty="0"/>
              <a:t>Accessed files from Notebook</a:t>
            </a:r>
          </a:p>
          <a:p>
            <a:pPr lvl="1"/>
            <a:r>
              <a:rPr lang="en-US" dirty="0"/>
              <a:t>Accessed data according to metadata descriptions provided on API documentation</a:t>
            </a:r>
          </a:p>
          <a:p>
            <a:r>
              <a:rPr lang="en-US" dirty="0"/>
              <a:t>Brief Walkthrough of notebook</a:t>
            </a:r>
          </a:p>
          <a:p>
            <a:r>
              <a:rPr lang="en-US" dirty="0"/>
              <a:t>Challenges </a:t>
            </a:r>
          </a:p>
          <a:p>
            <a:pPr lvl="1"/>
            <a:r>
              <a:rPr lang="en-US" dirty="0"/>
              <a:t>A LOT of data available -&gt; took time to parse through</a:t>
            </a:r>
          </a:p>
          <a:p>
            <a:pPr lvl="1"/>
            <a:r>
              <a:rPr lang="en-US" dirty="0"/>
              <a:t>Gaps in available information for even entry -&gt; code optimized to handle this case</a:t>
            </a:r>
          </a:p>
          <a:p>
            <a:pPr lvl="1"/>
            <a:r>
              <a:rPr lang="en-US" dirty="0"/>
              <a:t>Investigating UI and API</a:t>
            </a:r>
          </a:p>
          <a:p>
            <a:pPr lvl="1"/>
            <a:r>
              <a:rPr lang="en-US" dirty="0"/>
              <a:t>What data is relevant to Ukraine-Russian conflict?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BF028-727D-4528-920F-86798B9F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763" y="324608"/>
            <a:ext cx="5219048" cy="2734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5C5C71-34D0-472E-AF97-7727825B8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763" y="3309018"/>
            <a:ext cx="4159658" cy="325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0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62D418-7751-43AD-84E9-90C0D1FA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CB48DA-A01E-4F2D-9442-268593821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5483"/>
            <a:ext cx="8889476" cy="40842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3C550E-3A4C-47F9-82E9-E7340710067B}"/>
              </a:ext>
            </a:extLst>
          </p:cNvPr>
          <p:cNvSpPr txBox="1"/>
          <p:nvPr/>
        </p:nvSpPr>
        <p:spPr>
          <a:xfrm>
            <a:off x="509047" y="5646656"/>
            <a:ext cx="8889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Tags are useful for investigating an event more closely. For example, a prefix with the tag “Not Previously Announced by Any Newcomer” could indicate that some new prefix yet to be explored is being advertised. </a:t>
            </a:r>
          </a:p>
        </p:txBody>
      </p:sp>
    </p:spTree>
    <p:extLst>
      <p:ext uri="{BB962C8B-B14F-4D97-AF65-F5344CB8AC3E}">
        <p14:creationId xmlns:p14="http://schemas.microsoft.com/office/powerpoint/2010/main" val="1317377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8803_ProposalPresentation_AvivaSmith_AmandaHsu 1" id="{7A494B4C-B4F0-45A0-96D7-F9DD5169D277}" vid="{4D8760E9-0053-47AB-BB61-DE6970C33C7F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8803_ProposalPresentation_AvivaSmith_AmandaHsu 1" id="{7A494B4C-B4F0-45A0-96D7-F9DD5169D277}" vid="{D27748EE-4504-4BD2-A3EA-05B2FB8B0E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A55C96342F64C90FF942370F64698" ma:contentTypeVersion="10" ma:contentTypeDescription="Create a new document." ma:contentTypeScope="" ma:versionID="4a14eb2402a53cfdd369ddb570674065">
  <xsd:schema xmlns:xsd="http://www.w3.org/2001/XMLSchema" xmlns:xs="http://www.w3.org/2001/XMLSchema" xmlns:p="http://schemas.microsoft.com/office/2006/metadata/properties" xmlns:ns3="c2323047-f929-499b-83de-dd7f22c79729" xmlns:ns4="a110d5c3-8de7-4c54-8d0c-b9b69495bed4" targetNamespace="http://schemas.microsoft.com/office/2006/metadata/properties" ma:root="true" ma:fieldsID="ebb08014a1c5cfbed8c4608141856835" ns3:_="" ns4:_="">
    <xsd:import namespace="c2323047-f929-499b-83de-dd7f22c79729"/>
    <xsd:import namespace="a110d5c3-8de7-4c54-8d0c-b9b69495bed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323047-f929-499b-83de-dd7f22c7972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10d5c3-8de7-4c54-8d0c-b9b69495be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3D3F88-39BB-42CE-B3C3-53008FEFDC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CD3615-9207-4AF4-9D39-C9CF0920BABF}">
  <ds:schemaRefs>
    <ds:schemaRef ds:uri="a110d5c3-8de7-4c54-8d0c-b9b69495bed4"/>
    <ds:schemaRef ds:uri="c2323047-f929-499b-83de-dd7f22c7972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8EB7193-09A8-435C-BD18-68F074248F64}">
  <ds:schemaRefs>
    <ds:schemaRef ds:uri="a110d5c3-8de7-4c54-8d0c-b9b69495bed4"/>
    <ds:schemaRef ds:uri="c2323047-f929-499b-83de-dd7f22c797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1690</TotalTime>
  <Words>722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Wingdings</vt:lpstr>
      <vt:lpstr>Custom Design</vt:lpstr>
      <vt:lpstr>1_Custom Design</vt:lpstr>
      <vt:lpstr>Investigating Autonomous Systems Behavior in   Russia and Ukraine using GRIP</vt:lpstr>
      <vt:lpstr>Presentation Overview</vt:lpstr>
      <vt:lpstr>Project Relevance</vt:lpstr>
      <vt:lpstr>Topic + Methodology</vt:lpstr>
      <vt:lpstr>GRIP </vt:lpstr>
      <vt:lpstr>GRIP API Documentation Parameters</vt:lpstr>
      <vt:lpstr>Pulling Data using Curl Queries</vt:lpstr>
      <vt:lpstr>Parsing API Data </vt:lpstr>
      <vt:lpstr>Tags</vt:lpstr>
      <vt:lpstr>Review of Notebooks</vt:lpstr>
      <vt:lpstr>Project Takeaways</vt:lpstr>
      <vt:lpstr>Remaining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GRIP and Proposal Presentations</dc:title>
  <dc:creator>Hsu, Amanda Catherine</dc:creator>
  <cp:lastModifiedBy>A Smith</cp:lastModifiedBy>
  <cp:revision>26</cp:revision>
  <dcterms:created xsi:type="dcterms:W3CDTF">2022-03-09T19:52:50Z</dcterms:created>
  <dcterms:modified xsi:type="dcterms:W3CDTF">2023-10-18T03:15:05Z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0x010100A0CA55C96342F64C90FF942370F64698</vt:lpwstr>
  </property>
</Properties>
</file>