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61" r:id="rId8"/>
    <p:sldId id="262" r:id="rId9"/>
    <p:sldId id="263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MK\BBC%204th%20Year\Final%20Project\Feedback%20Budg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Gantt</a:t>
            </a:r>
            <a:r>
              <a:rPr lang="en-US" sz="1600" baseline="0"/>
              <a:t> Chart</a:t>
            </a:r>
            <a:endParaRPr lang="en-US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1"/>
          <c:order val="1"/>
          <c:tx>
            <c:strRef>
              <c:f>Sheet1!$C$9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15/10/2024</a:t>
                    </a:r>
                    <a:r>
                      <a:rPr lang="en-US" baseline="0"/>
                      <a:t> -  29/10/2024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C68-40D7-BC27-14D1C1C2BAC2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2/11/202</a:t>
                    </a:r>
                    <a:r>
                      <a:rPr lang="en-US" baseline="0"/>
                      <a:t> - 9/11/2024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C68-40D7-BC27-14D1C1C2BAC2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5/2/2025</a:t>
                    </a:r>
                    <a:r>
                      <a:rPr lang="en-US" baseline="0"/>
                      <a:t> - 4/3/2025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C68-40D7-BC27-14D1C1C2BAC2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5/3/2025</a:t>
                    </a:r>
                    <a:r>
                      <a:rPr lang="en-US" baseline="0"/>
                      <a:t> - 19/3/2025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C68-40D7-BC27-14D1C1C2BA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Sheet1!$A$10:$A$13</c:f>
              <c:strCache>
                <c:ptCount val="4"/>
                <c:pt idx="0">
                  <c:v>Problem identification</c:v>
                </c:pt>
                <c:pt idx="1">
                  <c:v>Proposal writing</c:v>
                </c:pt>
                <c:pt idx="2">
                  <c:v>Development</c:v>
                </c:pt>
                <c:pt idx="3">
                  <c:v>Testing</c:v>
                </c:pt>
              </c:strCache>
            </c:strRef>
          </c:cat>
          <c:val>
            <c:numRef>
              <c:f>Sheet1!$C$10:$C$13</c:f>
              <c:numCache>
                <c:formatCode>General</c:formatCode>
                <c:ptCount val="4"/>
                <c:pt idx="0">
                  <c:v>14</c:v>
                </c:pt>
                <c:pt idx="1">
                  <c:v>7</c:v>
                </c:pt>
                <c:pt idx="2">
                  <c:v>28</c:v>
                </c:pt>
                <c:pt idx="3" formatCode="m/d/yyyy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68-40D7-BC27-14D1C1C2B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53746639"/>
        <c:axId val="1753725839"/>
      </c:barChart>
      <c:barChart>
        <c:barDir val="bar"/>
        <c:grouping val="stack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Sheet1!$A$10:$A$13</c:f>
              <c:strCache>
                <c:ptCount val="4"/>
                <c:pt idx="0">
                  <c:v>Problem identification</c:v>
                </c:pt>
                <c:pt idx="1">
                  <c:v>Proposal writing</c:v>
                </c:pt>
                <c:pt idx="2">
                  <c:v>Development</c:v>
                </c:pt>
                <c:pt idx="3">
                  <c:v>Testing</c:v>
                </c:pt>
              </c:strCache>
            </c:strRef>
          </c:cat>
          <c:val>
            <c:numRef>
              <c:f>Sheet1!$B$10:$B$13</c:f>
              <c:numCache>
                <c:formatCode>m/d/yyyy</c:formatCode>
                <c:ptCount val="4"/>
                <c:pt idx="0" formatCode="General">
                  <c:v>0</c:v>
                </c:pt>
                <c:pt idx="1">
                  <c:v>45333</c:v>
                </c:pt>
                <c:pt idx="2">
                  <c:v>45779</c:v>
                </c:pt>
                <c:pt idx="3">
                  <c:v>45780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C68-40D7-BC27-14D1C1C2B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53737487"/>
        <c:axId val="1753743727"/>
      </c:barChart>
      <c:catAx>
        <c:axId val="1753746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725839"/>
        <c:crosses val="autoZero"/>
        <c:auto val="1"/>
        <c:lblAlgn val="ctr"/>
        <c:lblOffset val="100"/>
        <c:noMultiLvlLbl val="0"/>
      </c:catAx>
      <c:valAx>
        <c:axId val="17537258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746639"/>
        <c:crosses val="autoZero"/>
        <c:crossBetween val="between"/>
      </c:valAx>
      <c:valAx>
        <c:axId val="1753743727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737487"/>
        <c:crosses val="max"/>
        <c:crossBetween val="between"/>
      </c:valAx>
      <c:catAx>
        <c:axId val="1753737487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537437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 smtClean="0"/>
              <a:t>Items</a:t>
            </a:r>
            <a:endParaRPr lang="en-US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FB-4EE5-BAF6-F5C5E17F49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FB-4EE5-BAF6-F5C5E17F49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FFB-4EE5-BAF6-F5C5E17F49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FFB-4EE5-BAF6-F5C5E17F494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FFB-4EE5-BAF6-F5C5E17F494C}"/>
              </c:ext>
            </c:extLst>
          </c:dPt>
          <c:cat>
            <c:strRef>
              <c:f>Sheet1!$A$2:$A$6</c:f>
              <c:strCache>
                <c:ptCount val="5"/>
                <c:pt idx="0">
                  <c:v>Laptop</c:v>
                </c:pt>
                <c:pt idx="1">
                  <c:v>Flash disk (16GB)</c:v>
                </c:pt>
                <c:pt idx="2">
                  <c:v>Internet and Hosting</c:v>
                </c:pt>
                <c:pt idx="3">
                  <c:v>UI/UX Design (Subscription to Figma)</c:v>
                </c:pt>
                <c:pt idx="4">
                  <c:v>Miscellaneous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30000</c:v>
                </c:pt>
                <c:pt idx="1">
                  <c:v>1000</c:v>
                </c:pt>
                <c:pt idx="2">
                  <c:v>8000</c:v>
                </c:pt>
                <c:pt idx="3">
                  <c:v>2000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FFB-4EE5-BAF6-F5C5E17F4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2032342"/>
          </a:xfrm>
        </p:spPr>
        <p:txBody>
          <a:bodyPr>
            <a:normAutofit/>
          </a:bodyPr>
          <a:lstStyle/>
          <a:p>
            <a:r>
              <a:rPr lang="en-US" sz="4000" dirty="0"/>
              <a:t>Implementing Usability in a Patient Feedback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40035"/>
            <a:ext cx="8637072" cy="1504368"/>
          </a:xfrm>
        </p:spPr>
        <p:txBody>
          <a:bodyPr>
            <a:normAutofit/>
          </a:bodyPr>
          <a:lstStyle/>
          <a:p>
            <a:r>
              <a:rPr lang="en-US" dirty="0"/>
              <a:t>Victor </a:t>
            </a:r>
            <a:r>
              <a:rPr lang="en-US" dirty="0" smtClean="0"/>
              <a:t>Kipkemei</a:t>
            </a:r>
          </a:p>
          <a:p>
            <a:r>
              <a:rPr lang="en-US" dirty="0" smtClean="0"/>
              <a:t>SCT222-0201/2020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638415"/>
              </p:ext>
            </p:extLst>
          </p:nvPr>
        </p:nvGraphicFramePr>
        <p:xfrm>
          <a:off x="1645921" y="2011679"/>
          <a:ext cx="8451668" cy="3344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4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Challenges</a:t>
            </a:r>
            <a:r>
              <a:rPr lang="en-US" sz="28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Ensuring accessibility for diverse patient demographics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Risk Mitigation</a:t>
            </a:r>
            <a:r>
              <a:rPr lang="en-US" sz="28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Compliance with Web Content Accessibility Guidelines (WCAG) 2.1 standards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Secure Firebase backend.</a:t>
            </a:r>
          </a:p>
        </p:txBody>
      </p:sp>
    </p:spTree>
    <p:extLst>
      <p:ext uri="{BB962C8B-B14F-4D97-AF65-F5344CB8AC3E}">
        <p14:creationId xmlns:p14="http://schemas.microsoft.com/office/powerpoint/2010/main" val="20048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Summary</a:t>
            </a:r>
            <a:r>
              <a:rPr lang="en-US" sz="28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Enhancing healthcare through better feedback systems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Call to Action</a:t>
            </a:r>
            <a:r>
              <a:rPr lang="en-US" sz="28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Support for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2783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Background</a:t>
            </a:r>
            <a:r>
              <a:rPr lang="en-US" sz="28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Importance </a:t>
            </a:r>
            <a:r>
              <a:rPr lang="en-US" dirty="0"/>
              <a:t>of patient feedback in healthcare improvement.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Challenges with existing systems: lack of usability and accessibility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Focus</a:t>
            </a:r>
            <a:r>
              <a:rPr lang="en-US" sz="28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Developing a patient feedback system emphasizing usability and inclusivity.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1037344"/>
          </a:xfrm>
        </p:spPr>
        <p:txBody>
          <a:bodyPr>
            <a:normAutofit/>
          </a:bodyPr>
          <a:lstStyle/>
          <a:p>
            <a:r>
              <a:rPr lang="en-US" dirty="0"/>
              <a:t>Problem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Current Issues</a:t>
            </a:r>
            <a:r>
              <a:rPr lang="en-US" sz="28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Low engagement due to poor usability.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Statistics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30% engagement in NHS online systems.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40% of patients in developing regions lack access to user-friendly feedback channels.</a:t>
            </a:r>
          </a:p>
        </p:txBody>
      </p:sp>
    </p:spTree>
    <p:extLst>
      <p:ext uri="{BB962C8B-B14F-4D97-AF65-F5344CB8AC3E}">
        <p14:creationId xmlns:p14="http://schemas.microsoft.com/office/powerpoint/2010/main" val="24761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Key Features</a:t>
            </a:r>
            <a:r>
              <a:rPr lang="en-US" sz="28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Intuitive user interface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Accessibility options (e.g., high contrast, voice feedback).</a:t>
            </a:r>
          </a:p>
        </p:txBody>
      </p:sp>
    </p:spTree>
    <p:extLst>
      <p:ext uri="{BB962C8B-B14F-4D97-AF65-F5344CB8AC3E}">
        <p14:creationId xmlns:p14="http://schemas.microsoft.com/office/powerpoint/2010/main" val="19569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General Objective</a:t>
            </a:r>
            <a:r>
              <a:rPr lang="en-US" sz="28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 a usable, accessible feedback system for enhanced patient engagement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Specific Objectives</a:t>
            </a:r>
            <a:r>
              <a:rPr lang="en-US" sz="28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Identify design features </a:t>
            </a:r>
            <a:r>
              <a:rPr lang="en-US" dirty="0" smtClean="0"/>
              <a:t>enhancing </a:t>
            </a:r>
            <a:r>
              <a:rPr lang="en-US" dirty="0"/>
              <a:t>usability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Address demographic-specific usability challenges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Ensure iterative improvement through user feedback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Refine the system's usability through iterative testing and feedback.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What design features enhance user engagement and satisfaction in the usability of patient feedback management systems?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How do different patient demographics (age, literacy level, health status) influence the usability of patient feedback management systems?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What factors contribute to the perceived ease of use and accessibility in a patient feedback management system among users?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In what ways do user feedback and testing impact the iterative design process to improve the usability of patient feedback management systems?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How does the integration of various usability principles affect the overall user experience and efficiency in submitting feedback through the mobile app?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2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Development Approach</a:t>
            </a:r>
            <a:r>
              <a:rPr lang="en-US" sz="28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Agile methodology for iterative design and testing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Technologies</a:t>
            </a:r>
            <a:r>
              <a:rPr lang="en-US" sz="28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Frontend:</a:t>
            </a:r>
            <a:r>
              <a:rPr lang="en-US" dirty="0"/>
              <a:t> Flutter for cross-platform compatibility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Backend:</a:t>
            </a:r>
            <a:r>
              <a:rPr lang="en-US" dirty="0"/>
              <a:t> Firebase for real-time data storage and secure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38312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Improved patient participation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Actionable feedback for better healthcare services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Inclusive design for diverse demographics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041498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07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771</TotalTime>
  <Words>372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</vt:lpstr>
      <vt:lpstr>Gallery</vt:lpstr>
      <vt:lpstr>Implementing Usability in a Patient Feedback Management System</vt:lpstr>
      <vt:lpstr>Introduction</vt:lpstr>
      <vt:lpstr>Problem Statement</vt:lpstr>
      <vt:lpstr>Proposed Solution</vt:lpstr>
      <vt:lpstr>Objectives</vt:lpstr>
      <vt:lpstr>Research Questions</vt:lpstr>
      <vt:lpstr>Methodology</vt:lpstr>
      <vt:lpstr>Benefits</vt:lpstr>
      <vt:lpstr>Timeline</vt:lpstr>
      <vt:lpstr>BuDGET</vt:lpstr>
      <vt:lpstr>Challenges and Risks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Usability in a Patient Feedback Management System</dc:title>
  <dc:creator>MELI VICTOR</dc:creator>
  <cp:lastModifiedBy>MELI VICTOR</cp:lastModifiedBy>
  <cp:revision>26</cp:revision>
  <dcterms:created xsi:type="dcterms:W3CDTF">2024-12-11T13:27:13Z</dcterms:created>
  <dcterms:modified xsi:type="dcterms:W3CDTF">2024-12-13T11:46:58Z</dcterms:modified>
</cp:coreProperties>
</file>