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9" r:id="rId6"/>
    <p:sldId id="260" r:id="rId7"/>
    <p:sldId id="261" r:id="rId8"/>
    <p:sldId id="270" r:id="rId9"/>
    <p:sldId id="271" r:id="rId10"/>
    <p:sldId id="266" r:id="rId11"/>
    <p:sldId id="267" r:id="rId12"/>
    <p:sldId id="268" r:id="rId13"/>
    <p:sldId id="272" r:id="rId14"/>
    <p:sldId id="273" r:id="rId15"/>
    <p:sldId id="264" r:id="rId16"/>
    <p:sldId id="262"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1" d="100"/>
          <a:sy n="81" d="100"/>
        </p:scale>
        <p:origin x="-100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2813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3412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606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9981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72941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1564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4161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55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92738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71774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54667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22-Mar-24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193866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Analysis</a:t>
            </a:r>
          </a:p>
        </p:txBody>
      </p:sp>
      <p:sp>
        <p:nvSpPr>
          <p:cNvPr id="3" name="Content Placeholder 2"/>
          <p:cNvSpPr>
            <a:spLocks noGrp="1"/>
          </p:cNvSpPr>
          <p:nvPr>
            <p:ph idx="1"/>
          </p:nvPr>
        </p:nvSpPr>
        <p:spPr/>
        <p:txBody>
          <a:bodyPr>
            <a:normAutofit/>
          </a:bodyPr>
          <a:lstStyle/>
          <a:p>
            <a:pPr marL="0" indent="0">
              <a:buNone/>
            </a:pPr>
            <a:r>
              <a:rPr lang="en-US" sz="2000" b="1" i="1" dirty="0"/>
              <a:t>1.Language </a:t>
            </a:r>
            <a:r>
              <a:rPr lang="en-US" sz="2000" b="1" i="1" dirty="0" smtClean="0"/>
              <a:t>Learners: </a:t>
            </a:r>
          </a:p>
          <a:p>
            <a:pPr marL="0" indent="0">
              <a:buNone/>
            </a:pPr>
            <a:r>
              <a:rPr lang="en-US" sz="2000" i="1" dirty="0" smtClean="0"/>
              <a:t>Accessing </a:t>
            </a:r>
            <a:r>
              <a:rPr lang="en-US" sz="2000" i="1" dirty="0"/>
              <a:t>learning materials: </a:t>
            </a:r>
            <a:r>
              <a:rPr lang="en-US" sz="2000" dirty="0"/>
              <a:t>Navigating the platform to find relevant lessons, exercises, and </a:t>
            </a:r>
            <a:r>
              <a:rPr lang="en-US" sz="2000" dirty="0" smtClean="0"/>
              <a:t>resources. </a:t>
            </a:r>
          </a:p>
          <a:p>
            <a:pPr marL="0" indent="0">
              <a:buNone/>
            </a:pPr>
            <a:r>
              <a:rPr lang="en-US" sz="2000" i="1" dirty="0" smtClean="0"/>
              <a:t>Listening </a:t>
            </a:r>
            <a:r>
              <a:rPr lang="en-US" sz="2000" i="1" dirty="0"/>
              <a:t>and pronunciation practice:</a:t>
            </a:r>
            <a:r>
              <a:rPr lang="en-US" sz="2000" dirty="0"/>
              <a:t> Engaging in audio playback activities and pronunciation </a:t>
            </a:r>
            <a:r>
              <a:rPr lang="en-US" sz="2000" dirty="0" smtClean="0"/>
              <a:t>exercises. </a:t>
            </a:r>
          </a:p>
          <a:p>
            <a:pPr marL="0" indent="0">
              <a:buNone/>
            </a:pPr>
            <a:r>
              <a:rPr lang="en-US" sz="2000" i="1" dirty="0" smtClean="0"/>
              <a:t>Progress </a:t>
            </a:r>
            <a:r>
              <a:rPr lang="en-US" sz="2000" i="1" dirty="0"/>
              <a:t>tracking: </a:t>
            </a:r>
            <a:r>
              <a:rPr lang="en-US" sz="2000" dirty="0"/>
              <a:t>Monitoring their learning progress, setting goals, and accessing personalized learning </a:t>
            </a:r>
            <a:r>
              <a:rPr lang="en-US" sz="2000" dirty="0" smtClean="0"/>
              <a:t>paths. </a:t>
            </a:r>
          </a:p>
          <a:p>
            <a:pPr marL="0" indent="0">
              <a:buNone/>
            </a:pPr>
            <a:r>
              <a:rPr lang="en-US" sz="2000" i="1" dirty="0" smtClean="0"/>
              <a:t>Interacting with quizzes and assessments: </a:t>
            </a:r>
            <a:r>
              <a:rPr lang="en-US" sz="2000" dirty="0" smtClean="0"/>
              <a:t>Participating in interactive quizzes to gauge learning outcomes and receive feedback.</a:t>
            </a:r>
          </a:p>
        </p:txBody>
      </p:sp>
    </p:spTree>
    <p:extLst>
      <p:ext uri="{BB962C8B-B14F-4D97-AF65-F5344CB8AC3E}">
        <p14:creationId xmlns:p14="http://schemas.microsoft.com/office/powerpoint/2010/main" val="413979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2.Educators/Tutors: </a:t>
            </a:r>
            <a:endParaRPr lang="en-US" sz="2000" b="1" i="1" dirty="0" smtClean="0"/>
          </a:p>
          <a:p>
            <a:r>
              <a:rPr lang="en-US" sz="2000" i="1" dirty="0" smtClean="0"/>
              <a:t>Creating </a:t>
            </a:r>
            <a:r>
              <a:rPr lang="en-US" sz="2000" i="1" dirty="0"/>
              <a:t>and customizing learning materials: </a:t>
            </a:r>
            <a:r>
              <a:rPr lang="en-US" sz="2000" dirty="0"/>
              <a:t>Developing or curating vocabulary lists, grammar lessons, dialogues, and reading exercises. </a:t>
            </a:r>
            <a:endParaRPr lang="en-US" sz="2000" dirty="0" smtClean="0"/>
          </a:p>
          <a:p>
            <a:r>
              <a:rPr lang="en-US" sz="2000" i="1" dirty="0" smtClean="0"/>
              <a:t>Monitoring </a:t>
            </a:r>
            <a:r>
              <a:rPr lang="en-US" sz="2000" i="1" dirty="0"/>
              <a:t>students' progress: </a:t>
            </a:r>
            <a:r>
              <a:rPr lang="en-US" sz="2000" dirty="0"/>
              <a:t>Tracking students' performance, providing feedback, and adjusting teaching strategies accordingly. </a:t>
            </a:r>
            <a:endParaRPr lang="en-US" sz="2000" dirty="0" smtClean="0"/>
          </a:p>
          <a:p>
            <a:r>
              <a:rPr lang="en-US" sz="2000" i="1" dirty="0" smtClean="0"/>
              <a:t>Assigning </a:t>
            </a:r>
            <a:r>
              <a:rPr lang="en-US" sz="2000" i="1" dirty="0"/>
              <a:t>tasks and assessments: </a:t>
            </a:r>
            <a:r>
              <a:rPr lang="en-US" sz="2000" dirty="0"/>
              <a:t>Designing quizzes, assignments, and assessments to evaluate students' language proficiency.</a:t>
            </a:r>
          </a:p>
          <a:p>
            <a:endParaRPr lang="en-US" dirty="0"/>
          </a:p>
        </p:txBody>
      </p:sp>
    </p:spTree>
    <p:extLst>
      <p:ext uri="{BB962C8B-B14F-4D97-AF65-F5344CB8AC3E}">
        <p14:creationId xmlns:p14="http://schemas.microsoft.com/office/powerpoint/2010/main" val="423505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Analysis</a:t>
            </a:r>
          </a:p>
        </p:txBody>
      </p:sp>
      <p:sp>
        <p:nvSpPr>
          <p:cNvPr id="3" name="Content Placeholder 2"/>
          <p:cNvSpPr>
            <a:spLocks noGrp="1"/>
          </p:cNvSpPr>
          <p:nvPr>
            <p:ph idx="1"/>
          </p:nvPr>
        </p:nvSpPr>
        <p:spPr/>
        <p:txBody>
          <a:bodyPr>
            <a:normAutofit/>
          </a:bodyPr>
          <a:lstStyle/>
          <a:p>
            <a:pPr marL="0" indent="0">
              <a:buNone/>
            </a:pPr>
            <a:r>
              <a:rPr lang="en-US" sz="2000" i="1" dirty="0"/>
              <a:t>1.Language Learning </a:t>
            </a:r>
            <a:r>
              <a:rPr lang="en-US" sz="2000" i="1" dirty="0" smtClean="0"/>
              <a:t>Pedagogy: </a:t>
            </a:r>
            <a:r>
              <a:rPr lang="en-US" sz="2000" dirty="0" smtClean="0"/>
              <a:t>Incorporating </a:t>
            </a:r>
            <a:r>
              <a:rPr lang="en-US" sz="2000" dirty="0"/>
              <a:t>evidence-based language learning methodologies and best </a:t>
            </a:r>
            <a:r>
              <a:rPr lang="en-US" sz="2000" dirty="0" smtClean="0"/>
              <a:t>practices. Alignment </a:t>
            </a:r>
            <a:r>
              <a:rPr lang="en-US" sz="2000" dirty="0"/>
              <a:t>with proficiency standards and frameworks (e.g., CEFR, ACTFL</a:t>
            </a:r>
            <a:r>
              <a:rPr lang="en-US" sz="2000" dirty="0" smtClean="0"/>
              <a:t>). Collaboration </a:t>
            </a:r>
            <a:r>
              <a:rPr lang="en-US" sz="2000" dirty="0"/>
              <a:t>with linguists and language education experts for content development and curriculum design</a:t>
            </a:r>
            <a:r>
              <a:rPr lang="en-US" sz="2000" dirty="0" smtClean="0"/>
              <a:t>.</a:t>
            </a:r>
          </a:p>
          <a:p>
            <a:pPr marL="0" indent="0">
              <a:buNone/>
            </a:pPr>
            <a:r>
              <a:rPr lang="en-US" sz="2000" i="1" dirty="0" smtClean="0"/>
              <a:t>2.Technology Infrastructure: </a:t>
            </a:r>
            <a:r>
              <a:rPr lang="en-US" sz="2000" dirty="0" smtClean="0"/>
              <a:t>Utilization </a:t>
            </a:r>
            <a:r>
              <a:rPr lang="en-US" sz="2000" dirty="0"/>
              <a:t>of cloud-based hosting services for scalability and </a:t>
            </a:r>
            <a:r>
              <a:rPr lang="en-US" sz="2000" dirty="0" smtClean="0"/>
              <a:t>reliability. Integration </a:t>
            </a:r>
            <a:r>
              <a:rPr lang="en-US" sz="2000" dirty="0"/>
              <a:t>with third-party APIs for language processing and pronunciation </a:t>
            </a:r>
            <a:r>
              <a:rPr lang="en-US" sz="2000" dirty="0" smtClean="0"/>
              <a:t>analysis.</a:t>
            </a:r>
            <a:r>
              <a:rPr lang="en-US" sz="2000" dirty="0"/>
              <a:t> </a:t>
            </a:r>
            <a:r>
              <a:rPr lang="en-US" sz="2000" dirty="0" smtClean="0"/>
              <a:t>Compatibility </a:t>
            </a:r>
            <a:r>
              <a:rPr lang="en-US" sz="2000" dirty="0"/>
              <a:t>with modern web browsers and operating systems</a:t>
            </a:r>
            <a:r>
              <a:rPr lang="en-US" sz="2000" dirty="0" smtClean="0"/>
              <a:t>.</a:t>
            </a:r>
          </a:p>
          <a:p>
            <a:pPr marL="0" indent="0">
              <a:buNone/>
            </a:pPr>
            <a:r>
              <a:rPr lang="en-US" sz="2000" i="1" dirty="0" smtClean="0"/>
              <a:t>3.Regulatory Compliance: </a:t>
            </a:r>
            <a:r>
              <a:rPr lang="en-US" sz="2000" dirty="0" smtClean="0"/>
              <a:t>Adherence </a:t>
            </a:r>
            <a:r>
              <a:rPr lang="en-US" sz="2000" dirty="0"/>
              <a:t>to data protection regulations (e.g., GDPR, CCPA) for handling user data and privacy.</a:t>
            </a:r>
          </a:p>
        </p:txBody>
      </p:sp>
    </p:spTree>
    <p:extLst>
      <p:ext uri="{BB962C8B-B14F-4D97-AF65-F5344CB8AC3E}">
        <p14:creationId xmlns:p14="http://schemas.microsoft.com/office/powerpoint/2010/main" val="89815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noAutofit/>
          </a:bodyPr>
          <a:lstStyle/>
          <a:p>
            <a:r>
              <a:rPr lang="en-US" sz="1800" dirty="0"/>
              <a:t>Sheillah, a busy professional, seeks to learn </a:t>
            </a:r>
            <a:r>
              <a:rPr lang="en-US" sz="1800" dirty="0"/>
              <a:t> </a:t>
            </a:r>
            <a:r>
              <a:rPr lang="en-US" sz="1800" dirty="0" smtClean="0"/>
              <a:t>English language</a:t>
            </a:r>
            <a:r>
              <a:rPr lang="en-US" sz="1800" dirty="0" smtClean="0"/>
              <a:t> </a:t>
            </a:r>
            <a:r>
              <a:rPr lang="en-US" sz="1800" dirty="0"/>
              <a:t>for career growth. Finding our platform, she appreciates its flexibility. With daily dedication, she progresses through structured lessons. Empowered by newfound skills, she subscribes to premium membership, excited for future </a:t>
            </a:r>
            <a:r>
              <a:rPr lang="en-US" sz="1800" dirty="0" smtClean="0"/>
              <a:t>opportunities.</a:t>
            </a:r>
          </a:p>
          <a:p>
            <a:r>
              <a:rPr lang="en-US" sz="1800" i="1" dirty="0"/>
              <a:t>Sign Up: </a:t>
            </a:r>
            <a:r>
              <a:rPr lang="en-US" sz="1800" dirty="0"/>
              <a:t>Sheillah creates an account on our platform, providing basic information</a:t>
            </a:r>
            <a:r>
              <a:rPr lang="en-US" sz="1800" dirty="0" smtClean="0"/>
              <a:t>.</a:t>
            </a:r>
          </a:p>
          <a:p>
            <a:r>
              <a:rPr lang="en-US" sz="1800" dirty="0" smtClean="0"/>
              <a:t>Assessment </a:t>
            </a:r>
            <a:r>
              <a:rPr lang="en-US" sz="1800" dirty="0"/>
              <a:t>Test: She takes an assessment test to determine her current English proficiency level</a:t>
            </a:r>
            <a:r>
              <a:rPr lang="en-US" sz="1800" dirty="0" smtClean="0"/>
              <a:t>.</a:t>
            </a:r>
          </a:p>
          <a:p>
            <a:r>
              <a:rPr lang="en-US" sz="1800" i="1" dirty="0" smtClean="0"/>
              <a:t>Set </a:t>
            </a:r>
            <a:r>
              <a:rPr lang="en-US" sz="1800" i="1" dirty="0"/>
              <a:t>Goals: </a:t>
            </a:r>
            <a:r>
              <a:rPr lang="en-US" sz="1800" dirty="0"/>
              <a:t>Sheillah sets specific goals for her English learning journey, such as improving speaking skills for job interviews or enhancing writing skills for professional emails</a:t>
            </a:r>
            <a:r>
              <a:rPr lang="en-US" sz="1800" dirty="0" smtClean="0"/>
              <a:t>.</a:t>
            </a:r>
          </a:p>
          <a:p>
            <a:r>
              <a:rPr lang="en-US" sz="1800" i="1" dirty="0" smtClean="0"/>
              <a:t>Choose </a:t>
            </a:r>
            <a:r>
              <a:rPr lang="en-US" sz="1800" i="1" dirty="0"/>
              <a:t>Learning Path: </a:t>
            </a:r>
            <a:r>
              <a:rPr lang="en-US" sz="1800" dirty="0"/>
              <a:t>Based on her assessment results and goals, Sheillah selects a learning path tailored to her needs, whether beginner, intermediate, or advanced</a:t>
            </a:r>
            <a:r>
              <a:rPr lang="en-US" sz="1800" dirty="0" smtClean="0"/>
              <a:t>.</a:t>
            </a:r>
          </a:p>
        </p:txBody>
      </p:sp>
    </p:spTree>
    <p:extLst>
      <p:ext uri="{BB962C8B-B14F-4D97-AF65-F5344CB8AC3E}">
        <p14:creationId xmlns:p14="http://schemas.microsoft.com/office/powerpoint/2010/main" val="321860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1800" i="1" dirty="0"/>
              <a:t>Engage in Lessons: She begins engaging in interactive lessons covering grammar, vocabulary, listening, speaking, and writing skills.</a:t>
            </a:r>
          </a:p>
          <a:p>
            <a:r>
              <a:rPr lang="en-US" sz="1800" i="1" dirty="0" smtClean="0"/>
              <a:t>Practice Speaking: </a:t>
            </a:r>
            <a:r>
              <a:rPr lang="en-US" sz="1800" dirty="0" smtClean="0"/>
              <a:t>She practices speaking by recording herself and comparing it with native speakers. She also participates in speaking exercises and conversations with virtual tutors or language partners.</a:t>
            </a:r>
          </a:p>
          <a:p>
            <a:r>
              <a:rPr lang="en-US" sz="1800" i="1" dirty="0" smtClean="0"/>
              <a:t>Enhance </a:t>
            </a:r>
            <a:r>
              <a:rPr lang="en-US" sz="1800" i="1" dirty="0"/>
              <a:t>Listening Skills: </a:t>
            </a:r>
            <a:r>
              <a:rPr lang="en-US" sz="1800" dirty="0"/>
              <a:t>She improves her listening skills by listening to audio recordings, podcasts, and watching videos with subtitles.</a:t>
            </a:r>
          </a:p>
          <a:p>
            <a:r>
              <a:rPr lang="en-US" sz="1800" i="1" dirty="0"/>
              <a:t>Strengthen Writing Skills: </a:t>
            </a:r>
            <a:r>
              <a:rPr lang="en-US" sz="1800" dirty="0"/>
              <a:t>She works on her writing skills by completing exercises, writing essays, and receiving feedback from instructors or through automated tools.</a:t>
            </a:r>
          </a:p>
          <a:p>
            <a:r>
              <a:rPr lang="en-US" sz="1800" i="1" dirty="0"/>
              <a:t>Utilize Supplementary Resources: </a:t>
            </a:r>
            <a:r>
              <a:rPr lang="en-US" sz="1800" dirty="0"/>
              <a:t>She takes advantage of additional resources such as grammar guides, vocabulary lists, quizzes, and interactive games to reinforce learning.</a:t>
            </a:r>
          </a:p>
          <a:p>
            <a:r>
              <a:rPr lang="en-US" sz="1800" i="1" dirty="0"/>
              <a:t>Track Progress:</a:t>
            </a:r>
            <a:r>
              <a:rPr lang="en-US" sz="1800" dirty="0"/>
              <a:t> Sheillah regularly tracks her progress through quizzes, assignments, and assessments, adjusting her learning strategy.</a:t>
            </a:r>
          </a:p>
          <a:p>
            <a:endParaRPr lang="en-US" sz="2000" dirty="0"/>
          </a:p>
        </p:txBody>
      </p:sp>
    </p:spTree>
    <p:extLst>
      <p:ext uri="{BB962C8B-B14F-4D97-AF65-F5344CB8AC3E}">
        <p14:creationId xmlns:p14="http://schemas.microsoft.com/office/powerpoint/2010/main" val="182648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350" y="1858169"/>
            <a:ext cx="3543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44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34331"/>
            <a:ext cx="62007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854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5532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21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1.Language Learners: </a:t>
            </a:r>
            <a:r>
              <a:rPr lang="en-US" sz="2400" dirty="0" smtClean="0"/>
              <a:t>Individuals of various proficiency levels seeking to learn or improve their skills in a foreign language.</a:t>
            </a:r>
          </a:p>
          <a:p>
            <a:pPr marL="0" indent="0">
              <a:buNone/>
            </a:pPr>
            <a:r>
              <a:rPr lang="en-US" sz="2000" i="1" dirty="0" smtClean="0"/>
              <a:t>2.Educators/Tutors: </a:t>
            </a:r>
            <a:r>
              <a:rPr lang="en-US" sz="2400" dirty="0" smtClean="0"/>
              <a:t>Language teachers or tutors who may use the platform to supplement their teaching materials or guide their students.</a:t>
            </a:r>
          </a:p>
          <a:p>
            <a:pPr marL="0" indent="0">
              <a:buNone/>
            </a:pPr>
            <a:r>
              <a:rPr lang="en-US" sz="2000" i="1" dirty="0" smtClean="0"/>
              <a:t>3.Administrators: </a:t>
            </a:r>
            <a:r>
              <a:rPr lang="en-US" sz="2400" dirty="0" smtClean="0"/>
              <a:t>Those responsible for managing and maintaining the platform, including content moderation, user management, and technical support.</a:t>
            </a:r>
            <a:endParaRPr lang="en-US" sz="2400" dirty="0"/>
          </a:p>
        </p:txBody>
      </p:sp>
    </p:spTree>
    <p:extLst>
      <p:ext uri="{BB962C8B-B14F-4D97-AF65-F5344CB8AC3E}">
        <p14:creationId xmlns:p14="http://schemas.microsoft.com/office/powerpoint/2010/main" val="70517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1.Language Learners: </a:t>
            </a:r>
            <a:r>
              <a:rPr lang="en-US" sz="2000" dirty="0" smtClean="0"/>
              <a:t>Access to a user-friendly interface for easy navigation. Availability of audio playback for listening comprehension. Interactive pronunciation practice activities. Personalized learning paths based on proficiency levels and learning preferences. Progress tracking and performance assessment tools.</a:t>
            </a:r>
          </a:p>
          <a:p>
            <a:pPr marL="0" indent="0">
              <a:buNone/>
            </a:pPr>
            <a:r>
              <a:rPr lang="en-US" sz="2000" i="1" dirty="0" smtClean="0"/>
              <a:t>2.Educators/Tutors: </a:t>
            </a:r>
            <a:r>
              <a:rPr lang="en-US" sz="2000" dirty="0" smtClean="0"/>
              <a:t>Ability to create and customize learning materials and assignments. Monitoring tools to track students' progress and performance. Access to teaching resources and professional development materials.</a:t>
            </a:r>
          </a:p>
          <a:p>
            <a:pPr marL="0" indent="0">
              <a:buNone/>
            </a:pPr>
            <a:r>
              <a:rPr lang="en-US" sz="2000" i="1" dirty="0" smtClean="0"/>
              <a:t>3.Administrators: </a:t>
            </a:r>
            <a:r>
              <a:rPr lang="en-US" sz="2000" dirty="0" smtClean="0"/>
              <a:t>User management functionalities for registration, authentication, and profile management. Content management tools for uploading, organizing, and updating learning materials. System monitoring and maintenance features to ensure platform stability and security.</a:t>
            </a:r>
            <a:endParaRPr lang="en-US" sz="2000" dirty="0"/>
          </a:p>
        </p:txBody>
      </p:sp>
    </p:spTree>
    <p:extLst>
      <p:ext uri="{BB962C8B-B14F-4D97-AF65-F5344CB8AC3E}">
        <p14:creationId xmlns:p14="http://schemas.microsoft.com/office/powerpoint/2010/main" val="335747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1.User Interface: Navigation system. Responsive design for compatibility across devices. Clear presentation of learning materials and activities.</a:t>
            </a:r>
          </a:p>
          <a:p>
            <a:pPr marL="0" indent="0">
              <a:buNone/>
            </a:pPr>
            <a:r>
              <a:rPr lang="en-US" sz="2000" dirty="0" smtClean="0"/>
              <a:t>2.Audio Playback: Integration of audio files for listening exercises. Play/pause, rewind, and volume control options. Compatibility with various audio formats.</a:t>
            </a:r>
          </a:p>
          <a:p>
            <a:pPr marL="0" indent="0">
              <a:buNone/>
            </a:pPr>
            <a:r>
              <a:rPr lang="en-US" sz="2000" dirty="0" smtClean="0"/>
              <a:t>3.Pronunciation Practice: Interactive pronunciation exercises. Recording and playback functionalities for user-generated audio. Comparative analysis tools for self-assessment.</a:t>
            </a:r>
          </a:p>
        </p:txBody>
      </p:sp>
    </p:spTree>
    <p:extLst>
      <p:ext uri="{BB962C8B-B14F-4D97-AF65-F5344CB8AC3E}">
        <p14:creationId xmlns:p14="http://schemas.microsoft.com/office/powerpoint/2010/main" val="132153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sz="2200" i="1" dirty="0"/>
              <a:t>4.Learning Materials: </a:t>
            </a:r>
            <a:r>
              <a:rPr lang="en-US" sz="2200" dirty="0"/>
              <a:t>Vocabulary lists, grammar lessons, dialogues, and reading exercises. Integration of multimedia content (e.g., images, videos) to enhance learning experiences.</a:t>
            </a:r>
          </a:p>
          <a:p>
            <a:pPr marL="0" indent="0">
              <a:buNone/>
            </a:pPr>
            <a:r>
              <a:rPr lang="en-US" sz="2200" i="1" dirty="0"/>
              <a:t>5.Personalization and Progress Tracking: </a:t>
            </a:r>
            <a:r>
              <a:rPr lang="en-US" sz="2200" dirty="0"/>
              <a:t>User profiles with customizable preferences and learning goals. Algorithm-driven recommendations for tailored learning paths. Visual representations of progress through dashboards and reports.</a:t>
            </a:r>
          </a:p>
          <a:p>
            <a:endParaRPr lang="en-US" dirty="0"/>
          </a:p>
        </p:txBody>
      </p:sp>
    </p:spTree>
    <p:extLst>
      <p:ext uri="{BB962C8B-B14F-4D97-AF65-F5344CB8AC3E}">
        <p14:creationId xmlns:p14="http://schemas.microsoft.com/office/powerpoint/2010/main" val="1161000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a:bodyPr>
          <a:lstStyle/>
          <a:p>
            <a:r>
              <a:rPr lang="en-US" sz="2000" i="1" dirty="0" smtClean="0"/>
              <a:t>1.Performance: </a:t>
            </a:r>
            <a:r>
              <a:rPr lang="en-US" sz="2000" dirty="0" smtClean="0"/>
              <a:t>Low latency and fast response times to ensure smooth user experience. Scalability to accommodate a growing user base without degradation in performance.</a:t>
            </a:r>
          </a:p>
          <a:p>
            <a:r>
              <a:rPr lang="en-US" sz="2000" i="1" dirty="0" smtClean="0"/>
              <a:t>2.Security: </a:t>
            </a:r>
            <a:r>
              <a:rPr lang="en-US" sz="2000" dirty="0" smtClean="0"/>
              <a:t>Secure authentication and authorization mechanisms. Encryption of sensitive user data (e.g., login credentials, progress tracking information).</a:t>
            </a:r>
          </a:p>
          <a:p>
            <a:r>
              <a:rPr lang="en-US" sz="2000" i="1" dirty="0" smtClean="0"/>
              <a:t>3.Reliability: </a:t>
            </a:r>
            <a:r>
              <a:rPr lang="en-US" sz="2000" dirty="0" smtClean="0"/>
              <a:t>High availability and uptime to minimize service disruptions. Automated backup and recovery procedures to prevent data loss.</a:t>
            </a:r>
          </a:p>
          <a:p>
            <a:r>
              <a:rPr lang="en-US" sz="2000" i="1" dirty="0" smtClean="0"/>
              <a:t>4.Accessibility: </a:t>
            </a:r>
            <a:r>
              <a:rPr lang="en-US" sz="2000" dirty="0" smtClean="0"/>
              <a:t>Compliance with accessibility standards (e.g., WCAG) to ensure inclusivity for users with disabilities. Support for multiple languages and localization options.</a:t>
            </a:r>
            <a:endParaRPr lang="en-US" sz="2000" dirty="0"/>
          </a:p>
        </p:txBody>
      </p:sp>
    </p:spTree>
    <p:extLst>
      <p:ext uri="{BB962C8B-B14F-4D97-AF65-F5344CB8AC3E}">
        <p14:creationId xmlns:p14="http://schemas.microsoft.com/office/powerpoint/2010/main" val="93280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Requirements</a:t>
            </a:r>
            <a:endParaRPr lang="en-US" dirty="0"/>
          </a:p>
        </p:txBody>
      </p:sp>
      <p:sp>
        <p:nvSpPr>
          <p:cNvPr id="3" name="Content Placeholder 2"/>
          <p:cNvSpPr>
            <a:spLocks noGrp="1"/>
          </p:cNvSpPr>
          <p:nvPr>
            <p:ph idx="1"/>
          </p:nvPr>
        </p:nvSpPr>
        <p:spPr/>
        <p:txBody>
          <a:bodyPr>
            <a:normAutofit/>
          </a:bodyPr>
          <a:lstStyle/>
          <a:p>
            <a:r>
              <a:rPr lang="en-US" sz="2000" i="1" dirty="0" smtClean="0"/>
              <a:t>1.Language Learning Pedagogy: </a:t>
            </a:r>
            <a:r>
              <a:rPr lang="en-US" sz="2000" dirty="0" smtClean="0"/>
              <a:t>Incorporation of evidence-based language learning methodologies and best practices. Alignment with proficiency standards and frameworks (e.g., CEFR, ACTFL). Collaboration with linguists and language education experts for content development and curriculum design.</a:t>
            </a:r>
          </a:p>
          <a:p>
            <a:r>
              <a:rPr lang="en-US" sz="2000" i="1" dirty="0" smtClean="0"/>
              <a:t>2.Technology Infrastructure: </a:t>
            </a:r>
            <a:r>
              <a:rPr lang="en-US" sz="2000" dirty="0" smtClean="0"/>
              <a:t>Utilization of cloud-based hosting services for scalability and reliability. Integration with third-party APIs for language processing and pronunciation analysis. Compatibility with modern web browsers and operating systems.</a:t>
            </a:r>
          </a:p>
          <a:p>
            <a:r>
              <a:rPr lang="en-US" sz="2000" i="1" dirty="0" smtClean="0"/>
              <a:t>3.Regulatory Compliance: </a:t>
            </a:r>
            <a:r>
              <a:rPr lang="en-US" sz="2000" dirty="0" smtClean="0"/>
              <a:t>Adherence to data protection regulations (e.g., GDPR, CCPA) for handling user data and privacy.</a:t>
            </a:r>
            <a:endParaRPr lang="en-US" sz="2000" dirty="0"/>
          </a:p>
        </p:txBody>
      </p:sp>
    </p:spTree>
    <p:extLst>
      <p:ext uri="{BB962C8B-B14F-4D97-AF65-F5344CB8AC3E}">
        <p14:creationId xmlns:p14="http://schemas.microsoft.com/office/powerpoint/2010/main" val="4094097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Analysis</a:t>
            </a:r>
          </a:p>
        </p:txBody>
      </p:sp>
      <p:sp>
        <p:nvSpPr>
          <p:cNvPr id="3" name="Content Placeholder 2"/>
          <p:cNvSpPr>
            <a:spLocks noGrp="1"/>
          </p:cNvSpPr>
          <p:nvPr>
            <p:ph idx="1"/>
          </p:nvPr>
        </p:nvSpPr>
        <p:spPr/>
        <p:txBody>
          <a:bodyPr>
            <a:noAutofit/>
          </a:bodyPr>
          <a:lstStyle/>
          <a:p>
            <a:pPr marL="0" indent="0">
              <a:buNone/>
            </a:pPr>
            <a:r>
              <a:rPr lang="en-US" sz="2000" b="1" i="1" dirty="0"/>
              <a:t>1.Language </a:t>
            </a:r>
            <a:r>
              <a:rPr lang="en-US" sz="2000" b="1" i="1" dirty="0" smtClean="0"/>
              <a:t>Learners:</a:t>
            </a:r>
          </a:p>
          <a:p>
            <a:r>
              <a:rPr lang="en-US" sz="2000" i="1" dirty="0" smtClean="0"/>
              <a:t>Demographics</a:t>
            </a:r>
            <a:r>
              <a:rPr lang="en-US" sz="2000" i="1" dirty="0"/>
              <a:t>: </a:t>
            </a:r>
            <a:r>
              <a:rPr lang="en-US" sz="2000" dirty="0"/>
              <a:t>Varied age groups, backgrounds, and proficiency </a:t>
            </a:r>
            <a:r>
              <a:rPr lang="en-US" sz="2000" dirty="0" smtClean="0"/>
              <a:t>levels.</a:t>
            </a:r>
          </a:p>
          <a:p>
            <a:r>
              <a:rPr lang="en-US" sz="2000" i="1" dirty="0" smtClean="0"/>
              <a:t>Needs</a:t>
            </a:r>
            <a:r>
              <a:rPr lang="en-US" sz="2000" i="1" dirty="0"/>
              <a:t>: </a:t>
            </a:r>
            <a:r>
              <a:rPr lang="en-US" sz="2000" dirty="0"/>
              <a:t>Desire to learn a new language or improve existing language </a:t>
            </a:r>
            <a:r>
              <a:rPr lang="en-US" sz="2000" dirty="0" smtClean="0"/>
              <a:t>skills.</a:t>
            </a:r>
          </a:p>
          <a:p>
            <a:r>
              <a:rPr lang="en-US" sz="2000" i="1" dirty="0" smtClean="0"/>
              <a:t>Goals</a:t>
            </a:r>
            <a:r>
              <a:rPr lang="en-US" sz="2000" i="1" dirty="0"/>
              <a:t>: </a:t>
            </a:r>
            <a:r>
              <a:rPr lang="en-US" sz="2000" dirty="0"/>
              <a:t>Achieving fluency and confidence in speaking, listening, reading, and </a:t>
            </a:r>
            <a:r>
              <a:rPr lang="en-US" sz="2000" dirty="0" smtClean="0"/>
              <a:t>writing.</a:t>
            </a:r>
          </a:p>
          <a:p>
            <a:r>
              <a:rPr lang="en-US" sz="2000" i="1" dirty="0" smtClean="0"/>
              <a:t>Preferences</a:t>
            </a:r>
            <a:r>
              <a:rPr lang="en-US" sz="2000" i="1" dirty="0"/>
              <a:t>: </a:t>
            </a:r>
            <a:r>
              <a:rPr lang="en-US" sz="2000" dirty="0"/>
              <a:t>Prefer interactive and engaging learning experiences; value flexibility and personalization in learning paths</a:t>
            </a:r>
            <a:r>
              <a:rPr lang="en-US" sz="2000" dirty="0" smtClean="0"/>
              <a:t>.</a:t>
            </a:r>
          </a:p>
        </p:txBody>
      </p:sp>
    </p:spTree>
    <p:extLst>
      <p:ext uri="{BB962C8B-B14F-4D97-AF65-F5344CB8AC3E}">
        <p14:creationId xmlns:p14="http://schemas.microsoft.com/office/powerpoint/2010/main" val="54461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2000" b="1" i="1" dirty="0"/>
              <a:t>2.Educators/Tutors:</a:t>
            </a:r>
          </a:p>
          <a:p>
            <a:r>
              <a:rPr lang="en-US" sz="2000" i="1" dirty="0"/>
              <a:t>Demographics: </a:t>
            </a:r>
            <a:r>
              <a:rPr lang="en-US" sz="2000" dirty="0"/>
              <a:t>Language teachers, tutors, or language enthusiasts.</a:t>
            </a:r>
          </a:p>
          <a:p>
            <a:r>
              <a:rPr lang="en-US" sz="2000" i="1" dirty="0"/>
              <a:t>Needs: </a:t>
            </a:r>
            <a:r>
              <a:rPr lang="en-US" sz="2000" dirty="0"/>
              <a:t>Access to effective teaching resources and tools to support students' language learning journey.</a:t>
            </a:r>
          </a:p>
          <a:p>
            <a:r>
              <a:rPr lang="en-US" sz="2000" i="1" dirty="0"/>
              <a:t>Goals: </a:t>
            </a:r>
            <a:r>
              <a:rPr lang="en-US" sz="2000" dirty="0"/>
              <a:t>Enhancing students' language proficiency; providing engaging and comprehensive learning materials.</a:t>
            </a:r>
          </a:p>
          <a:p>
            <a:r>
              <a:rPr lang="en-US" sz="2000" i="1" dirty="0"/>
              <a:t>Preferences: </a:t>
            </a:r>
            <a:r>
              <a:rPr lang="en-US" sz="2000" dirty="0"/>
              <a:t>User-friendly platforms with customizable content creation features; tools for progress monitoring and assessment.</a:t>
            </a:r>
          </a:p>
          <a:p>
            <a:endParaRPr lang="en-US" dirty="0"/>
          </a:p>
        </p:txBody>
      </p:sp>
    </p:spTree>
    <p:extLst>
      <p:ext uri="{BB962C8B-B14F-4D97-AF65-F5344CB8AC3E}">
        <p14:creationId xmlns:p14="http://schemas.microsoft.com/office/powerpoint/2010/main" val="3486360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1081</Words>
  <Application>Microsoft Office PowerPoint</Application>
  <PresentationFormat>On-screen Show (4:3)</PresentationFormat>
  <Paragraphs>68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Language Learning Platform</vt:lpstr>
      <vt:lpstr>Users</vt:lpstr>
      <vt:lpstr>User Requirements</vt:lpstr>
      <vt:lpstr>Functional Requirements</vt:lpstr>
      <vt:lpstr>Cont…</vt:lpstr>
      <vt:lpstr>Non-Functional Requirements</vt:lpstr>
      <vt:lpstr>Domain Requirements</vt:lpstr>
      <vt:lpstr>User Analysis</vt:lpstr>
      <vt:lpstr>Cont…</vt:lpstr>
      <vt:lpstr>Task Analysis</vt:lpstr>
      <vt:lpstr>Cont…</vt:lpstr>
      <vt:lpstr>Domain Analysis</vt:lpstr>
      <vt:lpstr>Scenario</vt:lpstr>
      <vt:lpstr>Cont…</vt:lpstr>
      <vt:lpstr>Activity diagram</vt:lpstr>
      <vt:lpstr>Use case diagram</vt:lpstr>
      <vt:lpstr>Conceptual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14</cp:revision>
  <dcterms:created xsi:type="dcterms:W3CDTF">2024-02-16T06:34:16Z</dcterms:created>
  <dcterms:modified xsi:type="dcterms:W3CDTF">2024-03-22T09:24:08Z</dcterms:modified>
</cp:coreProperties>
</file>