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6" r:id="rId3"/>
    <p:sldId id="277" r:id="rId4"/>
    <p:sldId id="278" r:id="rId5"/>
    <p:sldId id="279" r:id="rId6"/>
    <p:sldId id="280" r:id="rId7"/>
    <p:sldId id="281" r:id="rId8"/>
    <p:sldId id="282" r:id="rId9"/>
    <p:sldId id="283" r:id="rId10"/>
    <p:sldId id="306" r:id="rId11"/>
    <p:sldId id="307"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2813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3412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60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9981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7294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1564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4161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55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9273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71774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26-Mar-24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54667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26-Mar-24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193866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8546"/>
            <a:ext cx="8229600" cy="4249270"/>
          </a:xfrm>
        </p:spPr>
      </p:pic>
    </p:spTree>
    <p:extLst>
      <p:ext uri="{BB962C8B-B14F-4D97-AF65-F5344CB8AC3E}">
        <p14:creationId xmlns:p14="http://schemas.microsoft.com/office/powerpoint/2010/main" val="368281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9016"/>
            <a:ext cx="8229600" cy="4468330"/>
          </a:xfrm>
        </p:spPr>
      </p:pic>
    </p:spTree>
    <p:extLst>
      <p:ext uri="{BB962C8B-B14F-4D97-AF65-F5344CB8AC3E}">
        <p14:creationId xmlns:p14="http://schemas.microsoft.com/office/powerpoint/2010/main" val="308201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Larger System</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online learning system developed by Pixel Company for the Destined Adult School will participate in a larger technical and social organization. This organization comprises the school administration, instructors, adult learners, and the virtual learning community. The system will serve as a centralized platform for delivering educational resources, facilitating remote classes, and supporting communication and collaboration among users.</a:t>
            </a:r>
            <a:endParaRPr lang="en-US" sz="2000" dirty="0"/>
          </a:p>
        </p:txBody>
      </p:sp>
    </p:spTree>
    <p:extLst>
      <p:ext uri="{BB962C8B-B14F-4D97-AF65-F5344CB8AC3E}">
        <p14:creationId xmlns:p14="http://schemas.microsoft.com/office/powerpoint/2010/main" val="352777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a:t>
            </a:r>
            <a:r>
              <a:rPr lang="en-US" dirty="0" smtClean="0"/>
              <a:t>System</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Currently</a:t>
            </a:r>
            <a:r>
              <a:rPr lang="en-US" sz="2400" dirty="0"/>
              <a:t>, the Destined Adult School may have a traditional classroom-based system for English language instruction. However, this system faces deficiencies when it comes to accommodating high-profile individuals who prefer not to be physically present in class. </a:t>
            </a:r>
          </a:p>
        </p:txBody>
      </p:sp>
    </p:spTree>
    <p:extLst>
      <p:ext uri="{BB962C8B-B14F-4D97-AF65-F5344CB8AC3E}">
        <p14:creationId xmlns:p14="http://schemas.microsoft.com/office/powerpoint/2010/main" val="793689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sz="2400" dirty="0" smtClean="0"/>
          </a:p>
          <a:p>
            <a:pPr marL="514350" indent="-514350">
              <a:buFont typeface="+mj-lt"/>
              <a:buAutoNum type="romanUcPeriod"/>
            </a:pPr>
            <a:r>
              <a:rPr lang="en-US" sz="2400" dirty="0" smtClean="0"/>
              <a:t>In-person </a:t>
            </a:r>
            <a:r>
              <a:rPr lang="en-US" sz="2400" dirty="0"/>
              <a:t>interaction between instructors and learners.</a:t>
            </a:r>
          </a:p>
          <a:p>
            <a:pPr marL="514350" indent="-514350">
              <a:buFont typeface="+mj-lt"/>
              <a:buAutoNum type="romanUcPeriod"/>
            </a:pPr>
            <a:r>
              <a:rPr lang="en-US" sz="2400" dirty="0" smtClean="0"/>
              <a:t>Immediate </a:t>
            </a:r>
            <a:r>
              <a:rPr lang="en-US" sz="2400" dirty="0"/>
              <a:t>clarification of doubts through face-to-face communication.</a:t>
            </a:r>
          </a:p>
          <a:p>
            <a:pPr marL="514350" indent="-514350">
              <a:buFont typeface="+mj-lt"/>
              <a:buAutoNum type="romanUcPeriod"/>
            </a:pPr>
            <a:r>
              <a:rPr lang="en-US" sz="2400" dirty="0" smtClean="0"/>
              <a:t>Group </a:t>
            </a:r>
            <a:r>
              <a:rPr lang="en-US" sz="2400" dirty="0"/>
              <a:t>dynamics and peer learning opportunities.</a:t>
            </a:r>
          </a:p>
          <a:p>
            <a:endParaRPr lang="en-US" dirty="0"/>
          </a:p>
        </p:txBody>
      </p:sp>
    </p:spTree>
    <p:extLst>
      <p:ext uri="{BB962C8B-B14F-4D97-AF65-F5344CB8AC3E}">
        <p14:creationId xmlns:p14="http://schemas.microsoft.com/office/powerpoint/2010/main" val="292271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endParaRPr lang="en-US" sz="2400" dirty="0" smtClean="0"/>
          </a:p>
          <a:p>
            <a:pPr marL="514350" indent="-514350">
              <a:buFont typeface="+mj-lt"/>
              <a:buAutoNum type="romanUcPeriod"/>
            </a:pPr>
            <a:r>
              <a:rPr lang="en-US" sz="2400" dirty="0" smtClean="0"/>
              <a:t>Lack </a:t>
            </a:r>
            <a:r>
              <a:rPr lang="en-US" sz="2400" dirty="0"/>
              <a:t>of privacy for high-profile individuals attending physical classes.</a:t>
            </a:r>
          </a:p>
          <a:p>
            <a:pPr marL="514350" indent="-514350">
              <a:buFont typeface="+mj-lt"/>
              <a:buAutoNum type="romanUcPeriod"/>
            </a:pPr>
            <a:r>
              <a:rPr lang="en-US" sz="2400" dirty="0" smtClean="0"/>
              <a:t>Limited </a:t>
            </a:r>
            <a:r>
              <a:rPr lang="en-US" sz="2400" dirty="0"/>
              <a:t>flexibility in scheduling classes, hindering learners with busy schedules.</a:t>
            </a:r>
          </a:p>
          <a:p>
            <a:pPr marL="514350" indent="-514350">
              <a:buFont typeface="+mj-lt"/>
              <a:buAutoNum type="romanUcPeriod"/>
            </a:pPr>
            <a:r>
              <a:rPr lang="en-US" sz="2400" dirty="0" smtClean="0"/>
              <a:t>Potential </a:t>
            </a:r>
            <a:r>
              <a:rPr lang="en-US" sz="2400" dirty="0"/>
              <a:t>stigma associated with adult learners being visibly taught basic literacy skills.</a:t>
            </a:r>
          </a:p>
          <a:p>
            <a:endParaRPr lang="en-US" dirty="0"/>
          </a:p>
        </p:txBody>
      </p:sp>
    </p:spTree>
    <p:extLst>
      <p:ext uri="{BB962C8B-B14F-4D97-AF65-F5344CB8AC3E}">
        <p14:creationId xmlns:p14="http://schemas.microsoft.com/office/powerpoint/2010/main" val="3862596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Criteria</a:t>
            </a:r>
          </a:p>
        </p:txBody>
      </p:sp>
      <p:sp>
        <p:nvSpPr>
          <p:cNvPr id="3" name="Content Placeholder 2"/>
          <p:cNvSpPr>
            <a:spLocks noGrp="1"/>
          </p:cNvSpPr>
          <p:nvPr>
            <p:ph idx="1"/>
          </p:nvPr>
        </p:nvSpPr>
        <p:spPr/>
        <p:txBody>
          <a:bodyPr>
            <a:normAutofit/>
          </a:bodyPr>
          <a:lstStyle/>
          <a:p>
            <a:pPr marL="1371600" indent="-1371600">
              <a:buFont typeface="+mj-lt"/>
              <a:buAutoNum type="romanUcPeriod"/>
            </a:pPr>
            <a:endParaRPr lang="en-US" sz="2000" b="1" i="1" dirty="0" smtClean="0"/>
          </a:p>
          <a:p>
            <a:pPr marL="514350" indent="-514350">
              <a:buFont typeface="+mj-lt"/>
              <a:buAutoNum type="romanUcPeriod"/>
            </a:pPr>
            <a:r>
              <a:rPr lang="en-US" sz="2000" b="1" i="1" dirty="0" smtClean="0"/>
              <a:t>Privacy </a:t>
            </a:r>
            <a:r>
              <a:rPr lang="en-US" sz="2000" b="1" i="1" dirty="0"/>
              <a:t>and Confidentiality: </a:t>
            </a:r>
            <a:r>
              <a:rPr lang="en-US" sz="2000" dirty="0"/>
              <a:t>The system should prioritize user privacy and provide secure access to ensure the confidentiality of high-profile individuals.</a:t>
            </a:r>
          </a:p>
          <a:p>
            <a:pPr marL="514350" indent="-514350">
              <a:buFont typeface="+mj-lt"/>
              <a:buAutoNum type="romanUcPeriod"/>
            </a:pPr>
            <a:r>
              <a:rPr lang="en-US" sz="2000" b="1" i="1" dirty="0" smtClean="0"/>
              <a:t>User-Friendly </a:t>
            </a:r>
            <a:r>
              <a:rPr lang="en-US" sz="2000" b="1" i="1" dirty="0"/>
              <a:t>Interface: </a:t>
            </a:r>
            <a:r>
              <a:rPr lang="en-US" sz="2000" dirty="0"/>
              <a:t>The interface should be intuitive, easy to navigate, and cater to users with varying levels of digital literacy.</a:t>
            </a:r>
          </a:p>
          <a:p>
            <a:pPr marL="514350" indent="-514350">
              <a:buFont typeface="+mj-lt"/>
              <a:buAutoNum type="romanUcPeriod"/>
            </a:pPr>
            <a:r>
              <a:rPr lang="en-US" sz="2000" b="1" i="1" dirty="0" smtClean="0"/>
              <a:t>Flexibility </a:t>
            </a:r>
            <a:r>
              <a:rPr lang="en-US" sz="2000" b="1" i="1" dirty="0"/>
              <a:t>and Adaptability</a:t>
            </a:r>
            <a:r>
              <a:rPr lang="en-US" sz="2000" dirty="0"/>
              <a:t>: The system should offer flexible scheduling options, asynchronous learning opportunities, and adaptive content based on user needs.</a:t>
            </a:r>
          </a:p>
          <a:p>
            <a:endParaRPr lang="en-US" dirty="0"/>
          </a:p>
        </p:txBody>
      </p:sp>
    </p:spTree>
    <p:extLst>
      <p:ext uri="{BB962C8B-B14F-4D97-AF65-F5344CB8AC3E}">
        <p14:creationId xmlns:p14="http://schemas.microsoft.com/office/powerpoint/2010/main" val="2648753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a:t>
            </a:r>
            <a:r>
              <a:rPr lang="en-US" dirty="0" smtClean="0"/>
              <a:t>Criteria Cont..</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i="1" dirty="0" smtClean="0"/>
          </a:p>
          <a:p>
            <a:pPr marL="514350" indent="-514350">
              <a:buFont typeface="+mj-lt"/>
              <a:buAutoNum type="romanUcPeriod" startAt="4"/>
            </a:pPr>
            <a:r>
              <a:rPr lang="en-US" sz="2000" b="1" i="1" dirty="0" smtClean="0"/>
              <a:t>Engagement and Interactivity: </a:t>
            </a:r>
            <a:r>
              <a:rPr lang="en-US" sz="2000" dirty="0" smtClean="0"/>
              <a:t>The system should incorporate interactive learning materials, multimedia content, and opportunities for collaboration and discussion.</a:t>
            </a:r>
          </a:p>
          <a:p>
            <a:pPr marL="514350" indent="-514350">
              <a:buFont typeface="+mj-lt"/>
              <a:buAutoNum type="romanUcPeriod" startAt="4"/>
            </a:pPr>
            <a:r>
              <a:rPr lang="en-US" sz="2000" b="1" i="1" dirty="0" smtClean="0"/>
              <a:t>Progress </a:t>
            </a:r>
            <a:r>
              <a:rPr lang="en-US" sz="2000" b="1" i="1" dirty="0"/>
              <a:t>Tracking and Personalized Feedback: </a:t>
            </a:r>
            <a:r>
              <a:rPr lang="en-US" sz="2000" dirty="0"/>
              <a:t>Users should be able to track their progress, receive personalized feedback, and set goals to monitor their language learning journey.</a:t>
            </a:r>
          </a:p>
          <a:p>
            <a:pPr marL="514350" indent="-514350">
              <a:buFont typeface="+mj-lt"/>
              <a:buAutoNum type="romanUcPeriod" startAt="4"/>
            </a:pPr>
            <a:r>
              <a:rPr lang="en-US" sz="2000" b="1" i="1" dirty="0"/>
              <a:t>Support and Communication:</a:t>
            </a:r>
            <a:r>
              <a:rPr lang="en-US" sz="2000" dirty="0"/>
              <a:t> The system should facilitate effective communication channels between learners, instructors, and support staff, allowing for timely assistance and guidance.</a:t>
            </a:r>
          </a:p>
          <a:p>
            <a:endParaRPr lang="en-US" dirty="0"/>
          </a:p>
        </p:txBody>
      </p:sp>
    </p:spTree>
    <p:extLst>
      <p:ext uri="{BB962C8B-B14F-4D97-AF65-F5344CB8AC3E}">
        <p14:creationId xmlns:p14="http://schemas.microsoft.com/office/powerpoint/2010/main" val="4079655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of Information</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a:t>
            </a:r>
            <a:r>
              <a:rPr lang="en-US" sz="2000" dirty="0"/>
              <a:t>above information was gathered through a combination of analysis of the given problem scenario and the general knowledge base of the language learning domain. No specific references to existing literature or online material were used in completing this stage of the project. The information presented is based on the understanding of educational systems, adult learning principles, and user-centered design considerations.</a:t>
            </a:r>
          </a:p>
        </p:txBody>
      </p:sp>
    </p:spTree>
    <p:extLst>
      <p:ext uri="{BB962C8B-B14F-4D97-AF65-F5344CB8AC3E}">
        <p14:creationId xmlns:p14="http://schemas.microsoft.com/office/powerpoint/2010/main" val="3683200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a:t>
            </a:r>
            <a:r>
              <a:rPr lang="en-US" dirty="0"/>
              <a:t>designs for the online learning system</a:t>
            </a:r>
          </a:p>
        </p:txBody>
      </p:sp>
      <p:sp>
        <p:nvSpPr>
          <p:cNvPr id="3" name="Content Placeholder 2"/>
          <p:cNvSpPr>
            <a:spLocks noGrp="1"/>
          </p:cNvSpPr>
          <p:nvPr>
            <p:ph idx="1"/>
          </p:nvPr>
        </p:nvSpPr>
        <p:spPr/>
        <p:txBody>
          <a:bodyPr>
            <a:normAutofit/>
          </a:bodyPr>
          <a:lstStyle/>
          <a:p>
            <a:pPr marL="0" indent="0">
              <a:buNone/>
            </a:pPr>
            <a:r>
              <a:rPr lang="en-US" sz="2000" b="1" dirty="0"/>
              <a:t>Interface Design 1: </a:t>
            </a:r>
            <a:r>
              <a:rPr lang="en-US" sz="2000" i="1" dirty="0"/>
              <a:t>Discussion Hub</a:t>
            </a:r>
          </a:p>
          <a:p>
            <a:pPr marL="0" indent="0">
              <a:buNone/>
            </a:pPr>
            <a:r>
              <a:rPr lang="en-US" sz="2000" b="1" i="1" dirty="0"/>
              <a:t>Rationale:</a:t>
            </a:r>
          </a:p>
          <a:p>
            <a:pPr marL="0" indent="0">
              <a:buNone/>
            </a:pPr>
            <a:r>
              <a:rPr lang="en-US" sz="2000" dirty="0"/>
              <a:t>This design focuses on promoting active discussions and collaboration among learners. It provides a centralized hub for learners to engage in threaded discussions, ask questions, and share insights, fostering a sense of community and facilitating peer-to-peer learning.</a:t>
            </a:r>
          </a:p>
          <a:p>
            <a:pPr marL="0" indent="0">
              <a:buNone/>
            </a:pPr>
            <a:r>
              <a:rPr lang="en-US" sz="2000" b="1" i="1" dirty="0"/>
              <a:t>Illustration:</a:t>
            </a:r>
            <a:r>
              <a:rPr lang="en-US" sz="2000" dirty="0"/>
              <a:t>	</a:t>
            </a:r>
            <a:endParaRPr lang="en-US" sz="2000" dirty="0" smtClean="0"/>
          </a:p>
          <a:p>
            <a:pPr marL="0" indent="0">
              <a:buNone/>
            </a:pPr>
            <a:r>
              <a:rPr lang="en-US" sz="2000" dirty="0" smtClean="0"/>
              <a:t>The </a:t>
            </a:r>
            <a:r>
              <a:rPr lang="en-US" sz="2000" dirty="0"/>
              <a:t>interface includes a main discussion feed displaying recent posts, a search function to find specific topics, and options to filter discussions by category or relevance. Each discussion thread shows the post content, comments, and likes</a:t>
            </a:r>
            <a:r>
              <a:rPr lang="en-US" sz="2000" dirty="0" smtClean="0"/>
              <a:t>.</a:t>
            </a:r>
            <a:endParaRPr lang="en-US" sz="2000" dirty="0"/>
          </a:p>
        </p:txBody>
      </p:sp>
    </p:spTree>
    <p:extLst>
      <p:ext uri="{BB962C8B-B14F-4D97-AF65-F5344CB8AC3E}">
        <p14:creationId xmlns:p14="http://schemas.microsoft.com/office/powerpoint/2010/main" val="3426718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sz="2000" dirty="0"/>
              <a:t>The Destined Adult School requires the development of an online learning system to cater to adult learners, particularly high-profile individuals, who are reluctant to attend physical classes due to privacy concerns. The system is needed to provide a secure and private environment for these learners to access educational resources, participate in classes remotely, and improve their English language skills.</a:t>
            </a:r>
          </a:p>
          <a:p>
            <a:pPr marL="0" indent="0">
              <a:buNone/>
            </a:pPr>
            <a:endParaRPr lang="en-US" dirty="0"/>
          </a:p>
        </p:txBody>
      </p:sp>
    </p:spTree>
    <p:extLst>
      <p:ext uri="{BB962C8B-B14F-4D97-AF65-F5344CB8AC3E}">
        <p14:creationId xmlns:p14="http://schemas.microsoft.com/office/powerpoint/2010/main" val="232810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1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r>
              <a:rPr lang="en-US" sz="2000" b="1" i="1" dirty="0" smtClean="0"/>
              <a:t>:</a:t>
            </a:r>
            <a:endParaRPr lang="en-US" sz="2000" b="1" i="1" dirty="0"/>
          </a:p>
          <a:p>
            <a:pPr marL="0" indent="0">
              <a:buNone/>
            </a:pPr>
            <a:r>
              <a:rPr lang="en-US" sz="2000" dirty="0" err="1"/>
              <a:t>Otieno</a:t>
            </a:r>
            <a:r>
              <a:rPr lang="en-US" sz="2000" dirty="0"/>
              <a:t>, an adult learner, accesses the discussion hub to seek clarification on a grammar rule. He posts his question in the relevant category and receives responses from other learners and instructors within a few hours. He engages in a back-and-forth discussion, gaining a deeper understanding of the concept</a:t>
            </a:r>
            <a:r>
              <a:rPr lang="en-US" sz="2000" dirty="0" smtClean="0"/>
              <a:t>.</a:t>
            </a:r>
          </a:p>
          <a:p>
            <a:pPr marL="0" indent="0">
              <a:buNone/>
            </a:pPr>
            <a:endParaRPr lang="en-US" sz="2000" dirty="0"/>
          </a:p>
          <a:p>
            <a:pPr marL="0" indent="0">
              <a:buNone/>
            </a:pPr>
            <a:r>
              <a:rPr lang="en-US" sz="2000" b="1" i="1" dirty="0"/>
              <a:t>Assessment:</a:t>
            </a:r>
          </a:p>
          <a:p>
            <a:pPr marL="0" indent="0">
              <a:buNone/>
            </a:pPr>
            <a:r>
              <a:rPr lang="en-US" sz="2000" dirty="0"/>
              <a:t>User feedback indicates that the discussion hub enhances learner engagement, encourages interaction, and provides a valuable platform for knowledge sharing. Learners appreciate the ability to connect with peers, receive diverse perspectives, and receive timely responses from instructors.</a:t>
            </a:r>
          </a:p>
          <a:p>
            <a:endParaRPr lang="en-US" dirty="0"/>
          </a:p>
          <a:p>
            <a:pPr marL="0" indent="0">
              <a:buNone/>
            </a:pPr>
            <a:endParaRPr lang="en-US" dirty="0"/>
          </a:p>
        </p:txBody>
      </p:sp>
    </p:spTree>
    <p:extLst>
      <p:ext uri="{BB962C8B-B14F-4D97-AF65-F5344CB8AC3E}">
        <p14:creationId xmlns:p14="http://schemas.microsoft.com/office/powerpoint/2010/main" val="3882476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2: </a:t>
            </a:r>
            <a:r>
              <a:rPr lang="en-US" sz="2000" i="1" dirty="0"/>
              <a:t>Virtual Classroom</a:t>
            </a:r>
          </a:p>
          <a:p>
            <a:pPr marL="0" indent="0">
              <a:buNone/>
            </a:pPr>
            <a:r>
              <a:rPr lang="en-US" sz="2000" b="1" i="1" dirty="0"/>
              <a:t>Rationale:</a:t>
            </a:r>
          </a:p>
          <a:p>
            <a:pPr marL="0" indent="0">
              <a:buNone/>
            </a:pPr>
            <a:r>
              <a:rPr lang="en-US" sz="2000" dirty="0"/>
              <a:t>This design focuses on replicating the traditional classroom experience in a virtual setting. It enables live interactions, real-time discussions, and instructor-led sessions, allowing learners to actively participate and engage with course content</a:t>
            </a:r>
            <a:r>
              <a:rPr lang="en-US" sz="2000" dirty="0" smtClean="0"/>
              <a:t>.</a:t>
            </a:r>
            <a:endParaRPr lang="en-US" sz="2000" dirty="0"/>
          </a:p>
          <a:p>
            <a:pPr marL="0" indent="0">
              <a:buNone/>
            </a:pPr>
            <a:r>
              <a:rPr lang="en-US" sz="2000" b="1" i="1" dirty="0"/>
              <a:t>Illustration:</a:t>
            </a:r>
          </a:p>
          <a:p>
            <a:pPr marL="0" indent="0">
              <a:buNone/>
            </a:pPr>
            <a:r>
              <a:rPr lang="en-US" sz="2000" dirty="0"/>
              <a:t>The interface features a virtual classroom with video conferencing capabilities. It includes a main screen displaying the instructor's video feed, a chat window for text-based communication, and a shared whiteboard for collaborative activities. Learners can raise hand, ask questions, and participate in polls.</a:t>
            </a:r>
          </a:p>
          <a:p>
            <a:endParaRPr lang="en-US" dirty="0"/>
          </a:p>
        </p:txBody>
      </p:sp>
    </p:spTree>
    <p:extLst>
      <p:ext uri="{BB962C8B-B14F-4D97-AF65-F5344CB8AC3E}">
        <p14:creationId xmlns:p14="http://schemas.microsoft.com/office/powerpoint/2010/main" val="1669359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2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Victor, an adult learner, joins a virtual classroom session conducted by his instructor. He sees the instructor's video feed and presentation on the main screen. He actively participates by typing questions in the chat window and contributing to the discussion. The instructor addresses his questions and encourages input from other learners.</a:t>
            </a:r>
          </a:p>
          <a:p>
            <a:pPr marL="0" indent="0">
              <a:buNone/>
            </a:pPr>
            <a:r>
              <a:rPr lang="en-US" sz="2000" b="1" i="1" dirty="0"/>
              <a:t>Assessment:</a:t>
            </a:r>
          </a:p>
          <a:p>
            <a:pPr marL="0" indent="0">
              <a:buNone/>
            </a:pPr>
            <a:r>
              <a:rPr lang="en-US" sz="2000" dirty="0"/>
              <a:t>Feedback from users indicates that the virtual classroom design provides a dynamic and engaging learning experience. Learners appreciate the ability to interact with instructors and peers in real-time, fostering a sense of connection and active participation</a:t>
            </a:r>
          </a:p>
          <a:p>
            <a:endParaRPr lang="en-US" dirty="0"/>
          </a:p>
        </p:txBody>
      </p:sp>
    </p:spTree>
    <p:extLst>
      <p:ext uri="{BB962C8B-B14F-4D97-AF65-F5344CB8AC3E}">
        <p14:creationId xmlns:p14="http://schemas.microsoft.com/office/powerpoint/2010/main" val="1150248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3: </a:t>
            </a:r>
            <a:r>
              <a:rPr lang="en-US" sz="2000" i="1" dirty="0"/>
              <a:t>Personalized Progress Tracker</a:t>
            </a:r>
          </a:p>
          <a:p>
            <a:pPr marL="0" indent="0">
              <a:buNone/>
            </a:pPr>
            <a:r>
              <a:rPr lang="en-US" sz="2000" b="1" i="1" dirty="0"/>
              <a:t>Rationale:</a:t>
            </a:r>
          </a:p>
          <a:p>
            <a:pPr marL="0" indent="0">
              <a:buNone/>
            </a:pPr>
            <a:r>
              <a:rPr lang="en-US" sz="2000" dirty="0"/>
              <a:t>This design focuses on empowering learners to track their progress and set goals. It provides personalized feedback, performance analytics, and goal-setting features, enabling learners to monitor their language learning journey and stay motivated.</a:t>
            </a:r>
          </a:p>
          <a:p>
            <a:pPr marL="0" indent="0">
              <a:buNone/>
            </a:pPr>
            <a:r>
              <a:rPr lang="en-US" sz="2000" b="1" i="1" dirty="0"/>
              <a:t>Illustration:</a:t>
            </a:r>
          </a:p>
          <a:p>
            <a:pPr marL="0" indent="0">
              <a:buNone/>
            </a:pPr>
            <a:r>
              <a:rPr lang="en-US" sz="2000" dirty="0"/>
              <a:t>The interface includes a dashboard displaying a learner's progress, achievements, and recommendations. It shows completed lessons, quiz scores, and areas for improvement. Learners can set goals, track their performance over time, and receive personalized feedback from instructors.</a:t>
            </a:r>
          </a:p>
          <a:p>
            <a:endParaRPr lang="en-US" dirty="0"/>
          </a:p>
        </p:txBody>
      </p:sp>
    </p:spTree>
    <p:extLst>
      <p:ext uri="{BB962C8B-B14F-4D97-AF65-F5344CB8AC3E}">
        <p14:creationId xmlns:p14="http://schemas.microsoft.com/office/powerpoint/2010/main" val="2261140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3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Sally, an adult learner, logs into her account and accesses her personalized progress tracker. She sees her completion percentage, recent achievements, and areas she needs to focus on. She sets a goal to improve her vocabulary and receives recommendations for relevant lessons and exercises to work on.</a:t>
            </a:r>
          </a:p>
          <a:p>
            <a:pPr marL="0" indent="0">
              <a:buNone/>
            </a:pPr>
            <a:r>
              <a:rPr lang="en-US" sz="2000" b="1" i="1" dirty="0"/>
              <a:t>Assessment:</a:t>
            </a:r>
          </a:p>
          <a:p>
            <a:pPr marL="0" indent="0">
              <a:buNone/>
            </a:pPr>
            <a:r>
              <a:rPr lang="en-US" sz="2000" dirty="0"/>
              <a:t>User feedback indicates that the personalized progress tracker design motivates learners and provides them with a clear overview of their language learning journey. Learners appreciate the ability to set goals, track their improvement, and receive tailored recommendations for their individual needs.</a:t>
            </a:r>
          </a:p>
          <a:p>
            <a:endParaRPr lang="en-US" dirty="0"/>
          </a:p>
        </p:txBody>
      </p:sp>
    </p:spTree>
    <p:extLst>
      <p:ext uri="{BB962C8B-B14F-4D97-AF65-F5344CB8AC3E}">
        <p14:creationId xmlns:p14="http://schemas.microsoft.com/office/powerpoint/2010/main" val="426526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for Design Choices</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These </a:t>
            </a:r>
            <a:r>
              <a:rPr lang="en-US" sz="2000" dirty="0"/>
              <a:t>three interface designs were chosen to explore different aspects of the online learning system that support communication and collaboration among users. The discussion hub emphasizes peer-to-peer interaction and knowledge sharing, the virtual classroom focuses on real-time engagement and instructor-led sessions, and the personalized progress tracker empowers learners to monitor their own progress and receive personalized feedback.</a:t>
            </a:r>
          </a:p>
        </p:txBody>
      </p:sp>
    </p:spTree>
    <p:extLst>
      <p:ext uri="{BB962C8B-B14F-4D97-AF65-F5344CB8AC3E}">
        <p14:creationId xmlns:p14="http://schemas.microsoft.com/office/powerpoint/2010/main" val="149105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Modifications to Requirements Specification and Usability Criteria</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Based </a:t>
            </a:r>
            <a:r>
              <a:rPr lang="en-US" sz="2000" dirty="0"/>
              <a:t>on the exploration of these interface designs and user feedback, the requirements specification and usability criteria may be modified to include specific features related to the discussion hub, virtual classroom, and personalized progress tracker. The modifications will reflect the importance of promoting collaboration, real-time interactions, personalized tracking, and feedback in the design of the online learning system.</a:t>
            </a:r>
          </a:p>
        </p:txBody>
      </p:sp>
    </p:spTree>
    <p:extLst>
      <p:ext uri="{BB962C8B-B14F-4D97-AF65-F5344CB8AC3E}">
        <p14:creationId xmlns:p14="http://schemas.microsoft.com/office/powerpoint/2010/main" val="728700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of Final Design</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 final design of the online learning system is a comprehensive platform that incorporates key features to support effective language learning, communication, collaboration, and progress tracking. The design aims to create an engaging and user-friendly interface that caters to the needs of adult learners, instructors, and support staff. It emphasizes personalized learning, interactive experiences, and seamless communication channels.</a:t>
            </a:r>
            <a:endParaRPr lang="en-US" sz="2000" dirty="0"/>
          </a:p>
        </p:txBody>
      </p:sp>
    </p:spTree>
    <p:extLst>
      <p:ext uri="{BB962C8B-B14F-4D97-AF65-F5344CB8AC3E}">
        <p14:creationId xmlns:p14="http://schemas.microsoft.com/office/powerpoint/2010/main" val="261279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Prototype 1: </a:t>
            </a:r>
            <a:r>
              <a:rPr lang="en-US" sz="2000" i="1" dirty="0"/>
              <a:t>Interactive Lesson </a:t>
            </a:r>
            <a:r>
              <a:rPr lang="en-US" sz="2000" i="1" dirty="0" smtClean="0"/>
              <a:t>Module</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includes a lesson module interface with interactive elements such as videos, audio exercises, and interactive quizzes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Sarah, an adult learner, accesses a lesson module on verb tenses. She watches a short instructional video, practices verb conjugation through interactive exercises, and completes a quiz to test her understanding</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interactive lesson module design enhances learner engagement, provides multimedia learning experiences, and allows for immediate feedback on performance.</a:t>
            </a:r>
          </a:p>
          <a:p>
            <a:endParaRPr lang="en-US" dirty="0"/>
          </a:p>
        </p:txBody>
      </p:sp>
    </p:spTree>
    <p:extLst>
      <p:ext uri="{BB962C8B-B14F-4D97-AF65-F5344CB8AC3E}">
        <p14:creationId xmlns:p14="http://schemas.microsoft.com/office/powerpoint/2010/main" val="302315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i="1" dirty="0"/>
              <a:t>Prototype 2: </a:t>
            </a:r>
            <a:r>
              <a:rPr lang="en-US" sz="2000" i="1" dirty="0"/>
              <a:t>Collaborative Project </a:t>
            </a:r>
            <a:r>
              <a:rPr lang="en-US" sz="2000" i="1" dirty="0" smtClean="0"/>
              <a:t>Workspace.</a:t>
            </a:r>
          </a:p>
          <a:p>
            <a:pPr marL="0" indent="0">
              <a:buNone/>
            </a:pPr>
            <a:endParaRPr lang="en-US" sz="2000" dirty="0"/>
          </a:p>
          <a:p>
            <a:pPr marL="0" indent="0">
              <a:buNone/>
            </a:pPr>
            <a:r>
              <a:rPr lang="en-US" sz="2000" b="1" i="1" dirty="0" smtClean="0"/>
              <a:t>Visual </a:t>
            </a:r>
            <a:r>
              <a:rPr lang="en-US" sz="2000" b="1" i="1" dirty="0"/>
              <a:t>Material: </a:t>
            </a:r>
            <a:r>
              <a:rPr lang="en-US" sz="2000" dirty="0"/>
              <a:t>The prototype showcases a collaborative project workspace where learners can collaborate on group assignments, share documents, and communicate with team members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Sam, Nelson, and Esther form a study group and access the project workspace. They create a shared document, discuss ideas through a chat feature, and contribute to the project simultaneously</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suggests that the collaborative project workspace design fosters teamwork, facilitates effective communication and coordination among group members, and promotes a sense of shared responsibility and accomplishment.</a:t>
            </a:r>
          </a:p>
          <a:p>
            <a:endParaRPr lang="en-US" dirty="0"/>
          </a:p>
        </p:txBody>
      </p:sp>
    </p:spTree>
    <p:extLst>
      <p:ext uri="{BB962C8B-B14F-4D97-AF65-F5344CB8AC3E}">
        <p14:creationId xmlns:p14="http://schemas.microsoft.com/office/powerpoint/2010/main" val="2165232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Users</a:t>
            </a:r>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 </a:t>
            </a:r>
            <a:r>
              <a:rPr lang="en-US" sz="2000" b="1" i="1" dirty="0"/>
              <a:t>Adult Learners: </a:t>
            </a:r>
            <a:r>
              <a:rPr lang="en-US" sz="2000" dirty="0"/>
              <a:t>The users of the system are adults seeking to enhance their reading, writing, and speaking skills in English. They may have varying levels of digital literacy and language proficiency</a:t>
            </a:r>
            <a:r>
              <a:rPr lang="en-US" sz="2000" dirty="0" smtClean="0"/>
              <a:t>.</a:t>
            </a:r>
          </a:p>
          <a:p>
            <a:pPr marL="514350" indent="-514350">
              <a:buFont typeface="+mj-lt"/>
              <a:buAutoNum type="romanUcPeriod"/>
            </a:pPr>
            <a:endParaRPr lang="en-US" sz="2000" dirty="0"/>
          </a:p>
          <a:p>
            <a:pPr marL="514350" indent="-514350">
              <a:buFont typeface="+mj-lt"/>
              <a:buAutoNum type="romanUcPeriod"/>
            </a:pPr>
            <a:r>
              <a:rPr lang="en-US" sz="2000" b="1" i="1" dirty="0" smtClean="0"/>
              <a:t>High-Profile </a:t>
            </a:r>
            <a:r>
              <a:rPr lang="en-US" sz="2000" b="1" i="1" dirty="0"/>
              <a:t>Individuals: </a:t>
            </a:r>
            <a:r>
              <a:rPr lang="en-US" sz="2000" dirty="0"/>
              <a:t>The target users include high-profile individuals who value privacy and confidentiality. They may have specific scheduling constraints and require a flexible learning solution that respects their privacy needs</a:t>
            </a:r>
            <a:r>
              <a:rPr lang="en-US" sz="2000" dirty="0" smtClean="0"/>
              <a:t>.</a:t>
            </a:r>
            <a:endParaRPr lang="en-US" sz="2000" dirty="0"/>
          </a:p>
        </p:txBody>
      </p:sp>
    </p:spTree>
    <p:extLst>
      <p:ext uri="{BB962C8B-B14F-4D97-AF65-F5344CB8AC3E}">
        <p14:creationId xmlns:p14="http://schemas.microsoft.com/office/powerpoint/2010/main" val="181016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dirty="0"/>
              <a:t>Prototype 3: </a:t>
            </a:r>
            <a:r>
              <a:rPr lang="en-US" sz="2000" i="1" dirty="0"/>
              <a:t>Personalized Progress </a:t>
            </a:r>
            <a:r>
              <a:rPr lang="en-US" sz="2000" i="1" dirty="0" smtClean="0"/>
              <a:t>Dashboard.</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presents a personalized progress dashboard that displays a learner's overall progress, achievements, and areas for improvement</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Esther logs into her account and views her progress dashboard. She sees her completion percentage, recent achievements, and a breakdown of her performance in different language skills. She sets new goals based on the feedback and recommendations provided</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personalized progress dashboard design empowers learners, provides a comprehensive overview of their language learning journey, and motivates them to achieve their goals.</a:t>
            </a:r>
          </a:p>
          <a:p>
            <a:endParaRPr lang="en-US" dirty="0"/>
          </a:p>
        </p:txBody>
      </p:sp>
    </p:spTree>
    <p:extLst>
      <p:ext uri="{BB962C8B-B14F-4D97-AF65-F5344CB8AC3E}">
        <p14:creationId xmlns:p14="http://schemas.microsoft.com/office/powerpoint/2010/main" val="1001441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Plan</a:t>
            </a:r>
          </a:p>
        </p:txBody>
      </p:sp>
      <p:sp>
        <p:nvSpPr>
          <p:cNvPr id="3" name="Content Placeholder 2"/>
          <p:cNvSpPr>
            <a:spLocks noGrp="1"/>
          </p:cNvSpPr>
          <p:nvPr>
            <p:ph idx="1"/>
          </p:nvPr>
        </p:nvSpPr>
        <p:spPr/>
        <p:txBody>
          <a:bodyPr>
            <a:normAutofit/>
          </a:bodyPr>
          <a:lstStyle/>
          <a:p>
            <a:pPr marL="0" indent="0">
              <a:buNone/>
            </a:pPr>
            <a:endParaRPr lang="en-US" sz="2000" b="1" dirty="0" smtClean="0"/>
          </a:p>
          <a:p>
            <a:pPr marL="457200" indent="-457200">
              <a:buFont typeface="+mj-lt"/>
              <a:buAutoNum type="arabicPeriod"/>
            </a:pPr>
            <a:r>
              <a:rPr lang="en-US" sz="2000" b="1" dirty="0" smtClean="0"/>
              <a:t>Usability </a:t>
            </a:r>
            <a:r>
              <a:rPr lang="en-US" sz="2000" b="1" dirty="0"/>
              <a:t>Testing: </a:t>
            </a:r>
            <a:r>
              <a:rPr lang="en-US" sz="2000" dirty="0"/>
              <a:t>Conduct usability testing exercises where representative users navigate the system, perform specific tasks, and provide feedback on the overall usability, intuitive design, and ease of use. This exercise will validate the usability criteria and identify areas for improvement</a:t>
            </a:r>
            <a:r>
              <a:rPr lang="en-US" sz="2000" dirty="0" smtClean="0"/>
              <a:t>.</a:t>
            </a:r>
          </a:p>
          <a:p>
            <a:pPr marL="0" indent="0">
              <a:buNone/>
            </a:pPr>
            <a:endParaRPr lang="en-US" sz="2000" dirty="0"/>
          </a:p>
          <a:p>
            <a:pPr marL="457200" indent="-457200">
              <a:buFont typeface="+mj-lt"/>
              <a:buAutoNum type="arabicPeriod" startAt="2"/>
            </a:pPr>
            <a:r>
              <a:rPr lang="en-US" sz="2000" b="1" dirty="0" smtClean="0"/>
              <a:t>Focus </a:t>
            </a:r>
            <a:r>
              <a:rPr lang="en-US" sz="2000" b="1" dirty="0"/>
              <a:t>Groups: </a:t>
            </a:r>
            <a:r>
              <a:rPr lang="en-US" sz="2000" dirty="0"/>
              <a:t>Organize focus groups with learners, instructors, and support staff to gather qualitative feedback on specific features, functionalities, and user experiences. This exercise will help identify user preferences, pain points, and suggestions for enhancing communication, collaboration, and personalization</a:t>
            </a:r>
            <a:r>
              <a:rPr lang="en-US" sz="2000" dirty="0" smtClean="0"/>
              <a:t>.</a:t>
            </a:r>
            <a:endParaRPr lang="en-US" sz="2000" dirty="0"/>
          </a:p>
        </p:txBody>
      </p:sp>
    </p:spTree>
    <p:extLst>
      <p:ext uri="{BB962C8B-B14F-4D97-AF65-F5344CB8AC3E}">
        <p14:creationId xmlns:p14="http://schemas.microsoft.com/office/powerpoint/2010/main" val="8232668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000" b="1" i="1" dirty="0" smtClean="0"/>
              <a:t>Surveys and Feedback Forms: </a:t>
            </a:r>
            <a:r>
              <a:rPr lang="en-US" sz="2000" dirty="0" smtClean="0"/>
              <a:t>Distribute </a:t>
            </a:r>
            <a:r>
              <a:rPr lang="en-US" sz="2000" dirty="0"/>
              <a:t>surveys and </a:t>
            </a:r>
            <a:r>
              <a:rPr lang="en-US" sz="2000" dirty="0" smtClean="0"/>
              <a:t>feedback </a:t>
            </a:r>
            <a:r>
              <a:rPr lang="en-US" sz="2000" dirty="0"/>
              <a:t>forms to gather quantitative and qualitative data on user satisfaction, perceived effectiveness, and overall experience with the online learning system. This exercise will help assess the system's impact on learning outcomes, user engagement, and satisfaction</a:t>
            </a:r>
            <a:r>
              <a:rPr lang="en-US" sz="2000" dirty="0" smtClean="0"/>
              <a:t>.</a:t>
            </a:r>
          </a:p>
          <a:p>
            <a:pPr marL="0" indent="0">
              <a:buNone/>
            </a:pPr>
            <a:endParaRPr lang="en-US" sz="2000" dirty="0"/>
          </a:p>
          <a:p>
            <a:pPr marL="0" indent="0">
              <a:buNone/>
            </a:pPr>
            <a:r>
              <a:rPr lang="en-US" sz="2000" b="1" i="1" dirty="0"/>
              <a:t>Rationale for Evaluation Exercises</a:t>
            </a:r>
            <a:r>
              <a:rPr lang="en-US" sz="2000" b="1" i="1" dirty="0" smtClean="0"/>
              <a:t>:</a:t>
            </a:r>
          </a:p>
          <a:p>
            <a:pPr marL="0" indent="0">
              <a:buNone/>
            </a:pPr>
            <a:endParaRPr lang="en-US" sz="2000" b="1" dirty="0"/>
          </a:p>
          <a:p>
            <a:pPr marL="514350" indent="-514350">
              <a:buFont typeface="+mj-lt"/>
              <a:buAutoNum type="romanUcPeriod"/>
            </a:pPr>
            <a:r>
              <a:rPr lang="en-US" sz="2000" b="1" i="1" dirty="0" smtClean="0"/>
              <a:t>Usability </a:t>
            </a:r>
            <a:r>
              <a:rPr lang="en-US" sz="2000" b="1" i="1" dirty="0"/>
              <a:t>Testing: </a:t>
            </a:r>
            <a:r>
              <a:rPr lang="en-US" sz="2000" dirty="0"/>
              <a:t>This exercise will validate the usability criteria and ensure that the system is easy to navigate, understand, and use, meeting the needs of users with varying levels of digital literacy.</a:t>
            </a:r>
          </a:p>
          <a:p>
            <a:pPr marL="0" indent="0">
              <a:buNone/>
            </a:pPr>
            <a:endParaRPr lang="en-US" dirty="0"/>
          </a:p>
        </p:txBody>
      </p:sp>
    </p:spTree>
    <p:extLst>
      <p:ext uri="{BB962C8B-B14F-4D97-AF65-F5344CB8AC3E}">
        <p14:creationId xmlns:p14="http://schemas.microsoft.com/office/powerpoint/2010/main" val="3057852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b="1" i="1" dirty="0" smtClean="0"/>
              <a:t>Rationale </a:t>
            </a:r>
            <a:r>
              <a:rPr lang="en-US" sz="2000" b="1" i="1" dirty="0"/>
              <a:t>for Evaluation </a:t>
            </a:r>
            <a:r>
              <a:rPr lang="en-US" sz="2000" b="1" i="1" dirty="0" smtClean="0"/>
              <a:t>Exercises:</a:t>
            </a:r>
          </a:p>
          <a:p>
            <a:pPr marL="0" indent="0">
              <a:buNone/>
            </a:pPr>
            <a:endParaRPr lang="en-US" sz="2000" b="1" i="1" dirty="0" smtClean="0"/>
          </a:p>
          <a:p>
            <a:pPr marL="514350" indent="-514350">
              <a:buFont typeface="+mj-lt"/>
              <a:buAutoNum type="romanUcPeriod" startAt="2"/>
            </a:pPr>
            <a:r>
              <a:rPr lang="en-US" sz="2000" b="1" i="1" dirty="0" smtClean="0"/>
              <a:t>Focus </a:t>
            </a:r>
            <a:r>
              <a:rPr lang="en-US" sz="2000" b="1" i="1" dirty="0"/>
              <a:t>Groups: </a:t>
            </a:r>
            <a:r>
              <a:rPr lang="en-US" sz="2000" dirty="0"/>
              <a:t>By involving different stakeholders, this exercise will gather diverse perspectives, identify potential areas of improvement, and ensure that the system aligns with user expectations and preferences</a:t>
            </a:r>
            <a:r>
              <a:rPr lang="en-US" sz="2000" dirty="0" smtClean="0"/>
              <a:t>.</a:t>
            </a:r>
          </a:p>
          <a:p>
            <a:pPr marL="0" indent="0">
              <a:buNone/>
            </a:pPr>
            <a:endParaRPr lang="en-US" sz="2000" dirty="0"/>
          </a:p>
          <a:p>
            <a:pPr marL="514350" indent="-514350">
              <a:buFont typeface="+mj-lt"/>
              <a:buAutoNum type="romanUcPeriod" startAt="3"/>
            </a:pPr>
            <a:r>
              <a:rPr lang="en-US" sz="2000" b="1" i="1" dirty="0"/>
              <a:t>Surveys and Feedback Forms: </a:t>
            </a:r>
            <a:r>
              <a:rPr lang="en-US" sz="2000" dirty="0"/>
              <a:t>These evaluation methods will provide quantitative and qualitative data to assess user satisfaction, effectiveness, and overall user experience, validating the usability criteria and requirements related to communication, collaboration, and progress tracking.</a:t>
            </a:r>
          </a:p>
          <a:p>
            <a:pPr marL="0" indent="0">
              <a:buNone/>
            </a:pPr>
            <a:endParaRPr lang="en-US" dirty="0"/>
          </a:p>
        </p:txBody>
      </p:sp>
    </p:spTree>
    <p:extLst>
      <p:ext uri="{BB962C8B-B14F-4D97-AF65-F5344CB8AC3E}">
        <p14:creationId xmlns:p14="http://schemas.microsoft.com/office/powerpoint/2010/main" val="387338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a:t>
            </a:r>
            <a:r>
              <a:rPr lang="en-US" dirty="0"/>
              <a:t>of User </a:t>
            </a:r>
            <a:r>
              <a:rPr lang="en-US" dirty="0" smtClean="0"/>
              <a:t>Tasks</a:t>
            </a:r>
            <a:endParaRPr lang="en-US" dirty="0"/>
          </a:p>
        </p:txBody>
      </p:sp>
      <p:sp>
        <p:nvSpPr>
          <p:cNvPr id="3" name="Content Placeholder 2"/>
          <p:cNvSpPr>
            <a:spLocks noGrp="1"/>
          </p:cNvSpPr>
          <p:nvPr>
            <p:ph idx="1"/>
          </p:nvPr>
        </p:nvSpPr>
        <p:spPr>
          <a:xfrm>
            <a:off x="457200" y="1447800"/>
            <a:ext cx="8229600" cy="5181600"/>
          </a:xfrm>
        </p:spPr>
        <p:txBody>
          <a:bodyPr>
            <a:normAutofit fontScale="25000" lnSpcReduction="20000"/>
          </a:bodyPr>
          <a:lstStyle/>
          <a:p>
            <a:pPr marL="0" indent="0">
              <a:buNone/>
            </a:pPr>
            <a:endParaRPr lang="en-US" sz="8000" b="1" i="1" dirty="0" smtClean="0"/>
          </a:p>
          <a:p>
            <a:pPr marL="971550" lvl="1" indent="-571500">
              <a:buFont typeface="+mj-lt"/>
              <a:buAutoNum type="romanUcPeriod"/>
            </a:pPr>
            <a:r>
              <a:rPr lang="en-US" sz="8000" b="1" i="1" dirty="0" smtClean="0"/>
              <a:t>Accessing </a:t>
            </a:r>
            <a:r>
              <a:rPr lang="en-US" sz="8000" b="1" i="1" dirty="0"/>
              <a:t>Learning Materials: </a:t>
            </a:r>
            <a:r>
              <a:rPr lang="en-US" sz="8000" dirty="0"/>
              <a:t>Users need to navigate the online platform to access a variety of learning resources, including interactive lessons, multimedia content, exercises, and quizzes.</a:t>
            </a:r>
          </a:p>
          <a:p>
            <a:pPr marL="971550" lvl="1" indent="-571500">
              <a:buFont typeface="+mj-lt"/>
              <a:buAutoNum type="romanUcPeriod"/>
            </a:pPr>
            <a:r>
              <a:rPr lang="en-US" sz="8000" b="1" i="1" dirty="0" smtClean="0"/>
              <a:t>Participating </a:t>
            </a:r>
            <a:r>
              <a:rPr lang="en-US" sz="8000" b="1" i="1" dirty="0"/>
              <a:t>in Remote Classes: </a:t>
            </a:r>
            <a:r>
              <a:rPr lang="en-US" sz="8000" dirty="0"/>
              <a:t>Users should be able to join virtual classrooms, engage in live or recorded sessions, interact with instructors and peers, and contribute to discussions or group activities.</a:t>
            </a:r>
          </a:p>
          <a:p>
            <a:pPr marL="971550" lvl="1" indent="-571500">
              <a:buFont typeface="+mj-lt"/>
              <a:buAutoNum type="romanUcPeriod"/>
            </a:pPr>
            <a:r>
              <a:rPr lang="en-US" sz="8000" b="1" i="1" dirty="0" smtClean="0"/>
              <a:t>Tracking </a:t>
            </a:r>
            <a:r>
              <a:rPr lang="en-US" sz="8000" b="1" i="1" dirty="0"/>
              <a:t>Progress and Feedback: </a:t>
            </a:r>
            <a:r>
              <a:rPr lang="en-US" sz="8000" dirty="0"/>
              <a:t>Users should have the ability to monitor their progress, receive personalized feedback on their performance, and set goals to track their language learning journey</a:t>
            </a:r>
            <a:r>
              <a:rPr lang="en-US" sz="8000" dirty="0" smtClean="0"/>
              <a:t>.</a:t>
            </a:r>
          </a:p>
          <a:p>
            <a:pPr marL="971550" lvl="1" indent="-571500">
              <a:buFont typeface="+mj-lt"/>
              <a:buAutoNum type="romanUcPeriod"/>
            </a:pPr>
            <a:r>
              <a:rPr lang="en-US" sz="8000" dirty="0" smtClean="0"/>
              <a:t> </a:t>
            </a:r>
            <a:r>
              <a:rPr lang="en-US" sz="8000" b="1" i="1" dirty="0"/>
              <a:t>Customizing Learning Paths: </a:t>
            </a:r>
            <a:r>
              <a:rPr lang="en-US" sz="8000" dirty="0"/>
              <a:t>Users should be able to tailor their learning experience based on their individual goals, interests, and skill levels, selecting specific topics or modules that align with their needs.</a:t>
            </a:r>
          </a:p>
          <a:p>
            <a:pPr marL="971550" lvl="1" indent="-571500">
              <a:buFont typeface="+mj-lt"/>
              <a:buAutoNum type="romanUcPeriod"/>
            </a:pPr>
            <a:r>
              <a:rPr lang="en-US" sz="8000" b="1" i="1" dirty="0" smtClean="0"/>
              <a:t>Seeking </a:t>
            </a:r>
            <a:r>
              <a:rPr lang="en-US" sz="8000" b="1" i="1" dirty="0"/>
              <a:t>Support: </a:t>
            </a:r>
            <a:r>
              <a:rPr lang="en-US" sz="8000" dirty="0"/>
              <a:t>Users may require assistance from instructors or tutors, either through online chat, email, or scheduled consultations, to address questions, clarify concepts, or seek guidance.</a:t>
            </a:r>
          </a:p>
          <a:p>
            <a:endParaRPr lang="en-US" dirty="0"/>
          </a:p>
        </p:txBody>
      </p:sp>
    </p:spTree>
    <p:extLst>
      <p:ext uri="{BB962C8B-B14F-4D97-AF65-F5344CB8AC3E}">
        <p14:creationId xmlns:p14="http://schemas.microsoft.com/office/powerpoint/2010/main" val="22311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Task Environment</a:t>
            </a:r>
          </a:p>
        </p:txBody>
      </p:sp>
      <p:sp>
        <p:nvSpPr>
          <p:cNvPr id="3" name="Content Placeholder 2"/>
          <p:cNvSpPr>
            <a:spLocks noGrp="1"/>
          </p:cNvSpPr>
          <p:nvPr>
            <p:ph idx="1"/>
          </p:nvPr>
        </p:nvSpPr>
        <p:spPr/>
        <p:txBody>
          <a:bodyPr>
            <a:normAutofit/>
          </a:bodyPr>
          <a:lstStyle/>
          <a:p>
            <a:pPr marL="0" indent="0">
              <a:buNone/>
            </a:pPr>
            <a:endParaRPr lang="en-US" sz="2200" b="1" i="1" dirty="0"/>
          </a:p>
          <a:p>
            <a:pPr marL="914400" lvl="1" indent="-514350">
              <a:buFont typeface="+mj-lt"/>
              <a:buAutoNum type="romanUcPeriod"/>
            </a:pPr>
            <a:r>
              <a:rPr lang="en-US" sz="2000" b="1" i="1" dirty="0" smtClean="0"/>
              <a:t>Digital </a:t>
            </a:r>
            <a:r>
              <a:rPr lang="en-US" sz="2000" b="1" i="1" dirty="0"/>
              <a:t>Learning Environment: </a:t>
            </a:r>
            <a:r>
              <a:rPr lang="en-US" sz="2000" dirty="0"/>
              <a:t>Users interact with the online learning platform through computers, laptops, or mobile devices with internet access.</a:t>
            </a:r>
          </a:p>
          <a:p>
            <a:pPr marL="914400" lvl="1" indent="-514350">
              <a:buFont typeface="+mj-lt"/>
              <a:buAutoNum type="romanUcPeriod"/>
            </a:pPr>
            <a:r>
              <a:rPr lang="en-US" sz="2000" b="1" i="1" dirty="0" smtClean="0"/>
              <a:t>Remote </a:t>
            </a:r>
            <a:r>
              <a:rPr lang="en-US" sz="2000" b="1" i="1" dirty="0"/>
              <a:t>Learning Setup: </a:t>
            </a:r>
            <a:r>
              <a:rPr lang="en-US" sz="2000" dirty="0"/>
              <a:t>Users engage in learning activities from their preferred location, such as their homes or private workspaces, to maintain privacy and convenience.</a:t>
            </a:r>
          </a:p>
          <a:p>
            <a:pPr marL="914400" lvl="1" indent="-514350">
              <a:buFont typeface="+mj-lt"/>
              <a:buAutoNum type="romanUcPeriod"/>
            </a:pPr>
            <a:r>
              <a:rPr lang="en-US" sz="2000" b="1" i="1" dirty="0" smtClean="0"/>
              <a:t>Connectivity </a:t>
            </a:r>
            <a:r>
              <a:rPr lang="en-US" sz="2000" b="1" i="1" dirty="0"/>
              <a:t>and Technology: </a:t>
            </a:r>
            <a:r>
              <a:rPr lang="en-US" sz="2000" dirty="0"/>
              <a:t>Users rely on stable internet connectivity and compatible devices to access the system, stream content, and participate in virtual classes.</a:t>
            </a:r>
          </a:p>
          <a:p>
            <a:pPr marL="914400" lvl="1" indent="-514350">
              <a:buFont typeface="+mj-lt"/>
              <a:buAutoNum type="romanUcPeriod"/>
            </a:pPr>
            <a:r>
              <a:rPr lang="en-US" sz="2000" b="1" i="1" dirty="0" smtClean="0"/>
              <a:t>Time </a:t>
            </a:r>
            <a:r>
              <a:rPr lang="en-US" sz="2000" b="1" i="1" dirty="0"/>
              <a:t>Flexibility: </a:t>
            </a:r>
            <a:r>
              <a:rPr lang="en-US" sz="2000" dirty="0"/>
              <a:t>The system should accommodate users' varying schedules and provide asynchronous learning options, allowing them to study at their own pace.</a:t>
            </a:r>
          </a:p>
          <a:p>
            <a:endParaRPr lang="en-US" dirty="0"/>
          </a:p>
        </p:txBody>
      </p:sp>
    </p:spTree>
    <p:extLst>
      <p:ext uri="{BB962C8B-B14F-4D97-AF65-F5344CB8AC3E}">
        <p14:creationId xmlns:p14="http://schemas.microsoft.com/office/powerpoint/2010/main" val="83120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a:t>ANALYSIS</a:t>
            </a: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Main </a:t>
            </a:r>
            <a:r>
              <a:rPr lang="en-US" sz="2000" b="1" dirty="0"/>
              <a:t>task: </a:t>
            </a:r>
            <a:r>
              <a:rPr lang="en-US" sz="2000" i="1" dirty="0"/>
              <a:t>Access and participate in an online English language </a:t>
            </a:r>
            <a:r>
              <a:rPr lang="en-US" sz="2000" i="1" dirty="0" smtClean="0"/>
              <a:t>learning.</a:t>
            </a:r>
          </a:p>
          <a:p>
            <a:pPr>
              <a:buFont typeface="Wingdings" pitchFamily="2" charset="2"/>
              <a:buChar char="Ø"/>
            </a:pPr>
            <a:endParaRPr lang="en-US" sz="2000" i="1" dirty="0"/>
          </a:p>
          <a:p>
            <a:pPr marL="400050" lvl="1" indent="0">
              <a:buNone/>
            </a:pPr>
            <a:r>
              <a:rPr lang="en-US" sz="2000" b="1" i="1" dirty="0" smtClean="0"/>
              <a:t>Subtask </a:t>
            </a:r>
            <a:r>
              <a:rPr lang="en-US" sz="2000" b="1" i="1" dirty="0"/>
              <a:t>1</a:t>
            </a:r>
            <a:r>
              <a:rPr lang="en-US" sz="2000" dirty="0"/>
              <a:t>: </a:t>
            </a:r>
            <a:r>
              <a:rPr lang="en-US" sz="2000" i="1" dirty="0"/>
              <a:t>Log in to the online learning </a:t>
            </a:r>
            <a:r>
              <a:rPr lang="en-US" sz="2000" i="1" dirty="0" smtClean="0"/>
              <a:t>platform.</a:t>
            </a:r>
            <a:endParaRPr lang="en-US" sz="2000" i="1" dirty="0"/>
          </a:p>
          <a:p>
            <a:pPr marL="1314450" lvl="2" indent="-514350">
              <a:buFont typeface="+mj-lt"/>
              <a:buAutoNum type="romanUcPeriod"/>
            </a:pPr>
            <a:r>
              <a:rPr lang="en-US" sz="2000" dirty="0" smtClean="0"/>
              <a:t>Enter </a:t>
            </a:r>
            <a:r>
              <a:rPr lang="en-US" sz="2000" dirty="0"/>
              <a:t>username and password</a:t>
            </a:r>
          </a:p>
          <a:p>
            <a:pPr marL="1314450" lvl="2" indent="-514350">
              <a:buFont typeface="+mj-lt"/>
              <a:buAutoNum type="romanUcPeriod"/>
            </a:pPr>
            <a:r>
              <a:rPr lang="en-US" sz="2000" dirty="0" smtClean="0"/>
              <a:t>Click </a:t>
            </a:r>
            <a:r>
              <a:rPr lang="en-US" sz="2000" dirty="0"/>
              <a:t>on "Login" button</a:t>
            </a:r>
          </a:p>
          <a:p>
            <a:pPr marL="1314450" lvl="2" indent="-514350">
              <a:buFont typeface="+mj-lt"/>
              <a:buAutoNum type="romanUcPeriod"/>
            </a:pPr>
            <a:r>
              <a:rPr lang="en-US" sz="2000" dirty="0" smtClean="0"/>
              <a:t>Verify </a:t>
            </a:r>
            <a:r>
              <a:rPr lang="en-US" sz="2000" dirty="0"/>
              <a:t>credentials and gain access to the platform</a:t>
            </a:r>
          </a:p>
          <a:p>
            <a:pPr marL="400050" lvl="1" indent="0">
              <a:buNone/>
            </a:pPr>
            <a:r>
              <a:rPr lang="en-US" sz="2000" b="1" i="1" dirty="0" smtClean="0"/>
              <a:t>Subtask </a:t>
            </a:r>
            <a:r>
              <a:rPr lang="en-US" sz="2000" b="1" i="1" dirty="0"/>
              <a:t>2</a:t>
            </a:r>
            <a:r>
              <a:rPr lang="en-US" sz="2000" dirty="0"/>
              <a:t>: </a:t>
            </a:r>
            <a:r>
              <a:rPr lang="en-US" sz="2000" i="1" dirty="0"/>
              <a:t>Navigate to the desired course or learning </a:t>
            </a:r>
            <a:r>
              <a:rPr lang="en-US" sz="2000" i="1" dirty="0" smtClean="0"/>
              <a:t>materials.</a:t>
            </a:r>
            <a:endParaRPr lang="en-US" sz="2000" i="1" dirty="0"/>
          </a:p>
          <a:p>
            <a:pPr marL="1314450" lvl="2" indent="-514350">
              <a:buFont typeface="+mj-lt"/>
              <a:buAutoNum type="romanUcPeriod"/>
            </a:pPr>
            <a:r>
              <a:rPr lang="en-US" sz="2000" dirty="0" smtClean="0"/>
              <a:t>Browse </a:t>
            </a:r>
            <a:r>
              <a:rPr lang="en-US" sz="2000" dirty="0"/>
              <a:t>through available courses or subjects</a:t>
            </a:r>
          </a:p>
          <a:p>
            <a:pPr marL="1314450" lvl="2" indent="-514350">
              <a:buFont typeface="+mj-lt"/>
              <a:buAutoNum type="romanUcPeriod"/>
            </a:pPr>
            <a:r>
              <a:rPr lang="en-US" sz="2000" dirty="0" smtClean="0"/>
              <a:t>Select </a:t>
            </a:r>
            <a:r>
              <a:rPr lang="en-US" sz="2000" dirty="0"/>
              <a:t>the desired course or learning materials</a:t>
            </a:r>
          </a:p>
          <a:p>
            <a:pPr marL="1314450" lvl="2" indent="-514350">
              <a:buFont typeface="+mj-lt"/>
              <a:buAutoNum type="romanUcPeriod"/>
            </a:pPr>
            <a:r>
              <a:rPr lang="en-US" sz="2000" dirty="0" smtClean="0"/>
              <a:t>Click </a:t>
            </a:r>
            <a:r>
              <a:rPr lang="en-US" sz="2000" dirty="0"/>
              <a:t>on the course to access its content</a:t>
            </a:r>
          </a:p>
          <a:p>
            <a:pPr marL="0" indent="0">
              <a:buNone/>
            </a:pPr>
            <a:endParaRPr lang="en-US" dirty="0"/>
          </a:p>
        </p:txBody>
      </p:sp>
    </p:spTree>
    <p:extLst>
      <p:ext uri="{BB962C8B-B14F-4D97-AF65-F5344CB8AC3E}">
        <p14:creationId xmlns:p14="http://schemas.microsoft.com/office/powerpoint/2010/main" val="11608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Subtask 3: </a:t>
            </a:r>
            <a:r>
              <a:rPr lang="en-US" sz="2000" i="1" dirty="0"/>
              <a:t>Access interactive lessons, multimedia content, and </a:t>
            </a:r>
            <a:r>
              <a:rPr lang="en-US" sz="2000" i="1" dirty="0" smtClean="0"/>
              <a:t>exercises.</a:t>
            </a:r>
          </a:p>
          <a:p>
            <a:pPr marL="914400" lvl="1" indent="-514350">
              <a:buFont typeface="+mj-lt"/>
              <a:buAutoNum type="romanUcPeriod"/>
            </a:pPr>
            <a:r>
              <a:rPr lang="en-US" sz="2000" dirty="0" smtClean="0"/>
              <a:t>Open </a:t>
            </a:r>
            <a:r>
              <a:rPr lang="en-US" sz="2000" dirty="0"/>
              <a:t>the selected course or module</a:t>
            </a:r>
          </a:p>
          <a:p>
            <a:pPr marL="914400" lvl="1" indent="-514350">
              <a:buFont typeface="+mj-lt"/>
              <a:buAutoNum type="romanUcPeriod"/>
            </a:pPr>
            <a:r>
              <a:rPr lang="en-US" sz="2000" dirty="0" smtClean="0"/>
              <a:t>View </a:t>
            </a:r>
            <a:r>
              <a:rPr lang="en-US" sz="2000" dirty="0"/>
              <a:t>the lessons and topics available</a:t>
            </a:r>
          </a:p>
          <a:p>
            <a:pPr marL="914400" lvl="1" indent="-514350">
              <a:buFont typeface="+mj-lt"/>
              <a:buAutoNum type="romanUcPeriod"/>
            </a:pPr>
            <a:r>
              <a:rPr lang="en-US" sz="2000" dirty="0" smtClean="0"/>
              <a:t>Click </a:t>
            </a:r>
            <a:r>
              <a:rPr lang="en-US" sz="2000" dirty="0"/>
              <a:t>on a lesson or topic to access its content</a:t>
            </a:r>
          </a:p>
          <a:p>
            <a:pPr marL="914400" lvl="1" indent="-514350">
              <a:buFont typeface="+mj-lt"/>
              <a:buAutoNum type="romanUcPeriod"/>
            </a:pPr>
            <a:r>
              <a:rPr lang="en-US" sz="2000" dirty="0" smtClean="0"/>
              <a:t>Engage </a:t>
            </a:r>
            <a:r>
              <a:rPr lang="en-US" sz="2000" dirty="0"/>
              <a:t>with interactive elements such as videos, audio exercises, and </a:t>
            </a:r>
            <a:r>
              <a:rPr lang="en-US" sz="2000" dirty="0" smtClean="0"/>
              <a:t>quizzes</a:t>
            </a:r>
          </a:p>
          <a:p>
            <a:pPr marL="400050" lvl="1" indent="0">
              <a:buNone/>
            </a:pPr>
            <a:endParaRPr lang="en-US" sz="2000" dirty="0"/>
          </a:p>
          <a:p>
            <a:pPr marL="0" indent="0">
              <a:buNone/>
            </a:pPr>
            <a:r>
              <a:rPr lang="en-US" sz="2000" b="1" i="1" dirty="0" smtClean="0"/>
              <a:t>Subtask </a:t>
            </a:r>
            <a:r>
              <a:rPr lang="en-US" sz="2000" b="1" i="1" dirty="0"/>
              <a:t>4: </a:t>
            </a:r>
            <a:r>
              <a:rPr lang="en-US" sz="2000" i="1" dirty="0"/>
              <a:t>Join virtual classrooms or recorded </a:t>
            </a:r>
            <a:r>
              <a:rPr lang="en-US" sz="2000" i="1" dirty="0" smtClean="0"/>
              <a:t>sessions.</a:t>
            </a:r>
            <a:endParaRPr lang="en-US" sz="2000" i="1" dirty="0"/>
          </a:p>
          <a:p>
            <a:pPr marL="914400" lvl="1" indent="-514350">
              <a:buFont typeface="+mj-lt"/>
              <a:buAutoNum type="romanUcPeriod"/>
            </a:pPr>
            <a:r>
              <a:rPr lang="en-US" sz="2000" dirty="0" smtClean="0"/>
              <a:t>Explore </a:t>
            </a:r>
            <a:r>
              <a:rPr lang="en-US" sz="2000" dirty="0"/>
              <a:t>the course menu or navigation options</a:t>
            </a:r>
          </a:p>
          <a:p>
            <a:pPr marL="914400" lvl="1" indent="-514350">
              <a:buFont typeface="+mj-lt"/>
              <a:buAutoNum type="romanUcPeriod"/>
            </a:pPr>
            <a:r>
              <a:rPr lang="en-US" sz="2000" dirty="0" smtClean="0"/>
              <a:t>Look </a:t>
            </a:r>
            <a:r>
              <a:rPr lang="en-US" sz="2000" dirty="0"/>
              <a:t>for virtual classrooms or recorded sessions</a:t>
            </a:r>
          </a:p>
          <a:p>
            <a:pPr marL="914400" lvl="1" indent="-514350">
              <a:buFont typeface="+mj-lt"/>
              <a:buAutoNum type="romanUcPeriod"/>
            </a:pPr>
            <a:r>
              <a:rPr lang="en-US" sz="2000" dirty="0" smtClean="0"/>
              <a:t>Click </a:t>
            </a:r>
            <a:r>
              <a:rPr lang="en-US" sz="2000" dirty="0"/>
              <a:t>on the desired session or enter the virtual classroom</a:t>
            </a:r>
          </a:p>
          <a:p>
            <a:pPr marL="914400" lvl="1" indent="-514350">
              <a:buFont typeface="+mj-lt"/>
              <a:buAutoNum type="romanUcPeriod"/>
            </a:pPr>
            <a:r>
              <a:rPr lang="en-US" sz="2000" dirty="0" smtClean="0"/>
              <a:t>Follow </a:t>
            </a:r>
            <a:r>
              <a:rPr lang="en-US" sz="2000" dirty="0"/>
              <a:t>instructions to join the session or play the </a:t>
            </a:r>
            <a:r>
              <a:rPr lang="en-US" sz="2000" dirty="0" smtClean="0"/>
              <a:t>recording</a:t>
            </a:r>
            <a:endParaRPr lang="en-US" sz="2000" dirty="0"/>
          </a:p>
        </p:txBody>
      </p:sp>
    </p:spTree>
    <p:extLst>
      <p:ext uri="{BB962C8B-B14F-4D97-AF65-F5344CB8AC3E}">
        <p14:creationId xmlns:p14="http://schemas.microsoft.com/office/powerpoint/2010/main" val="424776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900" b="1" i="1" dirty="0" smtClean="0"/>
          </a:p>
          <a:p>
            <a:pPr marL="0" indent="0">
              <a:buNone/>
            </a:pPr>
            <a:r>
              <a:rPr lang="en-US" sz="2600" b="1" i="1" dirty="0" smtClean="0"/>
              <a:t>Subtask </a:t>
            </a:r>
            <a:r>
              <a:rPr lang="en-US" sz="2600" b="1" i="1" dirty="0"/>
              <a:t>5:</a:t>
            </a:r>
            <a:r>
              <a:rPr lang="en-US" sz="2600" dirty="0"/>
              <a:t> </a:t>
            </a:r>
            <a:r>
              <a:rPr lang="en-US" sz="2600" i="1" dirty="0"/>
              <a:t>Engage in discussions, group activities, or </a:t>
            </a:r>
            <a:r>
              <a:rPr lang="en-US" sz="2600" i="1" dirty="0" smtClean="0"/>
              <a:t>assignments.</a:t>
            </a:r>
            <a:endParaRPr lang="en-US" sz="2600" i="1" dirty="0"/>
          </a:p>
          <a:p>
            <a:pPr marL="971550" lvl="1" indent="-571500">
              <a:buFont typeface="+mj-lt"/>
              <a:buAutoNum type="romanUcPeriod"/>
            </a:pPr>
            <a:r>
              <a:rPr lang="en-US" sz="2600" dirty="0" smtClean="0"/>
              <a:t>Find </a:t>
            </a:r>
            <a:r>
              <a:rPr lang="en-US" sz="2600" dirty="0"/>
              <a:t>discussion boards, group activities, or assignments within the course</a:t>
            </a:r>
          </a:p>
          <a:p>
            <a:pPr marL="971550" lvl="1" indent="-571500">
              <a:buFont typeface="+mj-lt"/>
              <a:buAutoNum type="romanUcPeriod"/>
            </a:pPr>
            <a:r>
              <a:rPr lang="en-US" sz="2600" dirty="0" smtClean="0"/>
              <a:t>Click </a:t>
            </a:r>
            <a:r>
              <a:rPr lang="en-US" sz="2600" dirty="0"/>
              <a:t>on the relevant section or topic</a:t>
            </a:r>
          </a:p>
          <a:p>
            <a:pPr marL="971550" lvl="1" indent="-571500">
              <a:buFont typeface="+mj-lt"/>
              <a:buAutoNum type="romanUcPeriod"/>
            </a:pPr>
            <a:r>
              <a:rPr lang="en-US" sz="2600" dirty="0" smtClean="0"/>
              <a:t>Read </a:t>
            </a:r>
            <a:r>
              <a:rPr lang="en-US" sz="2600" dirty="0"/>
              <a:t>and respond to discussion posts or prompts</a:t>
            </a:r>
          </a:p>
          <a:p>
            <a:pPr marL="971550" lvl="1" indent="-571500">
              <a:buFont typeface="+mj-lt"/>
              <a:buAutoNum type="romanUcPeriod"/>
            </a:pPr>
            <a:r>
              <a:rPr lang="en-US" sz="2600" dirty="0" smtClean="0"/>
              <a:t>Collaborate </a:t>
            </a:r>
            <a:r>
              <a:rPr lang="en-US" sz="2600" dirty="0"/>
              <a:t>with other learners, provide feedback, or submit </a:t>
            </a:r>
            <a:r>
              <a:rPr lang="en-US" sz="2600" dirty="0" smtClean="0"/>
              <a:t>assignments</a:t>
            </a:r>
          </a:p>
          <a:p>
            <a:pPr marL="400050" lvl="1" indent="0">
              <a:buNone/>
            </a:pPr>
            <a:endParaRPr lang="en-US" sz="2600" dirty="0"/>
          </a:p>
          <a:p>
            <a:pPr marL="0" indent="0">
              <a:buNone/>
            </a:pPr>
            <a:r>
              <a:rPr lang="en-US" sz="2600" b="1" i="1" dirty="0" smtClean="0"/>
              <a:t>Subtask </a:t>
            </a:r>
            <a:r>
              <a:rPr lang="en-US" sz="2600" b="1" i="1" dirty="0"/>
              <a:t>6:</a:t>
            </a:r>
            <a:r>
              <a:rPr lang="en-US" sz="2600" dirty="0"/>
              <a:t> </a:t>
            </a:r>
            <a:r>
              <a:rPr lang="en-US" sz="2600" i="1" dirty="0"/>
              <a:t>Monitor progress and receive personalized </a:t>
            </a:r>
            <a:r>
              <a:rPr lang="en-US" sz="2600" i="1" dirty="0" smtClean="0"/>
              <a:t>feedback.</a:t>
            </a:r>
            <a:endParaRPr lang="en-US" sz="2600" i="1" dirty="0"/>
          </a:p>
          <a:p>
            <a:pPr marL="971550" lvl="1" indent="-571500">
              <a:buFont typeface="+mj-lt"/>
              <a:buAutoNum type="romanUcPeriod"/>
            </a:pPr>
            <a:r>
              <a:rPr lang="en-US" sz="2600" dirty="0" smtClean="0"/>
              <a:t>Access </a:t>
            </a:r>
            <a:r>
              <a:rPr lang="en-US" sz="2600" dirty="0"/>
              <a:t>the progress or dashboard section</a:t>
            </a:r>
          </a:p>
          <a:p>
            <a:pPr marL="971550" lvl="1" indent="-571500">
              <a:buFont typeface="+mj-lt"/>
              <a:buAutoNum type="romanUcPeriod"/>
            </a:pPr>
            <a:r>
              <a:rPr lang="en-US" sz="2600" dirty="0" smtClean="0"/>
              <a:t>View </a:t>
            </a:r>
            <a:r>
              <a:rPr lang="en-US" sz="2600" dirty="0"/>
              <a:t>overall progress, achievements, and areas for improvement</a:t>
            </a:r>
          </a:p>
          <a:p>
            <a:pPr marL="971550" lvl="1" indent="-571500">
              <a:buFont typeface="+mj-lt"/>
              <a:buAutoNum type="romanUcPeriod"/>
            </a:pPr>
            <a:r>
              <a:rPr lang="en-US" sz="2600" dirty="0" smtClean="0"/>
              <a:t>Receive </a:t>
            </a:r>
            <a:r>
              <a:rPr lang="en-US" sz="2600" dirty="0"/>
              <a:t>personalized feedback on performance and suggested learning paths</a:t>
            </a:r>
          </a:p>
          <a:p>
            <a:pPr marL="971550" lvl="1" indent="-571500">
              <a:buFont typeface="+mj-lt"/>
              <a:buAutoNum type="romanUcPeriod"/>
            </a:pPr>
            <a:r>
              <a:rPr lang="en-US" sz="2600" dirty="0" smtClean="0"/>
              <a:t>Set </a:t>
            </a:r>
            <a:r>
              <a:rPr lang="en-US" sz="2600" dirty="0"/>
              <a:t>goals and track progress over time</a:t>
            </a:r>
          </a:p>
          <a:p>
            <a:endParaRPr lang="en-US" dirty="0"/>
          </a:p>
        </p:txBody>
      </p:sp>
    </p:spTree>
    <p:extLst>
      <p:ext uri="{BB962C8B-B14F-4D97-AF65-F5344CB8AC3E}">
        <p14:creationId xmlns:p14="http://schemas.microsoft.com/office/powerpoint/2010/main" val="198091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 </a:t>
            </a:r>
            <a:endParaRPr lang="en-US" dirty="0"/>
          </a:p>
        </p:txBody>
      </p:sp>
      <p:sp>
        <p:nvSpPr>
          <p:cNvPr id="3" name="Content Placeholder 2"/>
          <p:cNvSpPr>
            <a:spLocks noGrp="1"/>
          </p:cNvSpPr>
          <p:nvPr>
            <p:ph idx="1"/>
          </p:nvPr>
        </p:nvSpPr>
        <p:spPr/>
        <p:txBody>
          <a:bodyPr>
            <a:noAutofit/>
          </a:bodyPr>
          <a:lstStyle/>
          <a:p>
            <a:pPr marL="0" indent="0">
              <a:buNone/>
            </a:pPr>
            <a:r>
              <a:rPr lang="en-US" sz="2000" b="1" i="1" dirty="0" smtClean="0"/>
              <a:t>Subtask </a:t>
            </a:r>
            <a:r>
              <a:rPr lang="en-US" sz="2000" b="1" i="1" dirty="0"/>
              <a:t>7:</a:t>
            </a:r>
            <a:r>
              <a:rPr lang="en-US" sz="2000" dirty="0"/>
              <a:t> </a:t>
            </a:r>
            <a:r>
              <a:rPr lang="en-US" sz="2000" i="1" dirty="0"/>
              <a:t>Seek support from instructors or tutors, if </a:t>
            </a:r>
            <a:r>
              <a:rPr lang="en-US" sz="2000" i="1" dirty="0" smtClean="0"/>
              <a:t>needed.</a:t>
            </a:r>
          </a:p>
          <a:p>
            <a:pPr marL="914400" lvl="1" indent="-514350">
              <a:buFont typeface="+mj-lt"/>
              <a:buAutoNum type="romanUcPeriod"/>
            </a:pPr>
            <a:r>
              <a:rPr lang="en-US" sz="2000" dirty="0" smtClean="0"/>
              <a:t>Locate </a:t>
            </a:r>
            <a:r>
              <a:rPr lang="en-US" sz="2000" dirty="0"/>
              <a:t>the support or contact information section</a:t>
            </a:r>
          </a:p>
          <a:p>
            <a:pPr marL="914400" lvl="1" indent="-514350">
              <a:buFont typeface="+mj-lt"/>
              <a:buAutoNum type="romanUcPeriod"/>
            </a:pPr>
            <a:r>
              <a:rPr lang="en-US" sz="2000" dirty="0" smtClean="0"/>
              <a:t>Find </a:t>
            </a:r>
            <a:r>
              <a:rPr lang="en-US" sz="2000" dirty="0"/>
              <a:t>instructor or tutor availability details</a:t>
            </a:r>
          </a:p>
          <a:p>
            <a:pPr marL="914400" lvl="1" indent="-514350">
              <a:buFont typeface="+mj-lt"/>
              <a:buAutoNum type="romanUcPeriod"/>
            </a:pPr>
            <a:r>
              <a:rPr lang="en-US" sz="2000" dirty="0" smtClean="0"/>
              <a:t>Use </a:t>
            </a:r>
            <a:r>
              <a:rPr lang="en-US" sz="2000" dirty="0"/>
              <a:t>provided communication channels (e.g., email, chat) to reach out for support</a:t>
            </a:r>
          </a:p>
          <a:p>
            <a:pPr marL="914400" lvl="1" indent="-514350">
              <a:buFont typeface="+mj-lt"/>
              <a:buAutoNum type="romanUcPeriod"/>
            </a:pPr>
            <a:r>
              <a:rPr lang="en-US" sz="2000" dirty="0" smtClean="0"/>
              <a:t>Ask </a:t>
            </a:r>
            <a:r>
              <a:rPr lang="en-US" sz="2000" dirty="0"/>
              <a:t>questions, seek clarification, or request </a:t>
            </a:r>
            <a:r>
              <a:rPr lang="en-US" sz="2000" dirty="0" smtClean="0"/>
              <a:t>assistance</a:t>
            </a:r>
            <a:endParaRPr lang="en-US" sz="2000" dirty="0"/>
          </a:p>
          <a:p>
            <a:pPr marL="0" indent="0">
              <a:buNone/>
            </a:pPr>
            <a:r>
              <a:rPr lang="en-US" sz="2000" b="1" i="1" dirty="0" smtClean="0"/>
              <a:t>Subtask </a:t>
            </a:r>
            <a:r>
              <a:rPr lang="en-US" sz="2000" b="1" i="1" dirty="0"/>
              <a:t>8:</a:t>
            </a:r>
            <a:r>
              <a:rPr lang="en-US" sz="2000" dirty="0"/>
              <a:t> </a:t>
            </a:r>
            <a:r>
              <a:rPr lang="en-US" sz="2000" i="1" dirty="0"/>
              <a:t>Customize learning paths and set goals based on individual </a:t>
            </a:r>
            <a:r>
              <a:rPr lang="en-US" sz="2000" i="1" dirty="0" smtClean="0"/>
              <a:t>needs.</a:t>
            </a:r>
            <a:endParaRPr lang="en-US" sz="2000" i="1" dirty="0"/>
          </a:p>
          <a:p>
            <a:pPr marL="914400" lvl="1" indent="-514350">
              <a:buFont typeface="+mj-lt"/>
              <a:buAutoNum type="romanUcPeriod"/>
            </a:pPr>
            <a:r>
              <a:rPr lang="en-US" sz="2000" dirty="0" smtClean="0"/>
              <a:t>Explore </a:t>
            </a:r>
            <a:r>
              <a:rPr lang="en-US" sz="2000" dirty="0"/>
              <a:t>the customization or personalization options</a:t>
            </a:r>
          </a:p>
          <a:p>
            <a:pPr marL="914400" lvl="1" indent="-514350">
              <a:buFont typeface="+mj-lt"/>
              <a:buAutoNum type="romanUcPeriod"/>
            </a:pPr>
            <a:r>
              <a:rPr lang="en-US" sz="2000" dirty="0" smtClean="0"/>
              <a:t>Modify </a:t>
            </a:r>
            <a:r>
              <a:rPr lang="en-US" sz="2000" dirty="0"/>
              <a:t>learning preferences or settings</a:t>
            </a:r>
          </a:p>
          <a:p>
            <a:pPr marL="914400" lvl="1" indent="-514350">
              <a:buFont typeface="+mj-lt"/>
              <a:buAutoNum type="romanUcPeriod"/>
            </a:pPr>
            <a:r>
              <a:rPr lang="en-US" sz="2000" dirty="0" smtClean="0"/>
              <a:t>Set </a:t>
            </a:r>
            <a:r>
              <a:rPr lang="en-US" sz="2000" dirty="0"/>
              <a:t>specific learning goals based on individual needs and aspirations</a:t>
            </a:r>
          </a:p>
          <a:p>
            <a:pPr marL="914400" lvl="1" indent="-514350">
              <a:buFont typeface="+mj-lt"/>
              <a:buAutoNum type="romanUcPeriod"/>
            </a:pPr>
            <a:r>
              <a:rPr lang="en-US" sz="2000" dirty="0" smtClean="0"/>
              <a:t>Adjust </a:t>
            </a:r>
            <a:r>
              <a:rPr lang="en-US" sz="2000" dirty="0"/>
              <a:t>the learning path, pace, or content according to personal requirements</a:t>
            </a:r>
          </a:p>
          <a:p>
            <a:endParaRPr lang="en-US" sz="2000" dirty="0"/>
          </a:p>
        </p:txBody>
      </p:sp>
    </p:spTree>
    <p:extLst>
      <p:ext uri="{BB962C8B-B14F-4D97-AF65-F5344CB8AC3E}">
        <p14:creationId xmlns:p14="http://schemas.microsoft.com/office/powerpoint/2010/main" val="54589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2555</Words>
  <Application>Microsoft Office PowerPoint</Application>
  <PresentationFormat>On-screen Show (4:3)</PresentationFormat>
  <Paragraphs>182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Language Learning Platform</vt:lpstr>
      <vt:lpstr>Problem Definition</vt:lpstr>
      <vt:lpstr>Characteristics of Users</vt:lpstr>
      <vt:lpstr>Characteristics of User Tasks</vt:lpstr>
      <vt:lpstr>Characteristics of Task Environment</vt:lpstr>
      <vt:lpstr>TASK ANALYSIS</vt:lpstr>
      <vt:lpstr>TASK ANALYSIS</vt:lpstr>
      <vt:lpstr>TASK ANALYSIS</vt:lpstr>
      <vt:lpstr>TASK ANALYSIS </vt:lpstr>
      <vt:lpstr>PowerPoint Presentation</vt:lpstr>
      <vt:lpstr>PowerPoint Presentation</vt:lpstr>
      <vt:lpstr>Description of Larger System</vt:lpstr>
      <vt:lpstr>Analysis of Existing System</vt:lpstr>
      <vt:lpstr>Advantages</vt:lpstr>
      <vt:lpstr>Disadvantages</vt:lpstr>
      <vt:lpstr>Initial Usability Criteria</vt:lpstr>
      <vt:lpstr>Initial Usability Criteria Cont..</vt:lpstr>
      <vt:lpstr>Gathering of Information</vt:lpstr>
      <vt:lpstr>Interface designs for the online learning system</vt:lpstr>
      <vt:lpstr>Interface design 1 </vt:lpstr>
      <vt:lpstr>Interface designs</vt:lpstr>
      <vt:lpstr>Interface design 2 </vt:lpstr>
      <vt:lpstr>Interface designs</vt:lpstr>
      <vt:lpstr>Interface design 3 </vt:lpstr>
      <vt:lpstr>Explanation for Design Choices</vt:lpstr>
      <vt:lpstr>Modifications to Requirements Specification and Usability Criteria</vt:lpstr>
      <vt:lpstr>Overall Description of Final Design</vt:lpstr>
      <vt:lpstr>Prototypes</vt:lpstr>
      <vt:lpstr>Prototypes</vt:lpstr>
      <vt:lpstr>Prototypes</vt:lpstr>
      <vt:lpstr>Evaluation Plan</vt:lpstr>
      <vt:lpstr>Evaluation Plan</vt:lpstr>
      <vt:lpstr>Evaluation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42</cp:revision>
  <dcterms:created xsi:type="dcterms:W3CDTF">2024-02-16T06:34:16Z</dcterms:created>
  <dcterms:modified xsi:type="dcterms:W3CDTF">2024-03-26T11:48:31Z</dcterms:modified>
</cp:coreProperties>
</file>