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svg" ContentType="image/svg"/>
  <Override PartName="/ppt/media/image5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72" r:id="rId11"/>
    <p:sldMasterId id="2147483674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398742-0FD3-4A85-A530-181B984D55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DC210A2-93B3-4DFA-B1FF-1FE04CF8FF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B66D2E1-1995-47BC-A505-EF243A9B95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6F52A50-C20C-4A24-A3E6-EA83B05ACF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E0B0AC0-2B30-45BE-BD64-3026CBACE8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1A6F59E-BAC3-4FB2-99E0-124FB29A27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94A0737-EABF-4AE3-A0E2-32DFAC9A45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55F149E-9A88-4501-8E51-D87B10C174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A5955EF-75EB-4629-B7D1-6C7051A0B4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ED941A-92E6-4B0B-9827-B7231A98E9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D237E65-9A06-4E9E-B226-A74369A792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91CDB95-E1B1-4969-9D9D-F55D61D8A1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977650B-8446-4A34-86F9-C10CE4FEF6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3164199-625F-497D-9D26-04EE16D188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EE38C5E-11AE-4EA3-8F14-253AE5390C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05D81C1-1E3B-4694-B61C-9024F61390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0CA4738-F5AF-4072-83EA-FDF20F0A40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l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i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k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o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e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d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i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M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a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s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e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r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i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l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e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s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y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l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4804B6B-CF66-4B09-A153-7D02D253169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77FD33A-F672-4320-959F-E108D8C4B75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0E18C44-7BC1-4B31-9B7C-AA84F612F3B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l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i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k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o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e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d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i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M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a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s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e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r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i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l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e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s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y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l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2E8E850-5EAC-4C34-A572-4C79585C436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1D3CEB0-2D1A-41E8-9C1F-7C1EC8A6519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96C0FB7-75A9-4DE5-B469-D8040A4F6BD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FAD90CE-F539-45B8-A02F-DE95F09B58D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7C37A1C-26B5-485B-A43A-9FA4D033FD2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347057C-EB76-4E6C-9F11-A22A7C1C160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F419A22-3203-4103-BE50-D347E9DE220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8BB40B7-63F7-4785-BEED-2457B730C76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365c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utoShape 2"/>
          <p:cNvSpPr/>
          <p:nvPr/>
        </p:nvSpPr>
        <p:spPr>
          <a:xfrm>
            <a:off x="1028520" y="6235560"/>
            <a:ext cx="16230600" cy="360"/>
          </a:xfrm>
          <a:prstGeom prst="line">
            <a:avLst/>
          </a:prstGeom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6" name="Freeform 3"/>
          <p:cNvSpPr/>
          <p:nvPr/>
        </p:nvSpPr>
        <p:spPr>
          <a:xfrm>
            <a:off x="15149160" y="7846560"/>
            <a:ext cx="2109600" cy="1154520"/>
          </a:xfrm>
          <a:custGeom>
            <a:avLst/>
            <a:gdLst>
              <a:gd name="textAreaLeft" fmla="*/ 0 w 2109600"/>
              <a:gd name="textAreaRight" fmla="*/ 2109960 w 2109600"/>
              <a:gd name="textAreaTop" fmla="*/ 0 h 1154520"/>
              <a:gd name="textAreaBottom" fmla="*/ 1154880 h 1154520"/>
            </a:gdLst>
            <a:ahLst/>
            <a:rect l="textAreaLeft" t="textAreaTop" r="textAreaRight" b="textAreaBottom"/>
            <a:pathLst>
              <a:path w="2110075" h="1154786">
                <a:moveTo>
                  <a:pt x="0" y="0"/>
                </a:moveTo>
                <a:lnTo>
                  <a:pt x="2110075" y="0"/>
                </a:lnTo>
                <a:lnTo>
                  <a:pt x="2110075" y="1154786"/>
                </a:lnTo>
                <a:lnTo>
                  <a:pt x="0" y="11547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Freeform 4"/>
          <p:cNvSpPr/>
          <p:nvPr/>
        </p:nvSpPr>
        <p:spPr>
          <a:xfrm>
            <a:off x="1028880" y="2630520"/>
            <a:ext cx="2109600" cy="1154520"/>
          </a:xfrm>
          <a:custGeom>
            <a:avLst/>
            <a:gdLst>
              <a:gd name="textAreaLeft" fmla="*/ 0 w 2109600"/>
              <a:gd name="textAreaRight" fmla="*/ 2109960 w 2109600"/>
              <a:gd name="textAreaTop" fmla="*/ 0 h 1154520"/>
              <a:gd name="textAreaBottom" fmla="*/ 1154880 h 1154520"/>
            </a:gdLst>
            <a:ahLst/>
            <a:rect l="textAreaLeft" t="textAreaTop" r="textAreaRight" b="textAreaBottom"/>
            <a:pathLst>
              <a:path w="2110075" h="1154786">
                <a:moveTo>
                  <a:pt x="0" y="0"/>
                </a:moveTo>
                <a:lnTo>
                  <a:pt x="2110075" y="0"/>
                </a:lnTo>
                <a:lnTo>
                  <a:pt x="2110075" y="1154786"/>
                </a:lnTo>
                <a:lnTo>
                  <a:pt x="0" y="11547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TextBox 5"/>
          <p:cNvSpPr/>
          <p:nvPr/>
        </p:nvSpPr>
        <p:spPr>
          <a:xfrm>
            <a:off x="5881320" y="442800"/>
            <a:ext cx="11164680" cy="455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8960"/>
              </a:lnSpc>
            </a:pPr>
            <a:r>
              <a:rPr b="1" lang="en-US" sz="6400" strike="noStrike" u="none">
                <a:solidFill>
                  <a:srgbClr val="5271ff"/>
                </a:solidFill>
                <a:uFillTx/>
                <a:latin typeface="Tomorrow Bold"/>
                <a:ea typeface="Tomorrow Bold"/>
              </a:rPr>
              <a:t>CT290DS005</a:t>
            </a:r>
            <a:endParaRPr b="0" lang="en-US" sz="6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r" defTabSz="914400">
              <a:lnSpc>
                <a:spcPts val="8960"/>
              </a:lnSpc>
            </a:pPr>
            <a:r>
              <a:rPr b="1" lang="en-US" sz="6400" strike="noStrike" u="none">
                <a:solidFill>
                  <a:srgbClr val="5271ff"/>
                </a:solidFill>
                <a:uFillTx/>
                <a:latin typeface="Tomorrow Bold"/>
                <a:ea typeface="Tomorrow Bold"/>
              </a:rPr>
              <a:t>CERTIFICATE IN PYTHON WEB FRAMEWORK DEVELOPMENT ASSISTANT</a:t>
            </a:r>
            <a:endParaRPr b="0" lang="en-US" sz="6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" name="TextBox 6"/>
          <p:cNvSpPr/>
          <p:nvPr/>
        </p:nvSpPr>
        <p:spPr>
          <a:xfrm>
            <a:off x="1028880" y="6768360"/>
            <a:ext cx="6376320" cy="28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4479"/>
              </a:lnSpc>
            </a:pPr>
            <a:r>
              <a:rPr b="1" lang="en-US" sz="3200" strike="noStrike" u="none">
                <a:solidFill>
                  <a:srgbClr val="5271ff"/>
                </a:solidFill>
                <a:uFillTx/>
                <a:latin typeface="Tomorrow Bold"/>
                <a:ea typeface="Tomorrow Bold"/>
              </a:rPr>
              <a:t>Member: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r" defTabSz="914400">
              <a:lnSpc>
                <a:spcPts val="4479"/>
              </a:lnSpc>
            </a:pPr>
            <a:r>
              <a:rPr b="1" lang="en-US" sz="3200" strike="noStrike" u="none">
                <a:solidFill>
                  <a:srgbClr val="5271ff"/>
                </a:solidFill>
                <a:uFillTx/>
                <a:latin typeface="Tomorrow Bold"/>
                <a:ea typeface="Tomorrow Bold"/>
              </a:rPr>
              <a:t>Mak Wai Tat Victor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r" defTabSz="914400">
              <a:lnSpc>
                <a:spcPts val="4479"/>
              </a:lnSpc>
            </a:pPr>
            <a:r>
              <a:rPr b="1" lang="en-US" sz="3200" strike="noStrike" u="none">
                <a:solidFill>
                  <a:srgbClr val="5271ff"/>
                </a:solidFill>
                <a:uFillTx/>
                <a:latin typeface="Tomorrow Bold"/>
                <a:ea typeface="Tomorrow Bold"/>
              </a:rPr>
              <a:t>Cheung Chi Leung Tommy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r" defTabSz="914400">
              <a:lnSpc>
                <a:spcPts val="4479"/>
              </a:lnSpc>
            </a:pPr>
            <a:r>
              <a:rPr b="1" lang="en-US" sz="3200" strike="noStrike" u="none">
                <a:solidFill>
                  <a:srgbClr val="5271ff"/>
                </a:solidFill>
                <a:uFillTx/>
                <a:latin typeface="Tomorrow Bold"/>
                <a:ea typeface="Tomorrow Bold"/>
              </a:rPr>
              <a:t>Ng Wai Cheong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r" defTabSz="914400">
              <a:lnSpc>
                <a:spcPts val="4479"/>
              </a:lnSpc>
            </a:pPr>
            <a:r>
              <a:rPr b="1" lang="en-US" sz="3200" strike="noStrike" u="none">
                <a:solidFill>
                  <a:srgbClr val="5271ff"/>
                </a:solidFill>
                <a:uFillTx/>
                <a:latin typeface="Tomorrow Bold"/>
                <a:ea typeface="Tomorrow Bold"/>
              </a:rPr>
              <a:t>Fung Chin San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365c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2"/>
          <p:cNvSpPr/>
          <p:nvPr/>
        </p:nvSpPr>
        <p:spPr>
          <a:xfrm>
            <a:off x="7276320" y="4371120"/>
            <a:ext cx="7424640" cy="12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9700"/>
              </a:lnSpc>
              <a:tabLst>
                <a:tab algn="l" pos="0"/>
              </a:tabLst>
            </a:pPr>
            <a:r>
              <a:rPr b="0" lang="en-US" sz="10000" strike="noStrike" u="none">
                <a:solidFill>
                  <a:srgbClr val="5271ff"/>
                </a:solidFill>
                <a:uFillTx/>
                <a:latin typeface="Tomorrow"/>
                <a:ea typeface="Tomorrow"/>
              </a:rPr>
              <a:t>DEMO</a:t>
            </a:r>
            <a:endParaRPr b="0" lang="en-US" sz="10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69" name="Group 3"/>
          <p:cNvGrpSpPr/>
          <p:nvPr/>
        </p:nvGrpSpPr>
        <p:grpSpPr>
          <a:xfrm>
            <a:off x="807840" y="439200"/>
            <a:ext cx="4027320" cy="1756800"/>
            <a:chOff x="807840" y="439200"/>
            <a:chExt cx="4027320" cy="1756800"/>
          </a:xfrm>
        </p:grpSpPr>
        <p:sp>
          <p:nvSpPr>
            <p:cNvPr id="170" name="Freeform 4"/>
            <p:cNvSpPr/>
            <p:nvPr/>
          </p:nvSpPr>
          <p:spPr>
            <a:xfrm>
              <a:off x="807840" y="439200"/>
              <a:ext cx="2196000" cy="1756800"/>
            </a:xfrm>
            <a:custGeom>
              <a:avLst/>
              <a:gdLst>
                <a:gd name="textAreaLeft" fmla="*/ 0 w 2196000"/>
                <a:gd name="textAreaRight" fmla="*/ 2196360 w 2196000"/>
                <a:gd name="textAreaTop" fmla="*/ 0 h 1756800"/>
                <a:gd name="textAreaBottom" fmla="*/ 1757160 h 1756800"/>
              </a:gdLst>
              <a:ahLst/>
              <a:rect l="textAreaLeft" t="textAreaTop" r="textAreaRight" b="textAreaBottom"/>
              <a:pathLst>
                <a:path w="2928475" h="2342780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>
                <a:alphaModFix amt="89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1" name="TextBox 5"/>
            <p:cNvSpPr/>
            <p:nvPr/>
          </p:nvSpPr>
          <p:spPr>
            <a:xfrm>
              <a:off x="3335040" y="1177560"/>
              <a:ext cx="1500120" cy="44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487"/>
                </a:lnSpc>
              </a:pPr>
              <a:r>
                <a:rPr b="1" lang="en-US" sz="3200" strike="noStrike" u="none">
                  <a:solidFill>
                    <a:srgbClr val="ffffff"/>
                  </a:solidFill>
                  <a:uFillTx/>
                  <a:latin typeface="Tomorrow Bold"/>
                  <a:ea typeface="Tomorrow Bold"/>
                </a:rPr>
                <a:t>ITTC</a:t>
              </a:r>
              <a:endParaRPr b="0" lang="en-US" sz="3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365c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2"/>
          <p:cNvSpPr/>
          <p:nvPr/>
        </p:nvSpPr>
        <p:spPr>
          <a:xfrm>
            <a:off x="15149160" y="495360"/>
            <a:ext cx="2109600" cy="1154520"/>
          </a:xfrm>
          <a:custGeom>
            <a:avLst/>
            <a:gdLst>
              <a:gd name="textAreaLeft" fmla="*/ 0 w 2109600"/>
              <a:gd name="textAreaRight" fmla="*/ 2109960 w 2109600"/>
              <a:gd name="textAreaTop" fmla="*/ 0 h 1154520"/>
              <a:gd name="textAreaBottom" fmla="*/ 1154880 h 1154520"/>
            </a:gdLst>
            <a:ahLst/>
            <a:rect l="textAreaLeft" t="textAreaTop" r="textAreaRight" b="textAreaBottom"/>
            <a:pathLst>
              <a:path w="2110075" h="1154786">
                <a:moveTo>
                  <a:pt x="0" y="0"/>
                </a:moveTo>
                <a:lnTo>
                  <a:pt x="2110075" y="0"/>
                </a:lnTo>
                <a:lnTo>
                  <a:pt x="2110075" y="1154786"/>
                </a:lnTo>
                <a:lnTo>
                  <a:pt x="0" y="11547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TextBox 3"/>
          <p:cNvSpPr/>
          <p:nvPr/>
        </p:nvSpPr>
        <p:spPr>
          <a:xfrm>
            <a:off x="5958000" y="1224720"/>
            <a:ext cx="742464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274"/>
              </a:lnSpc>
              <a:tabLst>
                <a:tab algn="l" pos="0"/>
              </a:tabLst>
            </a:pPr>
            <a:r>
              <a:rPr b="0" lang="en-US" sz="7500" strike="noStrike" u="none">
                <a:solidFill>
                  <a:srgbClr val="5271ff"/>
                </a:solidFill>
                <a:uFillTx/>
                <a:latin typeface="Tomorrow"/>
                <a:ea typeface="Tomorrow"/>
              </a:rPr>
              <a:t>SUMMARY</a:t>
            </a:r>
            <a:endParaRPr b="0" lang="en-US" sz="7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74" name="Group 4"/>
          <p:cNvGrpSpPr/>
          <p:nvPr/>
        </p:nvGrpSpPr>
        <p:grpSpPr>
          <a:xfrm>
            <a:off x="807840" y="439200"/>
            <a:ext cx="4027320" cy="1756800"/>
            <a:chOff x="807840" y="439200"/>
            <a:chExt cx="4027320" cy="1756800"/>
          </a:xfrm>
        </p:grpSpPr>
        <p:sp>
          <p:nvSpPr>
            <p:cNvPr id="175" name="Freeform 5"/>
            <p:cNvSpPr/>
            <p:nvPr/>
          </p:nvSpPr>
          <p:spPr>
            <a:xfrm>
              <a:off x="807840" y="439200"/>
              <a:ext cx="2196000" cy="1756800"/>
            </a:xfrm>
            <a:custGeom>
              <a:avLst/>
              <a:gdLst>
                <a:gd name="textAreaLeft" fmla="*/ 0 w 2196000"/>
                <a:gd name="textAreaRight" fmla="*/ 2196360 w 2196000"/>
                <a:gd name="textAreaTop" fmla="*/ 0 h 1756800"/>
                <a:gd name="textAreaBottom" fmla="*/ 1757160 h 1756800"/>
              </a:gdLst>
              <a:ahLst/>
              <a:rect l="textAreaLeft" t="textAreaTop" r="textAreaRight" b="textAreaBottom"/>
              <a:pathLst>
                <a:path w="2928475" h="2342780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89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6" name="TextBox 6"/>
            <p:cNvSpPr/>
            <p:nvPr/>
          </p:nvSpPr>
          <p:spPr>
            <a:xfrm>
              <a:off x="3335040" y="1177560"/>
              <a:ext cx="1500120" cy="44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487"/>
                </a:lnSpc>
              </a:pPr>
              <a:r>
                <a:rPr b="1" lang="en-US" sz="3200" strike="noStrike" u="none">
                  <a:solidFill>
                    <a:srgbClr val="ffffff"/>
                  </a:solidFill>
                  <a:uFillTx/>
                  <a:latin typeface="Tomorrow Bold"/>
                  <a:ea typeface="Tomorrow Bold"/>
                </a:rPr>
                <a:t>ITTC</a:t>
              </a:r>
              <a:endParaRPr b="0" lang="en-US" sz="3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77" name="TextBox 7"/>
          <p:cNvSpPr/>
          <p:nvPr/>
        </p:nvSpPr>
        <p:spPr>
          <a:xfrm>
            <a:off x="566280" y="4768560"/>
            <a:ext cx="17155080" cy="26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90840" indent="-345600" algn="just" defTabSz="914400">
              <a:lnSpc>
                <a:spcPts val="3487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 </a:t>
            </a:r>
            <a:r>
              <a:rPr b="0" lang="en-US" sz="320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Design the UML before starting the project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90840" indent="-345600" algn="just" defTabSz="914400">
              <a:lnSpc>
                <a:spcPts val="3487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Create web pages using Bootstrap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90840" indent="-345600" algn="just" defTabSz="914400">
              <a:lnSpc>
                <a:spcPts val="3487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 </a:t>
            </a:r>
            <a:r>
              <a:rPr b="0" lang="en-US" sz="320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Learned how to use PostgreSQL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90840" indent="-345600" algn="just" defTabSz="914400">
              <a:lnSpc>
                <a:spcPts val="3487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 </a:t>
            </a:r>
            <a:r>
              <a:rPr b="0" lang="en-US" sz="320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Learned how to use python and Django Framework to achieve full-stack applications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90840" indent="-345600" algn="just" defTabSz="914400">
              <a:lnSpc>
                <a:spcPts val="3487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 </a:t>
            </a:r>
            <a:r>
              <a:rPr b="0" lang="en-US" sz="320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Learned how to use git tool to manage group project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90840" indent="-345600" algn="just" defTabSz="914400">
              <a:lnSpc>
                <a:spcPts val="3487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 </a:t>
            </a:r>
            <a:r>
              <a:rPr b="0" lang="en-US" sz="320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Learned how to use AI to solve the problem such as programming bug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365c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reeform 2"/>
          <p:cNvSpPr/>
          <p:nvPr/>
        </p:nvSpPr>
        <p:spPr>
          <a:xfrm>
            <a:off x="16178040" y="9132120"/>
            <a:ext cx="2109600" cy="1154520"/>
          </a:xfrm>
          <a:custGeom>
            <a:avLst/>
            <a:gdLst>
              <a:gd name="textAreaLeft" fmla="*/ 0 w 2109600"/>
              <a:gd name="textAreaRight" fmla="*/ 2109960 w 2109600"/>
              <a:gd name="textAreaTop" fmla="*/ 0 h 1154520"/>
              <a:gd name="textAreaBottom" fmla="*/ 1154880 h 1154520"/>
            </a:gdLst>
            <a:ahLst/>
            <a:rect l="textAreaLeft" t="textAreaTop" r="textAreaRight" b="textAreaBottom"/>
            <a:pathLst>
              <a:path w="2110075" h="1154786">
                <a:moveTo>
                  <a:pt x="0" y="0"/>
                </a:moveTo>
                <a:lnTo>
                  <a:pt x="2110075" y="0"/>
                </a:lnTo>
                <a:lnTo>
                  <a:pt x="2110075" y="1154786"/>
                </a:lnTo>
                <a:lnTo>
                  <a:pt x="0" y="11547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TextBox 3"/>
          <p:cNvSpPr/>
          <p:nvPr/>
        </p:nvSpPr>
        <p:spPr>
          <a:xfrm>
            <a:off x="6108840" y="1884960"/>
            <a:ext cx="835668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274"/>
              </a:lnSpc>
              <a:tabLst>
                <a:tab algn="l" pos="0"/>
              </a:tabLst>
            </a:pPr>
            <a:r>
              <a:rPr b="0" lang="en-US" sz="7500" strike="noStrike" u="none">
                <a:solidFill>
                  <a:srgbClr val="5271ff"/>
                </a:solidFill>
                <a:uFillTx/>
                <a:latin typeface="Tomorrow"/>
                <a:ea typeface="Tomorrow"/>
              </a:rPr>
              <a:t>CHALLENGE</a:t>
            </a:r>
            <a:endParaRPr b="0" lang="en-US" sz="7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80" name="Group 4"/>
          <p:cNvGrpSpPr/>
          <p:nvPr/>
        </p:nvGrpSpPr>
        <p:grpSpPr>
          <a:xfrm>
            <a:off x="807840" y="439200"/>
            <a:ext cx="4027320" cy="1756800"/>
            <a:chOff x="807840" y="439200"/>
            <a:chExt cx="4027320" cy="1756800"/>
          </a:xfrm>
        </p:grpSpPr>
        <p:sp>
          <p:nvSpPr>
            <p:cNvPr id="181" name="Freeform 5"/>
            <p:cNvSpPr/>
            <p:nvPr/>
          </p:nvSpPr>
          <p:spPr>
            <a:xfrm>
              <a:off x="807840" y="439200"/>
              <a:ext cx="2196000" cy="1756800"/>
            </a:xfrm>
            <a:custGeom>
              <a:avLst/>
              <a:gdLst>
                <a:gd name="textAreaLeft" fmla="*/ 0 w 2196000"/>
                <a:gd name="textAreaRight" fmla="*/ 2196360 w 2196000"/>
                <a:gd name="textAreaTop" fmla="*/ 0 h 1756800"/>
                <a:gd name="textAreaBottom" fmla="*/ 1757160 h 1756800"/>
              </a:gdLst>
              <a:ahLst/>
              <a:rect l="textAreaLeft" t="textAreaTop" r="textAreaRight" b="textAreaBottom"/>
              <a:pathLst>
                <a:path w="2928475" h="2342780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89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2" name="TextBox 6"/>
            <p:cNvSpPr/>
            <p:nvPr/>
          </p:nvSpPr>
          <p:spPr>
            <a:xfrm>
              <a:off x="3335040" y="1177560"/>
              <a:ext cx="1500120" cy="44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487"/>
                </a:lnSpc>
              </a:pPr>
              <a:r>
                <a:rPr b="1" lang="en-US" sz="3200" strike="noStrike" u="none">
                  <a:solidFill>
                    <a:srgbClr val="ffffff"/>
                  </a:solidFill>
                  <a:uFillTx/>
                  <a:latin typeface="Tomorrow Bold"/>
                  <a:ea typeface="Tomorrow Bold"/>
                </a:rPr>
                <a:t>ITTC</a:t>
              </a:r>
              <a:endParaRPr b="0" lang="en-US" sz="3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83" name="TextBox 7"/>
          <p:cNvSpPr/>
          <p:nvPr/>
        </p:nvSpPr>
        <p:spPr>
          <a:xfrm>
            <a:off x="5441760" y="3790800"/>
            <a:ext cx="7634520" cy="177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90840" indent="-345600" defTabSz="914400">
              <a:lnSpc>
                <a:spcPts val="3487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 </a:t>
            </a:r>
            <a:r>
              <a:rPr b="0" lang="en-US" sz="320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Installing many tools in short time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90840" indent="-345600" defTabSz="914400">
              <a:lnSpc>
                <a:spcPts val="3487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lack of frontend design knowledges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90840" indent="-345600" defTabSz="914400">
              <a:lnSpc>
                <a:spcPts val="3487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Database design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90840" indent="-345600" defTabSz="914400">
              <a:lnSpc>
                <a:spcPts val="3487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 </a:t>
            </a:r>
            <a:r>
              <a:rPr b="0" lang="en-US" sz="320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Merging program using git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365c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eeform 2"/>
          <p:cNvSpPr/>
          <p:nvPr/>
        </p:nvSpPr>
        <p:spPr>
          <a:xfrm>
            <a:off x="16178040" y="9132120"/>
            <a:ext cx="2109600" cy="1154520"/>
          </a:xfrm>
          <a:custGeom>
            <a:avLst/>
            <a:gdLst>
              <a:gd name="textAreaLeft" fmla="*/ 0 w 2109600"/>
              <a:gd name="textAreaRight" fmla="*/ 2109960 w 2109600"/>
              <a:gd name="textAreaTop" fmla="*/ 0 h 1154520"/>
              <a:gd name="textAreaBottom" fmla="*/ 1154880 h 1154520"/>
            </a:gdLst>
            <a:ahLst/>
            <a:rect l="textAreaLeft" t="textAreaTop" r="textAreaRight" b="textAreaBottom"/>
            <a:pathLst>
              <a:path w="2110075" h="1154786">
                <a:moveTo>
                  <a:pt x="0" y="0"/>
                </a:moveTo>
                <a:lnTo>
                  <a:pt x="2110075" y="0"/>
                </a:lnTo>
                <a:lnTo>
                  <a:pt x="2110075" y="1154786"/>
                </a:lnTo>
                <a:lnTo>
                  <a:pt x="0" y="11547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85" name="Group 3"/>
          <p:cNvGrpSpPr/>
          <p:nvPr/>
        </p:nvGrpSpPr>
        <p:grpSpPr>
          <a:xfrm>
            <a:off x="807840" y="439200"/>
            <a:ext cx="4027320" cy="1756800"/>
            <a:chOff x="807840" y="439200"/>
            <a:chExt cx="4027320" cy="1756800"/>
          </a:xfrm>
        </p:grpSpPr>
        <p:sp>
          <p:nvSpPr>
            <p:cNvPr id="186" name="Freeform 4"/>
            <p:cNvSpPr/>
            <p:nvPr/>
          </p:nvSpPr>
          <p:spPr>
            <a:xfrm>
              <a:off x="807840" y="439200"/>
              <a:ext cx="2196000" cy="1756800"/>
            </a:xfrm>
            <a:custGeom>
              <a:avLst/>
              <a:gdLst>
                <a:gd name="textAreaLeft" fmla="*/ 0 w 2196000"/>
                <a:gd name="textAreaRight" fmla="*/ 2196360 w 2196000"/>
                <a:gd name="textAreaTop" fmla="*/ 0 h 1756800"/>
                <a:gd name="textAreaBottom" fmla="*/ 1757160 h 1756800"/>
              </a:gdLst>
              <a:ahLst/>
              <a:rect l="textAreaLeft" t="textAreaTop" r="textAreaRight" b="textAreaBottom"/>
              <a:pathLst>
                <a:path w="2928475" h="2342780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89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7" name="TextBox 5"/>
            <p:cNvSpPr/>
            <p:nvPr/>
          </p:nvSpPr>
          <p:spPr>
            <a:xfrm>
              <a:off x="3335040" y="1177560"/>
              <a:ext cx="1500120" cy="44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487"/>
                </a:lnSpc>
              </a:pPr>
              <a:r>
                <a:rPr b="1" lang="en-US" sz="3200" strike="noStrike" u="none">
                  <a:solidFill>
                    <a:srgbClr val="ffffff"/>
                  </a:solidFill>
                  <a:uFillTx/>
                  <a:latin typeface="Tomorrow Bold"/>
                  <a:ea typeface="Tomorrow Bold"/>
                </a:rPr>
                <a:t>ITTC</a:t>
              </a:r>
              <a:endParaRPr b="0" lang="en-US" sz="3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88" name="Freeform 6"/>
          <p:cNvSpPr/>
          <p:nvPr/>
        </p:nvSpPr>
        <p:spPr>
          <a:xfrm>
            <a:off x="3658320" y="1800000"/>
            <a:ext cx="12314520" cy="7851600"/>
          </a:xfrm>
          <a:custGeom>
            <a:avLst/>
            <a:gdLst>
              <a:gd name="textAreaLeft" fmla="*/ 0 w 12314520"/>
              <a:gd name="textAreaRight" fmla="*/ 12314880 w 12314520"/>
              <a:gd name="textAreaTop" fmla="*/ 0 h 7851600"/>
              <a:gd name="textAreaBottom" fmla="*/ 7851960 h 7851600"/>
            </a:gdLst>
            <a:ahLst/>
            <a:rect l="textAreaLeft" t="textAreaTop" r="textAreaRight" b="textAreaBottom"/>
            <a:pathLst>
              <a:path w="12314980" h="7851786">
                <a:moveTo>
                  <a:pt x="0" y="0"/>
                </a:moveTo>
                <a:lnTo>
                  <a:pt x="12314980" y="0"/>
                </a:lnTo>
                <a:lnTo>
                  <a:pt x="12314980" y="7851786"/>
                </a:lnTo>
                <a:lnTo>
                  <a:pt x="0" y="78517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TextBox 7"/>
          <p:cNvSpPr/>
          <p:nvPr/>
        </p:nvSpPr>
        <p:spPr>
          <a:xfrm>
            <a:off x="5740560" y="718200"/>
            <a:ext cx="9321840" cy="69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431"/>
              </a:lnSpc>
              <a:tabLst>
                <a:tab algn="l" pos="0"/>
              </a:tabLst>
            </a:pPr>
            <a:r>
              <a:rPr b="0" lang="en-US" sz="5600" strike="noStrike" u="none">
                <a:solidFill>
                  <a:srgbClr val="5271ff"/>
                </a:solidFill>
                <a:uFillTx/>
                <a:latin typeface="Tomorrow"/>
                <a:ea typeface="Tomorrow"/>
              </a:rPr>
              <a:t>ORIGINAL (NON-MEMBER)</a:t>
            </a:r>
            <a:endParaRPr b="0" lang="en-US" sz="5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365c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reeform 2"/>
          <p:cNvSpPr/>
          <p:nvPr/>
        </p:nvSpPr>
        <p:spPr>
          <a:xfrm>
            <a:off x="16178040" y="9132120"/>
            <a:ext cx="2109600" cy="1154520"/>
          </a:xfrm>
          <a:custGeom>
            <a:avLst/>
            <a:gdLst>
              <a:gd name="textAreaLeft" fmla="*/ 0 w 2109600"/>
              <a:gd name="textAreaRight" fmla="*/ 2109960 w 2109600"/>
              <a:gd name="textAreaTop" fmla="*/ 0 h 1154520"/>
              <a:gd name="textAreaBottom" fmla="*/ 1154880 h 1154520"/>
            </a:gdLst>
            <a:ahLst/>
            <a:rect l="textAreaLeft" t="textAreaTop" r="textAreaRight" b="textAreaBottom"/>
            <a:pathLst>
              <a:path w="2110075" h="1154786">
                <a:moveTo>
                  <a:pt x="0" y="0"/>
                </a:moveTo>
                <a:lnTo>
                  <a:pt x="2110075" y="0"/>
                </a:lnTo>
                <a:lnTo>
                  <a:pt x="2110075" y="1154786"/>
                </a:lnTo>
                <a:lnTo>
                  <a:pt x="0" y="11547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91" name="Group 3"/>
          <p:cNvGrpSpPr/>
          <p:nvPr/>
        </p:nvGrpSpPr>
        <p:grpSpPr>
          <a:xfrm>
            <a:off x="807840" y="439200"/>
            <a:ext cx="4027320" cy="1756800"/>
            <a:chOff x="807840" y="439200"/>
            <a:chExt cx="4027320" cy="1756800"/>
          </a:xfrm>
        </p:grpSpPr>
        <p:sp>
          <p:nvSpPr>
            <p:cNvPr id="192" name="Freeform 4"/>
            <p:cNvSpPr/>
            <p:nvPr/>
          </p:nvSpPr>
          <p:spPr>
            <a:xfrm>
              <a:off x="807840" y="439200"/>
              <a:ext cx="2196000" cy="1756800"/>
            </a:xfrm>
            <a:custGeom>
              <a:avLst/>
              <a:gdLst>
                <a:gd name="textAreaLeft" fmla="*/ 0 w 2196000"/>
                <a:gd name="textAreaRight" fmla="*/ 2196360 w 2196000"/>
                <a:gd name="textAreaTop" fmla="*/ 0 h 1756800"/>
                <a:gd name="textAreaBottom" fmla="*/ 1757160 h 1756800"/>
              </a:gdLst>
              <a:ahLst/>
              <a:rect l="textAreaLeft" t="textAreaTop" r="textAreaRight" b="textAreaBottom"/>
              <a:pathLst>
                <a:path w="2928475" h="2342780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89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3" name="TextBox 5"/>
            <p:cNvSpPr/>
            <p:nvPr/>
          </p:nvSpPr>
          <p:spPr>
            <a:xfrm>
              <a:off x="3335040" y="1177560"/>
              <a:ext cx="1500120" cy="44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487"/>
                </a:lnSpc>
              </a:pPr>
              <a:r>
                <a:rPr b="1" lang="en-US" sz="3200" strike="noStrike" u="none">
                  <a:solidFill>
                    <a:srgbClr val="ffffff"/>
                  </a:solidFill>
                  <a:uFillTx/>
                  <a:latin typeface="Tomorrow Bold"/>
                  <a:ea typeface="Tomorrow Bold"/>
                </a:rPr>
                <a:t>ITTC</a:t>
              </a:r>
              <a:endParaRPr b="0" lang="en-US" sz="3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94" name="Freeform 6"/>
          <p:cNvSpPr/>
          <p:nvPr/>
        </p:nvSpPr>
        <p:spPr>
          <a:xfrm>
            <a:off x="4433040" y="1634760"/>
            <a:ext cx="10613160" cy="8478720"/>
          </a:xfrm>
          <a:custGeom>
            <a:avLst/>
            <a:gdLst>
              <a:gd name="textAreaLeft" fmla="*/ 0 w 10613160"/>
              <a:gd name="textAreaRight" fmla="*/ 10613520 w 10613160"/>
              <a:gd name="textAreaTop" fmla="*/ 0 h 8478720"/>
              <a:gd name="textAreaBottom" fmla="*/ 8479080 h 8478720"/>
            </a:gdLst>
            <a:ahLst/>
            <a:rect l="textAreaLeft" t="textAreaTop" r="textAreaRight" b="textAreaBottom"/>
            <a:pathLst>
              <a:path w="10613617" h="8479236">
                <a:moveTo>
                  <a:pt x="0" y="0"/>
                </a:moveTo>
                <a:lnTo>
                  <a:pt x="10613617" y="0"/>
                </a:lnTo>
                <a:lnTo>
                  <a:pt x="10613617" y="8479236"/>
                </a:lnTo>
                <a:lnTo>
                  <a:pt x="0" y="847923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TextBox 7"/>
          <p:cNvSpPr/>
          <p:nvPr/>
        </p:nvSpPr>
        <p:spPr>
          <a:xfrm>
            <a:off x="6172200" y="582840"/>
            <a:ext cx="9753480" cy="69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431"/>
              </a:lnSpc>
              <a:tabLst>
                <a:tab algn="l" pos="0"/>
              </a:tabLst>
            </a:pPr>
            <a:r>
              <a:rPr b="0" lang="en-US" sz="5600" strike="noStrike" u="none">
                <a:solidFill>
                  <a:srgbClr val="5271ff"/>
                </a:solidFill>
                <a:uFillTx/>
                <a:latin typeface="Tomorrow"/>
                <a:ea typeface="Tomorrow"/>
              </a:rPr>
              <a:t>ORIGINAL (MEMBER)</a:t>
            </a:r>
            <a:endParaRPr b="0" lang="en-US" sz="5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365c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2"/>
          <p:cNvSpPr/>
          <p:nvPr/>
        </p:nvSpPr>
        <p:spPr>
          <a:xfrm>
            <a:off x="16178040" y="9132120"/>
            <a:ext cx="2109600" cy="1154520"/>
          </a:xfrm>
          <a:custGeom>
            <a:avLst/>
            <a:gdLst>
              <a:gd name="textAreaLeft" fmla="*/ 0 w 2109600"/>
              <a:gd name="textAreaRight" fmla="*/ 2109960 w 2109600"/>
              <a:gd name="textAreaTop" fmla="*/ 0 h 1154520"/>
              <a:gd name="textAreaBottom" fmla="*/ 1154880 h 1154520"/>
            </a:gdLst>
            <a:ahLst/>
            <a:rect l="textAreaLeft" t="textAreaTop" r="textAreaRight" b="textAreaBottom"/>
            <a:pathLst>
              <a:path w="2110075" h="1154786">
                <a:moveTo>
                  <a:pt x="0" y="0"/>
                </a:moveTo>
                <a:lnTo>
                  <a:pt x="2110075" y="0"/>
                </a:lnTo>
                <a:lnTo>
                  <a:pt x="2110075" y="1154786"/>
                </a:lnTo>
                <a:lnTo>
                  <a:pt x="0" y="11547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97" name="Group 3"/>
          <p:cNvGrpSpPr/>
          <p:nvPr/>
        </p:nvGrpSpPr>
        <p:grpSpPr>
          <a:xfrm>
            <a:off x="807840" y="439200"/>
            <a:ext cx="4027320" cy="1756800"/>
            <a:chOff x="807840" y="439200"/>
            <a:chExt cx="4027320" cy="1756800"/>
          </a:xfrm>
        </p:grpSpPr>
        <p:sp>
          <p:nvSpPr>
            <p:cNvPr id="198" name="Freeform 4"/>
            <p:cNvSpPr/>
            <p:nvPr/>
          </p:nvSpPr>
          <p:spPr>
            <a:xfrm>
              <a:off x="807840" y="439200"/>
              <a:ext cx="2196000" cy="1756800"/>
            </a:xfrm>
            <a:custGeom>
              <a:avLst/>
              <a:gdLst>
                <a:gd name="textAreaLeft" fmla="*/ 0 w 2196000"/>
                <a:gd name="textAreaRight" fmla="*/ 2196360 w 2196000"/>
                <a:gd name="textAreaTop" fmla="*/ 0 h 1756800"/>
                <a:gd name="textAreaBottom" fmla="*/ 1757160 h 1756800"/>
              </a:gdLst>
              <a:ahLst/>
              <a:rect l="textAreaLeft" t="textAreaTop" r="textAreaRight" b="textAreaBottom"/>
              <a:pathLst>
                <a:path w="2928475" h="2342780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89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9" name="TextBox 5"/>
            <p:cNvSpPr/>
            <p:nvPr/>
          </p:nvSpPr>
          <p:spPr>
            <a:xfrm>
              <a:off x="3335040" y="1177560"/>
              <a:ext cx="1500120" cy="44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487"/>
                </a:lnSpc>
              </a:pPr>
              <a:r>
                <a:rPr b="1" lang="en-US" sz="3200" strike="noStrike" u="none">
                  <a:solidFill>
                    <a:srgbClr val="ffffff"/>
                  </a:solidFill>
                  <a:uFillTx/>
                  <a:latin typeface="Tomorrow Bold"/>
                  <a:ea typeface="Tomorrow Bold"/>
                </a:rPr>
                <a:t>ITTC</a:t>
              </a:r>
              <a:endParaRPr b="0" lang="en-US" sz="3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00" name="Freeform 6"/>
          <p:cNvSpPr/>
          <p:nvPr/>
        </p:nvSpPr>
        <p:spPr>
          <a:xfrm>
            <a:off x="4572000" y="1520640"/>
            <a:ext cx="9799560" cy="8702280"/>
          </a:xfrm>
          <a:custGeom>
            <a:avLst/>
            <a:gdLst>
              <a:gd name="textAreaLeft" fmla="*/ 0 w 9799560"/>
              <a:gd name="textAreaRight" fmla="*/ 9799920 w 9799560"/>
              <a:gd name="textAreaTop" fmla="*/ 0 h 8702280"/>
              <a:gd name="textAreaBottom" fmla="*/ 8702640 h 8702280"/>
            </a:gdLst>
            <a:ahLst/>
            <a:rect l="textAreaLeft" t="textAreaTop" r="textAreaRight" b="textAreaBottom"/>
            <a:pathLst>
              <a:path w="9800059" h="8702469">
                <a:moveTo>
                  <a:pt x="0" y="0"/>
                </a:moveTo>
                <a:lnTo>
                  <a:pt x="9800059" y="0"/>
                </a:lnTo>
                <a:lnTo>
                  <a:pt x="9800059" y="8702469"/>
                </a:lnTo>
                <a:lnTo>
                  <a:pt x="0" y="870246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TextBox 7"/>
          <p:cNvSpPr/>
          <p:nvPr/>
        </p:nvSpPr>
        <p:spPr>
          <a:xfrm>
            <a:off x="6172200" y="582840"/>
            <a:ext cx="9753480" cy="69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431"/>
              </a:lnSpc>
              <a:tabLst>
                <a:tab algn="l" pos="0"/>
              </a:tabLst>
            </a:pPr>
            <a:r>
              <a:rPr b="0" lang="en-US" sz="5600" strike="noStrike" u="none">
                <a:solidFill>
                  <a:srgbClr val="5271ff"/>
                </a:solidFill>
                <a:uFillTx/>
                <a:latin typeface="Tomorrow"/>
                <a:ea typeface="Tomorrow"/>
              </a:rPr>
              <a:t>ORIGINAL (ADMIN)</a:t>
            </a:r>
            <a:endParaRPr b="0" lang="en-US" sz="5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365c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Box 2"/>
          <p:cNvSpPr/>
          <p:nvPr/>
        </p:nvSpPr>
        <p:spPr>
          <a:xfrm>
            <a:off x="1966320" y="4294440"/>
            <a:ext cx="14355000" cy="18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4930"/>
              </a:lnSpc>
              <a:tabLst>
                <a:tab algn="l" pos="0"/>
              </a:tabLst>
            </a:pPr>
            <a:r>
              <a:rPr b="1" lang="en-US" sz="15389" strike="noStrike" u="none">
                <a:solidFill>
                  <a:srgbClr val="5271ff"/>
                </a:solidFill>
                <a:uFillTx/>
                <a:latin typeface="Tomorrow Bold"/>
                <a:ea typeface="Tomorrow Bold"/>
              </a:rPr>
              <a:t>THANK YOU</a:t>
            </a:r>
            <a:endParaRPr b="0" lang="en-US" sz="15389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3" name="Freeform 3"/>
          <p:cNvSpPr/>
          <p:nvPr/>
        </p:nvSpPr>
        <p:spPr>
          <a:xfrm>
            <a:off x="15149160" y="1293480"/>
            <a:ext cx="2109600" cy="1154520"/>
          </a:xfrm>
          <a:custGeom>
            <a:avLst/>
            <a:gdLst>
              <a:gd name="textAreaLeft" fmla="*/ 0 w 2109600"/>
              <a:gd name="textAreaRight" fmla="*/ 2109960 w 2109600"/>
              <a:gd name="textAreaTop" fmla="*/ 0 h 1154520"/>
              <a:gd name="textAreaBottom" fmla="*/ 1154880 h 1154520"/>
            </a:gdLst>
            <a:ahLst/>
            <a:rect l="textAreaLeft" t="textAreaTop" r="textAreaRight" b="textAreaBottom"/>
            <a:pathLst>
              <a:path w="2110075" h="1154786">
                <a:moveTo>
                  <a:pt x="0" y="0"/>
                </a:moveTo>
                <a:lnTo>
                  <a:pt x="2110075" y="0"/>
                </a:lnTo>
                <a:lnTo>
                  <a:pt x="2110075" y="1154786"/>
                </a:lnTo>
                <a:lnTo>
                  <a:pt x="0" y="11547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Freeform 4"/>
          <p:cNvSpPr/>
          <p:nvPr/>
        </p:nvSpPr>
        <p:spPr>
          <a:xfrm>
            <a:off x="1028880" y="7836480"/>
            <a:ext cx="2109600" cy="1154520"/>
          </a:xfrm>
          <a:custGeom>
            <a:avLst/>
            <a:gdLst>
              <a:gd name="textAreaLeft" fmla="*/ 0 w 2109600"/>
              <a:gd name="textAreaRight" fmla="*/ 2109960 w 2109600"/>
              <a:gd name="textAreaTop" fmla="*/ 0 h 1154520"/>
              <a:gd name="textAreaBottom" fmla="*/ 1154880 h 1154520"/>
            </a:gdLst>
            <a:ahLst/>
            <a:rect l="textAreaLeft" t="textAreaTop" r="textAreaRight" b="textAreaBottom"/>
            <a:pathLst>
              <a:path w="2110075" h="1154786">
                <a:moveTo>
                  <a:pt x="0" y="0"/>
                </a:moveTo>
                <a:lnTo>
                  <a:pt x="2110075" y="0"/>
                </a:lnTo>
                <a:lnTo>
                  <a:pt x="2110075" y="1154786"/>
                </a:lnTo>
                <a:lnTo>
                  <a:pt x="0" y="11547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AutoShape 5"/>
          <p:cNvSpPr/>
          <p:nvPr/>
        </p:nvSpPr>
        <p:spPr>
          <a:xfrm>
            <a:off x="5389560" y="6820560"/>
            <a:ext cx="7508520" cy="360"/>
          </a:xfrm>
          <a:prstGeom prst="line">
            <a:avLst/>
          </a:prstGeom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206" name="Group 6"/>
          <p:cNvGrpSpPr/>
          <p:nvPr/>
        </p:nvGrpSpPr>
        <p:grpSpPr>
          <a:xfrm>
            <a:off x="807840" y="439200"/>
            <a:ext cx="4027320" cy="1756800"/>
            <a:chOff x="807840" y="439200"/>
            <a:chExt cx="4027320" cy="1756800"/>
          </a:xfrm>
        </p:grpSpPr>
        <p:sp>
          <p:nvSpPr>
            <p:cNvPr id="207" name="Freeform 7"/>
            <p:cNvSpPr/>
            <p:nvPr/>
          </p:nvSpPr>
          <p:spPr>
            <a:xfrm>
              <a:off x="807840" y="439200"/>
              <a:ext cx="2196000" cy="1756800"/>
            </a:xfrm>
            <a:custGeom>
              <a:avLst/>
              <a:gdLst>
                <a:gd name="textAreaLeft" fmla="*/ 0 w 2196000"/>
                <a:gd name="textAreaRight" fmla="*/ 2196360 w 2196000"/>
                <a:gd name="textAreaTop" fmla="*/ 0 h 1756800"/>
                <a:gd name="textAreaBottom" fmla="*/ 1757160 h 1756800"/>
              </a:gdLst>
              <a:ahLst/>
              <a:rect l="textAreaLeft" t="textAreaTop" r="textAreaRight" b="textAreaBottom"/>
              <a:pathLst>
                <a:path w="2928475" h="2342780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>
                <a:alphaModFix amt="89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8" name="TextBox 8"/>
            <p:cNvSpPr/>
            <p:nvPr/>
          </p:nvSpPr>
          <p:spPr>
            <a:xfrm>
              <a:off x="3335040" y="1177560"/>
              <a:ext cx="1500120" cy="44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487"/>
                </a:lnSpc>
              </a:pPr>
              <a:r>
                <a:rPr b="1" lang="en-US" sz="3200" strike="noStrike" u="none">
                  <a:solidFill>
                    <a:srgbClr val="ffffff"/>
                  </a:solidFill>
                  <a:uFillTx/>
                  <a:latin typeface="Tomorrow Bold"/>
                  <a:ea typeface="Tomorrow Bold"/>
                </a:rPr>
                <a:t>ITTC</a:t>
              </a:r>
              <a:endParaRPr b="0" lang="en-US" sz="3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365c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2"/>
          <p:cNvSpPr/>
          <p:nvPr/>
        </p:nvSpPr>
        <p:spPr>
          <a:xfrm>
            <a:off x="15149160" y="1072800"/>
            <a:ext cx="2109600" cy="1154520"/>
          </a:xfrm>
          <a:custGeom>
            <a:avLst/>
            <a:gdLst>
              <a:gd name="textAreaLeft" fmla="*/ 0 w 2109600"/>
              <a:gd name="textAreaRight" fmla="*/ 2109960 w 2109600"/>
              <a:gd name="textAreaTop" fmla="*/ 0 h 1154520"/>
              <a:gd name="textAreaBottom" fmla="*/ 1154880 h 1154520"/>
            </a:gdLst>
            <a:ahLst/>
            <a:rect l="textAreaLeft" t="textAreaTop" r="textAreaRight" b="textAreaBottom"/>
            <a:pathLst>
              <a:path w="2110075" h="1154786">
                <a:moveTo>
                  <a:pt x="0" y="0"/>
                </a:moveTo>
                <a:lnTo>
                  <a:pt x="2110075" y="0"/>
                </a:lnTo>
                <a:lnTo>
                  <a:pt x="2110075" y="1154787"/>
                </a:lnTo>
                <a:lnTo>
                  <a:pt x="0" y="115478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Freeform 3"/>
          <p:cNvSpPr/>
          <p:nvPr/>
        </p:nvSpPr>
        <p:spPr>
          <a:xfrm>
            <a:off x="224640" y="8231400"/>
            <a:ext cx="2109600" cy="1154520"/>
          </a:xfrm>
          <a:custGeom>
            <a:avLst/>
            <a:gdLst>
              <a:gd name="textAreaLeft" fmla="*/ 0 w 2109600"/>
              <a:gd name="textAreaRight" fmla="*/ 2109960 w 2109600"/>
              <a:gd name="textAreaTop" fmla="*/ 0 h 1154520"/>
              <a:gd name="textAreaBottom" fmla="*/ 1154880 h 1154520"/>
            </a:gdLst>
            <a:ahLst/>
            <a:rect l="textAreaLeft" t="textAreaTop" r="textAreaRight" b="textAreaBottom"/>
            <a:pathLst>
              <a:path w="2110075" h="1154786">
                <a:moveTo>
                  <a:pt x="0" y="0"/>
                </a:moveTo>
                <a:lnTo>
                  <a:pt x="2110075" y="0"/>
                </a:lnTo>
                <a:lnTo>
                  <a:pt x="2110075" y="1154786"/>
                </a:lnTo>
                <a:lnTo>
                  <a:pt x="0" y="11547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TextBox 4"/>
          <p:cNvSpPr/>
          <p:nvPr/>
        </p:nvSpPr>
        <p:spPr>
          <a:xfrm>
            <a:off x="1028880" y="2539080"/>
            <a:ext cx="742464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6718"/>
              </a:lnSpc>
              <a:tabLst>
                <a:tab algn="l" pos="0"/>
              </a:tabLst>
            </a:pPr>
            <a:r>
              <a:rPr b="0" lang="en-US" sz="4800" strike="noStrike" u="none">
                <a:solidFill>
                  <a:srgbClr val="5271ff"/>
                </a:solidFill>
                <a:uFillTx/>
                <a:latin typeface="Tomorrow"/>
                <a:ea typeface="Tomorrow"/>
              </a:rPr>
              <a:t>Background Info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TextBox 5"/>
          <p:cNvSpPr/>
          <p:nvPr/>
        </p:nvSpPr>
        <p:spPr>
          <a:xfrm>
            <a:off x="2334600" y="3620520"/>
            <a:ext cx="12677040" cy="68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5417"/>
              </a:lnSpc>
              <a:tabLst>
                <a:tab algn="l" pos="0"/>
              </a:tabLst>
            </a:pPr>
            <a:r>
              <a:rPr b="0" lang="en-US" sz="4200" spc="-23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Name : Innovation, technology and training center, ITTC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84" name="Group 6"/>
          <p:cNvGrpSpPr/>
          <p:nvPr/>
        </p:nvGrpSpPr>
        <p:grpSpPr>
          <a:xfrm>
            <a:off x="942480" y="318960"/>
            <a:ext cx="4027320" cy="1756800"/>
            <a:chOff x="942480" y="318960"/>
            <a:chExt cx="4027320" cy="1756800"/>
          </a:xfrm>
        </p:grpSpPr>
        <p:sp>
          <p:nvSpPr>
            <p:cNvPr id="85" name="Freeform 7"/>
            <p:cNvSpPr/>
            <p:nvPr/>
          </p:nvSpPr>
          <p:spPr>
            <a:xfrm>
              <a:off x="942480" y="318960"/>
              <a:ext cx="2196000" cy="1756800"/>
            </a:xfrm>
            <a:custGeom>
              <a:avLst/>
              <a:gdLst>
                <a:gd name="textAreaLeft" fmla="*/ 0 w 2196000"/>
                <a:gd name="textAreaRight" fmla="*/ 2196360 w 2196000"/>
                <a:gd name="textAreaTop" fmla="*/ 0 h 1756800"/>
                <a:gd name="textAreaBottom" fmla="*/ 1757160 h 1756800"/>
              </a:gdLst>
              <a:ahLst/>
              <a:rect l="textAreaLeft" t="textAreaTop" r="textAreaRight" b="textAreaBottom"/>
              <a:pathLst>
                <a:path w="2928475" h="2342780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>
                <a:alphaModFix amt="89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6" name="TextBox 8"/>
            <p:cNvSpPr/>
            <p:nvPr/>
          </p:nvSpPr>
          <p:spPr>
            <a:xfrm>
              <a:off x="3469680" y="1057320"/>
              <a:ext cx="1500120" cy="44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487"/>
                </a:lnSpc>
              </a:pPr>
              <a:r>
                <a:rPr b="1" lang="en-US" sz="3200" strike="noStrike" u="none">
                  <a:solidFill>
                    <a:srgbClr val="ffffff"/>
                  </a:solidFill>
                  <a:uFillTx/>
                  <a:latin typeface="Tomorrow Bold"/>
                  <a:ea typeface="Tomorrow Bold"/>
                </a:rPr>
                <a:t>ITTC</a:t>
              </a:r>
              <a:endParaRPr b="0" lang="en-US" sz="3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87" name="TextBox 9"/>
          <p:cNvSpPr/>
          <p:nvPr/>
        </p:nvSpPr>
        <p:spPr>
          <a:xfrm>
            <a:off x="942480" y="4631760"/>
            <a:ext cx="742464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6718"/>
              </a:lnSpc>
              <a:tabLst>
                <a:tab algn="l" pos="0"/>
              </a:tabLst>
            </a:pPr>
            <a:r>
              <a:rPr b="0" lang="en-US" sz="4800" strike="noStrike" u="none">
                <a:solidFill>
                  <a:srgbClr val="5271ff"/>
                </a:solidFill>
                <a:uFillTx/>
                <a:latin typeface="Tomorrow"/>
                <a:ea typeface="Tomorrow"/>
              </a:rPr>
              <a:t>Aim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" name="TextBox 10"/>
          <p:cNvSpPr/>
          <p:nvPr/>
        </p:nvSpPr>
        <p:spPr>
          <a:xfrm>
            <a:off x="2334600" y="5709960"/>
            <a:ext cx="12677040" cy="34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906840" indent="-453240" algn="just" defTabSz="914400">
              <a:lnSpc>
                <a:spcPts val="5417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4200" spc="-23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Make human lives better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906840" indent="-453240" algn="just" defTabSz="914400">
              <a:lnSpc>
                <a:spcPts val="5417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4200" spc="-23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Provide one-stop services and information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813680" indent="-604440" algn="just" defTabSz="914400">
              <a:lnSpc>
                <a:spcPts val="5417"/>
              </a:lnSpc>
              <a:buClr>
                <a:srgbClr val="ffffff"/>
              </a:buClr>
              <a:buFont typeface="OpenSymbol"/>
              <a:buAutoNum type="alphaLcPeriod"/>
            </a:pPr>
            <a:r>
              <a:rPr b="0" lang="en-US" sz="4200" spc="-23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 </a:t>
            </a:r>
            <a:r>
              <a:rPr b="0" lang="en-US" sz="4200" spc="-23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Products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813680" indent="-604440" algn="just" defTabSz="914400">
              <a:lnSpc>
                <a:spcPts val="5417"/>
              </a:lnSpc>
              <a:buClr>
                <a:srgbClr val="ffffff"/>
              </a:buClr>
              <a:buFont typeface="OpenSymbol"/>
              <a:buAutoNum type="alphaLcPeriod"/>
            </a:pPr>
            <a:r>
              <a:rPr b="0" lang="en-US" sz="4200" spc="-23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 </a:t>
            </a:r>
            <a:r>
              <a:rPr b="0" lang="en-US" sz="4200" spc="-23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Courses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813680" indent="-604440" algn="just" defTabSz="914400">
              <a:lnSpc>
                <a:spcPts val="5417"/>
              </a:lnSpc>
              <a:buClr>
                <a:srgbClr val="ffffff"/>
              </a:buClr>
              <a:buFont typeface="OpenSymbol"/>
              <a:buAutoNum type="alphaLcPeriod"/>
            </a:pPr>
            <a:r>
              <a:rPr b="0" lang="en-US" sz="4200" spc="-23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 </a:t>
            </a:r>
            <a:r>
              <a:rPr b="0" lang="en-US" sz="4200" spc="-230" strike="noStrike" u="none">
                <a:solidFill>
                  <a:srgbClr val="ffffff"/>
                </a:solidFill>
                <a:uFillTx/>
                <a:latin typeface="Tomorrow"/>
                <a:ea typeface="Tomorrow"/>
              </a:rPr>
              <a:t>Activities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365c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2"/>
          <p:cNvGrpSpPr/>
          <p:nvPr/>
        </p:nvGrpSpPr>
        <p:grpSpPr>
          <a:xfrm>
            <a:off x="807840" y="439200"/>
            <a:ext cx="4027320" cy="1756800"/>
            <a:chOff x="807840" y="439200"/>
            <a:chExt cx="4027320" cy="1756800"/>
          </a:xfrm>
        </p:grpSpPr>
        <p:sp>
          <p:nvSpPr>
            <p:cNvPr id="90" name="Freeform 3"/>
            <p:cNvSpPr/>
            <p:nvPr/>
          </p:nvSpPr>
          <p:spPr>
            <a:xfrm>
              <a:off x="807840" y="439200"/>
              <a:ext cx="2196000" cy="1756800"/>
            </a:xfrm>
            <a:custGeom>
              <a:avLst/>
              <a:gdLst>
                <a:gd name="textAreaLeft" fmla="*/ 0 w 2196000"/>
                <a:gd name="textAreaRight" fmla="*/ 2196360 w 2196000"/>
                <a:gd name="textAreaTop" fmla="*/ 0 h 1756800"/>
                <a:gd name="textAreaBottom" fmla="*/ 1757160 h 1756800"/>
              </a:gdLst>
              <a:ahLst/>
              <a:rect l="textAreaLeft" t="textAreaTop" r="textAreaRight" b="textAreaBottom"/>
              <a:pathLst>
                <a:path w="2928475" h="2342780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>
                <a:alphaModFix amt="89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1" name="TextBox 4"/>
            <p:cNvSpPr/>
            <p:nvPr/>
          </p:nvSpPr>
          <p:spPr>
            <a:xfrm>
              <a:off x="3335040" y="1177560"/>
              <a:ext cx="1500120" cy="44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487"/>
                </a:lnSpc>
              </a:pPr>
              <a:r>
                <a:rPr b="1" lang="en-US" sz="3200" strike="noStrike" u="none">
                  <a:solidFill>
                    <a:srgbClr val="ffffff"/>
                  </a:solidFill>
                  <a:uFillTx/>
                  <a:latin typeface="Tomorrow Bold"/>
                  <a:ea typeface="Tomorrow Bold"/>
                </a:rPr>
                <a:t>ITTC</a:t>
              </a:r>
              <a:endParaRPr b="0" lang="en-US" sz="3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92" name="Freeform 5"/>
          <p:cNvSpPr/>
          <p:nvPr/>
        </p:nvSpPr>
        <p:spPr>
          <a:xfrm>
            <a:off x="3544200" y="1755720"/>
            <a:ext cx="10793160" cy="7033680"/>
          </a:xfrm>
          <a:custGeom>
            <a:avLst/>
            <a:gdLst>
              <a:gd name="textAreaLeft" fmla="*/ 0 w 10793160"/>
              <a:gd name="textAreaRight" fmla="*/ 10793520 w 10793160"/>
              <a:gd name="textAreaTop" fmla="*/ 0 h 7033680"/>
              <a:gd name="textAreaBottom" fmla="*/ 7034040 h 7033680"/>
            </a:gdLst>
            <a:ahLst/>
            <a:rect l="textAreaLeft" t="textAreaTop" r="textAreaRight" b="textAreaBottom"/>
            <a:pathLst>
              <a:path w="10793341" h="7034039">
                <a:moveTo>
                  <a:pt x="0" y="0"/>
                </a:moveTo>
                <a:lnTo>
                  <a:pt x="10793341" y="0"/>
                </a:lnTo>
                <a:lnTo>
                  <a:pt x="10793341" y="7034039"/>
                </a:lnTo>
                <a:lnTo>
                  <a:pt x="0" y="703403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TextBox 6"/>
          <p:cNvSpPr/>
          <p:nvPr/>
        </p:nvSpPr>
        <p:spPr>
          <a:xfrm>
            <a:off x="5453640" y="543960"/>
            <a:ext cx="103964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4657"/>
              </a:lnSpc>
              <a:tabLst>
                <a:tab algn="l" pos="0"/>
              </a:tabLst>
            </a:pPr>
            <a:r>
              <a:rPr b="0" lang="en-US" sz="4800" strike="noStrike" u="none">
                <a:solidFill>
                  <a:srgbClr val="5271ff"/>
                </a:solidFill>
                <a:uFillTx/>
                <a:latin typeface="Tomorrow"/>
                <a:ea typeface="Tomorrow"/>
              </a:rPr>
              <a:t>FLOW-CHART (NON-MEMEBER)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365c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2"/>
          <p:cNvGrpSpPr/>
          <p:nvPr/>
        </p:nvGrpSpPr>
        <p:grpSpPr>
          <a:xfrm>
            <a:off x="807840" y="439200"/>
            <a:ext cx="4027320" cy="1756800"/>
            <a:chOff x="807840" y="439200"/>
            <a:chExt cx="4027320" cy="1756800"/>
          </a:xfrm>
        </p:grpSpPr>
        <p:sp>
          <p:nvSpPr>
            <p:cNvPr id="95" name="Freeform 3"/>
            <p:cNvSpPr/>
            <p:nvPr/>
          </p:nvSpPr>
          <p:spPr>
            <a:xfrm>
              <a:off x="807840" y="439200"/>
              <a:ext cx="2196000" cy="1756800"/>
            </a:xfrm>
            <a:custGeom>
              <a:avLst/>
              <a:gdLst>
                <a:gd name="textAreaLeft" fmla="*/ 0 w 2196000"/>
                <a:gd name="textAreaRight" fmla="*/ 2196360 w 2196000"/>
                <a:gd name="textAreaTop" fmla="*/ 0 h 1756800"/>
                <a:gd name="textAreaBottom" fmla="*/ 1757160 h 1756800"/>
              </a:gdLst>
              <a:ahLst/>
              <a:rect l="textAreaLeft" t="textAreaTop" r="textAreaRight" b="textAreaBottom"/>
              <a:pathLst>
                <a:path w="2928475" h="2342780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>
                <a:alphaModFix amt="89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6" name="TextBox 4"/>
            <p:cNvSpPr/>
            <p:nvPr/>
          </p:nvSpPr>
          <p:spPr>
            <a:xfrm>
              <a:off x="3335040" y="1177560"/>
              <a:ext cx="1500120" cy="44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487"/>
                </a:lnSpc>
              </a:pPr>
              <a:r>
                <a:rPr b="1" lang="en-US" sz="3200" strike="noStrike" u="none">
                  <a:solidFill>
                    <a:srgbClr val="ffffff"/>
                  </a:solidFill>
                  <a:uFillTx/>
                  <a:latin typeface="Tomorrow Bold"/>
                  <a:ea typeface="Tomorrow Bold"/>
                </a:rPr>
                <a:t>ITTC</a:t>
              </a:r>
              <a:endParaRPr b="0" lang="en-US" sz="3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97" name="Freeform 5"/>
          <p:cNvSpPr/>
          <p:nvPr/>
        </p:nvSpPr>
        <p:spPr>
          <a:xfrm>
            <a:off x="4721040" y="1138320"/>
            <a:ext cx="11134440" cy="8913240"/>
          </a:xfrm>
          <a:custGeom>
            <a:avLst/>
            <a:gdLst>
              <a:gd name="textAreaLeft" fmla="*/ 0 w 11134440"/>
              <a:gd name="textAreaRight" fmla="*/ 11134800 w 11134440"/>
              <a:gd name="textAreaTop" fmla="*/ 0 h 8913240"/>
              <a:gd name="textAreaBottom" fmla="*/ 8913600 h 8913240"/>
            </a:gdLst>
            <a:ahLst/>
            <a:rect l="textAreaLeft" t="textAreaTop" r="textAreaRight" b="textAreaBottom"/>
            <a:pathLst>
              <a:path w="11134796" h="8913655">
                <a:moveTo>
                  <a:pt x="0" y="0"/>
                </a:moveTo>
                <a:lnTo>
                  <a:pt x="11134796" y="0"/>
                </a:lnTo>
                <a:lnTo>
                  <a:pt x="11134796" y="8913656"/>
                </a:lnTo>
                <a:lnTo>
                  <a:pt x="0" y="891365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TextBox 6"/>
          <p:cNvSpPr/>
          <p:nvPr/>
        </p:nvSpPr>
        <p:spPr>
          <a:xfrm>
            <a:off x="5682240" y="302760"/>
            <a:ext cx="103964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4657"/>
              </a:lnSpc>
              <a:tabLst>
                <a:tab algn="l" pos="0"/>
              </a:tabLst>
            </a:pPr>
            <a:r>
              <a:rPr b="0" lang="en-US" sz="4800" strike="noStrike" u="none">
                <a:solidFill>
                  <a:srgbClr val="5271ff"/>
                </a:solidFill>
                <a:uFillTx/>
                <a:latin typeface="Tomorrow"/>
                <a:ea typeface="Tomorrow"/>
              </a:rPr>
              <a:t>FLOW-CHART (MEMEBER)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365c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2"/>
          <p:cNvGrpSpPr/>
          <p:nvPr/>
        </p:nvGrpSpPr>
        <p:grpSpPr>
          <a:xfrm>
            <a:off x="807840" y="439200"/>
            <a:ext cx="4027320" cy="1756800"/>
            <a:chOff x="807840" y="439200"/>
            <a:chExt cx="4027320" cy="1756800"/>
          </a:xfrm>
        </p:grpSpPr>
        <p:sp>
          <p:nvSpPr>
            <p:cNvPr id="100" name="Freeform 3"/>
            <p:cNvSpPr/>
            <p:nvPr/>
          </p:nvSpPr>
          <p:spPr>
            <a:xfrm>
              <a:off x="807840" y="439200"/>
              <a:ext cx="2196000" cy="1756800"/>
            </a:xfrm>
            <a:custGeom>
              <a:avLst/>
              <a:gdLst>
                <a:gd name="textAreaLeft" fmla="*/ 0 w 2196000"/>
                <a:gd name="textAreaRight" fmla="*/ 2196360 w 2196000"/>
                <a:gd name="textAreaTop" fmla="*/ 0 h 1756800"/>
                <a:gd name="textAreaBottom" fmla="*/ 1757160 h 1756800"/>
              </a:gdLst>
              <a:ahLst/>
              <a:rect l="textAreaLeft" t="textAreaTop" r="textAreaRight" b="textAreaBottom"/>
              <a:pathLst>
                <a:path w="2928475" h="2342780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>
                <a:alphaModFix amt="89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1" name="TextBox 4"/>
            <p:cNvSpPr/>
            <p:nvPr/>
          </p:nvSpPr>
          <p:spPr>
            <a:xfrm>
              <a:off x="3335040" y="1177560"/>
              <a:ext cx="1500120" cy="44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487"/>
                </a:lnSpc>
              </a:pPr>
              <a:r>
                <a:rPr b="1" lang="en-US" sz="3200" strike="noStrike" u="none">
                  <a:solidFill>
                    <a:srgbClr val="ffffff"/>
                  </a:solidFill>
                  <a:uFillTx/>
                  <a:latin typeface="Tomorrow Bold"/>
                  <a:ea typeface="Tomorrow Bold"/>
                </a:rPr>
                <a:t>ITTC</a:t>
              </a:r>
              <a:endParaRPr b="0" lang="en-US" sz="3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02" name="Freeform 5"/>
          <p:cNvSpPr/>
          <p:nvPr/>
        </p:nvSpPr>
        <p:spPr>
          <a:xfrm>
            <a:off x="3378960" y="1736280"/>
            <a:ext cx="12873960" cy="8437680"/>
          </a:xfrm>
          <a:custGeom>
            <a:avLst/>
            <a:gdLst>
              <a:gd name="textAreaLeft" fmla="*/ 0 w 12873960"/>
              <a:gd name="textAreaRight" fmla="*/ 12874320 w 12873960"/>
              <a:gd name="textAreaTop" fmla="*/ 0 h 8437680"/>
              <a:gd name="textAreaBottom" fmla="*/ 8438040 h 8437680"/>
            </a:gdLst>
            <a:ahLst/>
            <a:rect l="textAreaLeft" t="textAreaTop" r="textAreaRight" b="textAreaBottom"/>
            <a:pathLst>
              <a:path w="12874165" h="8438145">
                <a:moveTo>
                  <a:pt x="0" y="0"/>
                </a:moveTo>
                <a:lnTo>
                  <a:pt x="12874164" y="0"/>
                </a:lnTo>
                <a:lnTo>
                  <a:pt x="12874164" y="8438145"/>
                </a:lnTo>
                <a:lnTo>
                  <a:pt x="0" y="8438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TextBox 6"/>
          <p:cNvSpPr/>
          <p:nvPr/>
        </p:nvSpPr>
        <p:spPr>
          <a:xfrm>
            <a:off x="5468040" y="346320"/>
            <a:ext cx="886356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7274"/>
              </a:lnSpc>
              <a:tabLst>
                <a:tab algn="l" pos="0"/>
              </a:tabLst>
            </a:pPr>
            <a:r>
              <a:rPr b="0" lang="en-US" sz="7500" strike="noStrike" u="none">
                <a:solidFill>
                  <a:srgbClr val="5271ff"/>
                </a:solidFill>
                <a:uFillTx/>
                <a:latin typeface="Tomorrow"/>
                <a:ea typeface="Tomorrow"/>
              </a:rPr>
              <a:t>CLASS-DIAGRAM</a:t>
            </a:r>
            <a:endParaRPr b="0" lang="en-US" sz="7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365c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2"/>
          <p:cNvGrpSpPr/>
          <p:nvPr/>
        </p:nvGrpSpPr>
        <p:grpSpPr>
          <a:xfrm>
            <a:off x="807840" y="439200"/>
            <a:ext cx="4027320" cy="1756800"/>
            <a:chOff x="807840" y="439200"/>
            <a:chExt cx="4027320" cy="1756800"/>
          </a:xfrm>
        </p:grpSpPr>
        <p:sp>
          <p:nvSpPr>
            <p:cNvPr id="105" name="Freeform 3"/>
            <p:cNvSpPr/>
            <p:nvPr/>
          </p:nvSpPr>
          <p:spPr>
            <a:xfrm>
              <a:off x="807840" y="439200"/>
              <a:ext cx="2196000" cy="1756800"/>
            </a:xfrm>
            <a:custGeom>
              <a:avLst/>
              <a:gdLst>
                <a:gd name="textAreaLeft" fmla="*/ 0 w 2196000"/>
                <a:gd name="textAreaRight" fmla="*/ 2196360 w 2196000"/>
                <a:gd name="textAreaTop" fmla="*/ 0 h 1756800"/>
                <a:gd name="textAreaBottom" fmla="*/ 1757160 h 1756800"/>
              </a:gdLst>
              <a:ahLst/>
              <a:rect l="textAreaLeft" t="textAreaTop" r="textAreaRight" b="textAreaBottom"/>
              <a:pathLst>
                <a:path w="2928475" h="2342780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>
                <a:alphaModFix amt="89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6" name="TextBox 4"/>
            <p:cNvSpPr/>
            <p:nvPr/>
          </p:nvSpPr>
          <p:spPr>
            <a:xfrm>
              <a:off x="3335040" y="1177560"/>
              <a:ext cx="1500120" cy="44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487"/>
                </a:lnSpc>
              </a:pPr>
              <a:r>
                <a:rPr b="1" lang="en-US" sz="3200" strike="noStrike" u="none">
                  <a:solidFill>
                    <a:srgbClr val="ffffff"/>
                  </a:solidFill>
                  <a:uFillTx/>
                  <a:latin typeface="Tomorrow Bold"/>
                  <a:ea typeface="Tomorrow Bold"/>
                </a:rPr>
                <a:t>ITTC</a:t>
              </a:r>
              <a:endParaRPr b="0" lang="en-US" sz="3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07" name="Freeform 5"/>
          <p:cNvSpPr/>
          <p:nvPr/>
        </p:nvSpPr>
        <p:spPr>
          <a:xfrm>
            <a:off x="3554640" y="1842480"/>
            <a:ext cx="13012560" cy="8244000"/>
          </a:xfrm>
          <a:custGeom>
            <a:avLst/>
            <a:gdLst>
              <a:gd name="textAreaLeft" fmla="*/ 0 w 13012560"/>
              <a:gd name="textAreaRight" fmla="*/ 13012920 w 13012560"/>
              <a:gd name="textAreaTop" fmla="*/ 0 h 8244000"/>
              <a:gd name="textAreaBottom" fmla="*/ 8244360 h 8244000"/>
            </a:gdLst>
            <a:ahLst/>
            <a:rect l="textAreaLeft" t="textAreaTop" r="textAreaRight" b="textAreaBottom"/>
            <a:pathLst>
              <a:path w="13013013" h="8244482">
                <a:moveTo>
                  <a:pt x="0" y="0"/>
                </a:moveTo>
                <a:lnTo>
                  <a:pt x="13013013" y="0"/>
                </a:lnTo>
                <a:lnTo>
                  <a:pt x="13013013" y="8244481"/>
                </a:lnTo>
                <a:lnTo>
                  <a:pt x="0" y="824448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TextBox 6"/>
          <p:cNvSpPr/>
          <p:nvPr/>
        </p:nvSpPr>
        <p:spPr>
          <a:xfrm>
            <a:off x="5452920" y="610560"/>
            <a:ext cx="886356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7274"/>
              </a:lnSpc>
              <a:tabLst>
                <a:tab algn="l" pos="0"/>
              </a:tabLst>
            </a:pPr>
            <a:r>
              <a:rPr b="0" lang="en-US" sz="7500" strike="noStrike" u="none">
                <a:solidFill>
                  <a:srgbClr val="5271ff"/>
                </a:solidFill>
                <a:uFillTx/>
                <a:latin typeface="Tomorrow"/>
                <a:ea typeface="Tomorrow"/>
              </a:rPr>
              <a:t>CLASS-DIAGRAM</a:t>
            </a:r>
            <a:endParaRPr b="0" lang="en-US" sz="7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365c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2"/>
          <p:cNvGrpSpPr/>
          <p:nvPr/>
        </p:nvGrpSpPr>
        <p:grpSpPr>
          <a:xfrm>
            <a:off x="807840" y="439200"/>
            <a:ext cx="4027320" cy="1756800"/>
            <a:chOff x="807840" y="439200"/>
            <a:chExt cx="4027320" cy="1756800"/>
          </a:xfrm>
        </p:grpSpPr>
        <p:sp>
          <p:nvSpPr>
            <p:cNvPr id="110" name="Freeform 3"/>
            <p:cNvSpPr/>
            <p:nvPr/>
          </p:nvSpPr>
          <p:spPr>
            <a:xfrm>
              <a:off x="807840" y="439200"/>
              <a:ext cx="2196000" cy="1756800"/>
            </a:xfrm>
            <a:custGeom>
              <a:avLst/>
              <a:gdLst>
                <a:gd name="textAreaLeft" fmla="*/ 0 w 2196000"/>
                <a:gd name="textAreaRight" fmla="*/ 2196360 w 2196000"/>
                <a:gd name="textAreaTop" fmla="*/ 0 h 1756800"/>
                <a:gd name="textAreaBottom" fmla="*/ 1757160 h 1756800"/>
              </a:gdLst>
              <a:ahLst/>
              <a:rect l="textAreaLeft" t="textAreaTop" r="textAreaRight" b="textAreaBottom"/>
              <a:pathLst>
                <a:path w="2928475" h="2342780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>
                <a:alphaModFix amt="89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1" name="TextBox 4"/>
            <p:cNvSpPr/>
            <p:nvPr/>
          </p:nvSpPr>
          <p:spPr>
            <a:xfrm>
              <a:off x="3335040" y="1177560"/>
              <a:ext cx="1500120" cy="44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487"/>
                </a:lnSpc>
              </a:pPr>
              <a:r>
                <a:rPr b="1" lang="en-US" sz="3200" strike="noStrike" u="none">
                  <a:solidFill>
                    <a:srgbClr val="ffffff"/>
                  </a:solidFill>
                  <a:uFillTx/>
                  <a:latin typeface="Tomorrow Bold"/>
                  <a:ea typeface="Tomorrow Bold"/>
                </a:rPr>
                <a:t>ITTC</a:t>
              </a:r>
              <a:endParaRPr b="0" lang="en-US" sz="3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12" name="Freeform 5"/>
          <p:cNvSpPr/>
          <p:nvPr/>
        </p:nvSpPr>
        <p:spPr>
          <a:xfrm>
            <a:off x="3386160" y="2546640"/>
            <a:ext cx="13667760" cy="7012080"/>
          </a:xfrm>
          <a:custGeom>
            <a:avLst/>
            <a:gdLst>
              <a:gd name="textAreaLeft" fmla="*/ 0 w 13667760"/>
              <a:gd name="textAreaRight" fmla="*/ 13668120 w 13667760"/>
              <a:gd name="textAreaTop" fmla="*/ 0 h 7012080"/>
              <a:gd name="textAreaBottom" fmla="*/ 7012440 h 7012080"/>
            </a:gdLst>
            <a:ahLst/>
            <a:rect l="textAreaLeft" t="textAreaTop" r="textAreaRight" b="textAreaBottom"/>
            <a:pathLst>
              <a:path w="13668090" h="7012526">
                <a:moveTo>
                  <a:pt x="0" y="0"/>
                </a:moveTo>
                <a:lnTo>
                  <a:pt x="13668090" y="0"/>
                </a:lnTo>
                <a:lnTo>
                  <a:pt x="13668090" y="7012526"/>
                </a:lnTo>
                <a:lnTo>
                  <a:pt x="0" y="701252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TextBox 6"/>
          <p:cNvSpPr/>
          <p:nvPr/>
        </p:nvSpPr>
        <p:spPr>
          <a:xfrm>
            <a:off x="5452920" y="610560"/>
            <a:ext cx="886356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7274"/>
              </a:lnSpc>
              <a:tabLst>
                <a:tab algn="l" pos="0"/>
              </a:tabLst>
            </a:pPr>
            <a:r>
              <a:rPr b="0" lang="en-US" sz="7500" strike="noStrike" u="none">
                <a:solidFill>
                  <a:srgbClr val="5271ff"/>
                </a:solidFill>
                <a:uFillTx/>
                <a:latin typeface="Tomorrow"/>
                <a:ea typeface="Tomorrow"/>
              </a:rPr>
              <a:t>CLASS-DIAGRAM</a:t>
            </a:r>
            <a:endParaRPr b="0" lang="en-US" sz="7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365c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2"/>
          <p:cNvGrpSpPr/>
          <p:nvPr/>
        </p:nvGrpSpPr>
        <p:grpSpPr>
          <a:xfrm>
            <a:off x="807840" y="439200"/>
            <a:ext cx="4027320" cy="1756800"/>
            <a:chOff x="807840" y="439200"/>
            <a:chExt cx="4027320" cy="1756800"/>
          </a:xfrm>
        </p:grpSpPr>
        <p:sp>
          <p:nvSpPr>
            <p:cNvPr id="115" name="Freeform 3"/>
            <p:cNvSpPr/>
            <p:nvPr/>
          </p:nvSpPr>
          <p:spPr>
            <a:xfrm>
              <a:off x="807840" y="439200"/>
              <a:ext cx="2196000" cy="1756800"/>
            </a:xfrm>
            <a:custGeom>
              <a:avLst/>
              <a:gdLst>
                <a:gd name="textAreaLeft" fmla="*/ 0 w 2196000"/>
                <a:gd name="textAreaRight" fmla="*/ 2196360 w 2196000"/>
                <a:gd name="textAreaTop" fmla="*/ 0 h 1756800"/>
                <a:gd name="textAreaBottom" fmla="*/ 1757160 h 1756800"/>
              </a:gdLst>
              <a:ahLst/>
              <a:rect l="textAreaLeft" t="textAreaTop" r="textAreaRight" b="textAreaBottom"/>
              <a:pathLst>
                <a:path w="2928475" h="2342780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>
                <a:alphaModFix amt="89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6" name="TextBox 4"/>
            <p:cNvSpPr/>
            <p:nvPr/>
          </p:nvSpPr>
          <p:spPr>
            <a:xfrm>
              <a:off x="3335040" y="1177560"/>
              <a:ext cx="1500120" cy="44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487"/>
                </a:lnSpc>
              </a:pPr>
              <a:r>
                <a:rPr b="1" lang="en-US" sz="3200" strike="noStrike" u="none">
                  <a:solidFill>
                    <a:srgbClr val="ffffff"/>
                  </a:solidFill>
                  <a:uFillTx/>
                  <a:latin typeface="Tomorrow Bold"/>
                  <a:ea typeface="Tomorrow Bold"/>
                </a:rPr>
                <a:t>ITTC</a:t>
              </a:r>
              <a:endParaRPr b="0" lang="en-US" sz="3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17" name="Group 5"/>
          <p:cNvGrpSpPr/>
          <p:nvPr/>
        </p:nvGrpSpPr>
        <p:grpSpPr>
          <a:xfrm>
            <a:off x="4629600" y="1812240"/>
            <a:ext cx="9838440" cy="1018440"/>
            <a:chOff x="4629600" y="1812240"/>
            <a:chExt cx="9838440" cy="1018440"/>
          </a:xfrm>
        </p:grpSpPr>
        <p:sp>
          <p:nvSpPr>
            <p:cNvPr id="118" name="Freeform 6"/>
            <p:cNvSpPr/>
            <p:nvPr/>
          </p:nvSpPr>
          <p:spPr>
            <a:xfrm>
              <a:off x="4629600" y="1866240"/>
              <a:ext cx="9838440" cy="964440"/>
            </a:xfrm>
            <a:custGeom>
              <a:avLst/>
              <a:gdLst>
                <a:gd name="textAreaLeft" fmla="*/ 0 w 9838440"/>
                <a:gd name="textAreaRight" fmla="*/ 9838800 w 9838440"/>
                <a:gd name="textAreaTop" fmla="*/ 0 h 964440"/>
                <a:gd name="textAreaBottom" fmla="*/ 964800 h 964440"/>
              </a:gdLst>
              <a:ahLst/>
              <a:rect l="textAreaLeft" t="textAreaTop" r="textAreaRight" b="textAreaBottom"/>
              <a:pathLst>
                <a:path w="8668170" h="850005">
                  <a:moveTo>
                    <a:pt x="0" y="0"/>
                  </a:moveTo>
                  <a:lnTo>
                    <a:pt x="8668170" y="0"/>
                  </a:lnTo>
                  <a:lnTo>
                    <a:pt x="8668170" y="850005"/>
                  </a:lnTo>
                  <a:lnTo>
                    <a:pt x="0" y="850005"/>
                  </a:lnTo>
                  <a:close/>
                </a:path>
              </a:pathLst>
            </a:custGeom>
            <a:solidFill>
              <a:srgbClr val="ff51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9" name="TextBox 7"/>
            <p:cNvSpPr/>
            <p:nvPr/>
          </p:nvSpPr>
          <p:spPr>
            <a:xfrm>
              <a:off x="4629600" y="1812240"/>
              <a:ext cx="9838440" cy="101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00" rIns="1800" tIns="1800" bIns="1800" anchor="ctr">
              <a:noAutofit/>
            </a:bodyPr>
            <a:p>
              <a:pPr defTabSz="914400">
                <a:lnSpc>
                  <a:spcPts val="2616"/>
                </a:lnSpc>
                <a:tabLst>
                  <a:tab algn="l" pos="0"/>
                </a:tabLst>
              </a:pPr>
              <a:r>
                <a:rPr b="1" lang="en-US" sz="1870" spc="-23" strike="noStrike" u="none">
                  <a:solidFill>
                    <a:srgbClr val="ffffff"/>
                  </a:solidFill>
                  <a:uFillTx/>
                  <a:latin typeface="Cy Grotesk Key Bold"/>
                  <a:ea typeface="Cy Grotesk Key Bold"/>
                </a:rPr>
                <a:t>   </a:t>
              </a:r>
              <a:r>
                <a:rPr b="1" lang="en-US" sz="1870" spc="-23" strike="noStrike" u="none">
                  <a:solidFill>
                    <a:srgbClr val="ffffff"/>
                  </a:solidFill>
                  <a:uFillTx/>
                  <a:latin typeface="Cy Grotesk Key Bold"/>
                  <a:ea typeface="Cy Grotesk Key Bold"/>
                </a:rPr>
                <a:t>Entity Relationship Diagram</a:t>
              </a:r>
              <a:endParaRPr b="0" lang="en-US" sz="187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aphicFrame>
        <p:nvGraphicFramePr>
          <p:cNvPr id="120" name="Table 8"/>
          <p:cNvGraphicFramePr/>
          <p:nvPr/>
        </p:nvGraphicFramePr>
        <p:xfrm>
          <a:off x="5291280" y="4454280"/>
          <a:ext cx="252720" cy="9345600"/>
        </p:xfrm>
        <a:graphic>
          <a:graphicData uri="http://schemas.openxmlformats.org/drawingml/2006/table">
            <a:tbl>
              <a:tblPr/>
              <a:tblGrid>
                <a:gridCol w="869400"/>
              </a:tblGrid>
              <a:tr h="16812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endParaRPr b="0" lang="en-US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1" lang="en-US" sz="839" strike="noStrike" u="none">
                          <a:solidFill>
                            <a:srgbClr val="000000"/>
                          </a:solidFill>
                          <a:uFillTx/>
                          <a:latin typeface="Cy Grotesk Key Bold"/>
                          <a:ea typeface="Cy Grotesk Key Bold"/>
                        </a:rPr>
                        <a:t>JOBS LISTING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c7b9ff"/>
                    </a:solidFill>
                  </a:tcPr>
                </a:tc>
              </a:tr>
              <a:tr h="10620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Job Title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620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Company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620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Address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196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Job Type: 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Full Time,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Part Time,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Contract,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Internship,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Temporary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ts val="1182"/>
                        </a:lnSpc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ts val="1182"/>
                        </a:lnSpc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4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Post Date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24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Salary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Table 9"/>
          <p:cNvGraphicFramePr/>
          <p:nvPr/>
        </p:nvGraphicFramePr>
        <p:xfrm>
          <a:off x="7433640" y="4636440"/>
          <a:ext cx="252720" cy="7694280"/>
        </p:xfrm>
        <a:graphic>
          <a:graphicData uri="http://schemas.openxmlformats.org/drawingml/2006/table">
            <a:tbl>
              <a:tblPr/>
              <a:tblGrid>
                <a:gridCol w="966960"/>
              </a:tblGrid>
              <a:tr h="10620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1" lang="en-US" sz="839" strike="noStrike" u="none">
                          <a:solidFill>
                            <a:srgbClr val="000000"/>
                          </a:solidFill>
                          <a:uFillTx/>
                          <a:latin typeface="Cy Grotesk Key Bold"/>
                          <a:ea typeface="Cy Grotesk Key Bold"/>
                        </a:rPr>
                        <a:t>SEARCH BY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e713"/>
                    </a:solidFill>
                  </a:tcPr>
                </a:tc>
              </a:tr>
              <a:tr h="10620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Location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600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Min. Salary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600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Job Type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600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Company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16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Key Word in Responsibilies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16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Key Word in Requirement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Table 10"/>
          <p:cNvGraphicFramePr/>
          <p:nvPr/>
        </p:nvGraphicFramePr>
        <p:xfrm>
          <a:off x="7467480" y="6968880"/>
          <a:ext cx="252720" cy="3753360"/>
        </p:xfrm>
        <a:graphic>
          <a:graphicData uri="http://schemas.openxmlformats.org/drawingml/2006/table">
            <a:tbl>
              <a:tblPr/>
              <a:tblGrid>
                <a:gridCol w="859320"/>
              </a:tblGrid>
              <a:tr h="10656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1" lang="en-US" sz="839" strike="noStrike" u="none">
                          <a:solidFill>
                            <a:srgbClr val="000000"/>
                          </a:solidFill>
                          <a:uFillTx/>
                          <a:latin typeface="Cy Grotesk Key Bold"/>
                          <a:ea typeface="Cy Grotesk Key Bold"/>
                        </a:rPr>
                        <a:t>JOB DETAIL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c7b9ff"/>
                    </a:solidFill>
                  </a:tcPr>
                </a:tc>
              </a:tr>
              <a:tr h="10656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Job Title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656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Responsibilities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656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Requirement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3" name="AutoShape 11"/>
          <p:cNvSpPr/>
          <p:nvPr/>
        </p:nvSpPr>
        <p:spPr>
          <a:xfrm>
            <a:off x="6033240" y="5028840"/>
            <a:ext cx="1400400" cy="360"/>
          </a:xfrm>
          <a:prstGeom prst="line">
            <a:avLst/>
          </a:prstGeom>
          <a:ln w="9525">
            <a:solidFill>
              <a:srgbClr val="ffffff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4" name="AutoShape 12"/>
          <p:cNvSpPr/>
          <p:nvPr/>
        </p:nvSpPr>
        <p:spPr>
          <a:xfrm>
            <a:off x="6067080" y="6456600"/>
            <a:ext cx="1400400" cy="360"/>
          </a:xfrm>
          <a:prstGeom prst="line">
            <a:avLst/>
          </a:prstGeom>
          <a:ln w="9525">
            <a:solidFill>
              <a:srgbClr val="ffffff"/>
            </a:solidFill>
            <a:round/>
            <a:head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5" name="AutoShape 13"/>
          <p:cNvSpPr/>
          <p:nvPr/>
        </p:nvSpPr>
        <p:spPr>
          <a:xfrm>
            <a:off x="6061320" y="7351920"/>
            <a:ext cx="1406160" cy="360"/>
          </a:xfrm>
          <a:prstGeom prst="line">
            <a:avLst/>
          </a:prstGeom>
          <a:ln w="9525">
            <a:solidFill>
              <a:srgbClr val="ffffff"/>
            </a:solidFill>
            <a:round/>
            <a:tailEnd len="med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aphicFrame>
        <p:nvGraphicFramePr>
          <p:cNvPr id="126" name="Table 14"/>
          <p:cNvGraphicFramePr/>
          <p:nvPr/>
        </p:nvGraphicFramePr>
        <p:xfrm>
          <a:off x="9093600" y="6930720"/>
          <a:ext cx="252720" cy="4729320"/>
        </p:xfrm>
        <a:graphic>
          <a:graphicData uri="http://schemas.openxmlformats.org/drawingml/2006/table">
            <a:tbl>
              <a:tblPr/>
              <a:tblGrid>
                <a:gridCol w="938520"/>
              </a:tblGrid>
              <a:tr h="10620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1" lang="en-US" sz="839" strike="noStrike" u="none">
                          <a:solidFill>
                            <a:srgbClr val="000000"/>
                          </a:solidFill>
                          <a:uFillTx/>
                          <a:latin typeface="Cy Grotesk Key Bold"/>
                          <a:ea typeface="Cy Grotesk Key Bold"/>
                        </a:rPr>
                        <a:t>APPLY FORM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5ac8bd"/>
                    </a:solidFill>
                  </a:tcPr>
                </a:tc>
              </a:tr>
              <a:tr h="10620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Job Title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620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Name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620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Email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620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Phone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52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CV File Attached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7" name="TextBox 15"/>
          <p:cNvSpPr/>
          <p:nvPr/>
        </p:nvSpPr>
        <p:spPr>
          <a:xfrm>
            <a:off x="6400800" y="4800600"/>
            <a:ext cx="646200" cy="8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669"/>
              </a:lnSpc>
            </a:pPr>
            <a:r>
              <a:rPr b="0" lang="en-US" sz="560" strike="noStrike" u="none">
                <a:solidFill>
                  <a:srgbClr val="ffffff"/>
                </a:solidFill>
                <a:uFillTx/>
                <a:latin typeface="Cy Grotesk Key"/>
                <a:ea typeface="Cy Grotesk Key"/>
              </a:rPr>
              <a:t>SEARCH BUTTON</a:t>
            </a:r>
            <a:endParaRPr b="0" lang="en-US" sz="56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8" name="AutoShape 16"/>
          <p:cNvSpPr/>
          <p:nvPr/>
        </p:nvSpPr>
        <p:spPr>
          <a:xfrm flipH="1" flipV="1">
            <a:off x="6079680" y="7660800"/>
            <a:ext cx="1387800" cy="5400"/>
          </a:xfrm>
          <a:prstGeom prst="line">
            <a:avLst/>
          </a:prstGeom>
          <a:ln w="9525">
            <a:solidFill>
              <a:srgbClr val="ffffff"/>
            </a:solidFill>
            <a:round/>
            <a:tailEnd len="med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-39600" bIns="-396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9" name="TextBox 17"/>
          <p:cNvSpPr/>
          <p:nvPr/>
        </p:nvSpPr>
        <p:spPr>
          <a:xfrm>
            <a:off x="6495480" y="7516080"/>
            <a:ext cx="434160" cy="11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90"/>
              </a:lnSpc>
            </a:pPr>
            <a:r>
              <a:rPr b="0" lang="en-US" sz="740" strike="noStrike" u="none">
                <a:solidFill>
                  <a:srgbClr val="ffffff"/>
                </a:solidFill>
                <a:uFillTx/>
                <a:latin typeface="Cy Grotesk Key"/>
                <a:ea typeface="Cy Grotesk Key"/>
              </a:rPr>
              <a:t>Back key</a:t>
            </a:r>
            <a:endParaRPr b="0" lang="en-US" sz="74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0" name="AutoShape 18"/>
          <p:cNvSpPr/>
          <p:nvPr/>
        </p:nvSpPr>
        <p:spPr>
          <a:xfrm>
            <a:off x="8367120" y="7357320"/>
            <a:ext cx="726480" cy="360"/>
          </a:xfrm>
          <a:prstGeom prst="line">
            <a:avLst/>
          </a:prstGeom>
          <a:ln w="9525">
            <a:solidFill>
              <a:srgbClr val="ffffff"/>
            </a:solidFill>
            <a:round/>
            <a:tailEnd len="med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aphicFrame>
        <p:nvGraphicFramePr>
          <p:cNvPr id="131" name="Table 19"/>
          <p:cNvGraphicFramePr/>
          <p:nvPr/>
        </p:nvGraphicFramePr>
        <p:xfrm>
          <a:off x="10857600" y="6930720"/>
          <a:ext cx="230040" cy="6530760"/>
        </p:xfrm>
        <a:graphic>
          <a:graphicData uri="http://schemas.openxmlformats.org/drawingml/2006/table">
            <a:tbl>
              <a:tblPr/>
              <a:tblGrid>
                <a:gridCol w="848880"/>
              </a:tblGrid>
              <a:tr h="12600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1" lang="en-US" sz="839" strike="noStrike" u="none">
                          <a:solidFill>
                            <a:srgbClr val="000000"/>
                          </a:solidFill>
                          <a:uFillTx/>
                          <a:latin typeface="Cy Grotesk Key Bold"/>
                          <a:ea typeface="Cy Grotesk Key Bold"/>
                        </a:rPr>
                        <a:t>APPLICANTS POST</a:t>
                      </a:r>
                      <a:endParaRPr b="0" lang="en-US" sz="839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516b"/>
                    </a:solidFill>
                  </a:tcPr>
                </a:tc>
              </a:tr>
              <a:tr h="10620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Job Title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620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Name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620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Email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620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Phone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52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CV File Attached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2" name="AutoShape 20"/>
          <p:cNvSpPr/>
          <p:nvPr/>
        </p:nvSpPr>
        <p:spPr>
          <a:xfrm>
            <a:off x="9993240" y="8290800"/>
            <a:ext cx="864360" cy="360"/>
          </a:xfrm>
          <a:prstGeom prst="line">
            <a:avLst/>
          </a:prstGeom>
          <a:ln w="9525">
            <a:solidFill>
              <a:srgbClr val="ffffff"/>
            </a:solidFill>
            <a:round/>
            <a:tailEnd len="med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3" name="AutoShape 21"/>
          <p:cNvSpPr/>
          <p:nvPr/>
        </p:nvSpPr>
        <p:spPr>
          <a:xfrm flipV="1">
            <a:off x="7932600" y="7779600"/>
            <a:ext cx="360" cy="1321200"/>
          </a:xfrm>
          <a:prstGeom prst="line">
            <a:avLst/>
          </a:prstGeom>
          <a:ln w="9525">
            <a:solidFill>
              <a:srgbClr val="ffffff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4" name="AutoShape 22"/>
          <p:cNvSpPr/>
          <p:nvPr/>
        </p:nvSpPr>
        <p:spPr>
          <a:xfrm>
            <a:off x="7811280" y="9144000"/>
            <a:ext cx="3390120" cy="36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5" name="AutoShape 23"/>
          <p:cNvSpPr/>
          <p:nvPr/>
        </p:nvSpPr>
        <p:spPr>
          <a:xfrm flipV="1">
            <a:off x="10515600" y="8998200"/>
            <a:ext cx="2573280" cy="14580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aphicFrame>
        <p:nvGraphicFramePr>
          <p:cNvPr id="136" name="Table 24"/>
          <p:cNvGraphicFramePr/>
          <p:nvPr/>
        </p:nvGraphicFramePr>
        <p:xfrm>
          <a:off x="12445560" y="6936120"/>
          <a:ext cx="252720" cy="6230520"/>
        </p:xfrm>
        <a:graphic>
          <a:graphicData uri="http://schemas.openxmlformats.org/drawingml/2006/table">
            <a:tbl>
              <a:tblPr/>
              <a:tblGrid>
                <a:gridCol w="1058400"/>
              </a:tblGrid>
              <a:tr h="21060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1" lang="en-US" sz="839" strike="noStrike" u="none">
                          <a:solidFill>
                            <a:srgbClr val="000000"/>
                          </a:solidFill>
                          <a:uFillTx/>
                          <a:latin typeface="Cy Grotesk Key Bold"/>
                          <a:ea typeface="Cy Grotesk Key Bold"/>
                        </a:rPr>
                        <a:t>APPLICANTS </a:t>
                      </a:r>
                      <a:endParaRPr b="0" lang="en-US" sz="839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1" lang="en-US" sz="839" strike="noStrike" u="none">
                          <a:solidFill>
                            <a:srgbClr val="000000"/>
                          </a:solidFill>
                          <a:uFillTx/>
                          <a:latin typeface="Cy Grotesk Key Bold"/>
                          <a:ea typeface="Cy Grotesk Key Bold"/>
                        </a:rPr>
                        <a:t>ADD IN DATABASE</a:t>
                      </a:r>
                      <a:endParaRPr b="0" lang="en-US" sz="839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ts val="1182"/>
                        </a:lnSpc>
                      </a:pPr>
                      <a:endParaRPr b="0" lang="en-US" sz="18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516b"/>
                    </a:solidFill>
                  </a:tcPr>
                </a:tc>
              </a:tr>
              <a:tr h="10620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Job Title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620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Name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620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Email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620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Phone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28520">
                <a:tc>
                  <a:txBody>
                    <a:bodyPr lIns="56160" rIns="56160" tIns="56160" bIns="56160" anchor="ctr">
                      <a:noAutofit/>
                    </a:bodyPr>
                    <a:p>
                      <a:pPr algn="ctr" defTabSz="914400">
                        <a:lnSpc>
                          <a:spcPts val="1182"/>
                        </a:lnSpc>
                      </a:pPr>
                      <a:r>
                        <a:rPr b="0" lang="en-US" sz="839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CV File Attached</a:t>
                      </a:r>
                      <a:endParaRPr b="0" lang="en-US" sz="839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6160" marR="56160">
                    <a:lnL w="2160">
                      <a:solidFill>
                        <a:srgbClr val="000000"/>
                      </a:solidFill>
                      <a:prstDash val="solid"/>
                    </a:lnL>
                    <a:lnR w="2160">
                      <a:solidFill>
                        <a:srgbClr val="000000"/>
                      </a:solidFill>
                      <a:prstDash val="solid"/>
                    </a:lnR>
                    <a:lnT w="2160">
                      <a:solidFill>
                        <a:srgbClr val="000000"/>
                      </a:solidFill>
                      <a:prstDash val="solid"/>
                    </a:lnT>
                    <a:lnB w="216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7" name="AutoShape 25"/>
          <p:cNvSpPr/>
          <p:nvPr/>
        </p:nvSpPr>
        <p:spPr>
          <a:xfrm flipV="1">
            <a:off x="11719080" y="8296200"/>
            <a:ext cx="726120" cy="5400"/>
          </a:xfrm>
          <a:prstGeom prst="line">
            <a:avLst/>
          </a:prstGeom>
          <a:ln w="9525">
            <a:solidFill>
              <a:srgbClr val="ffffff"/>
            </a:solidFill>
            <a:round/>
            <a:tailEnd len="med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-39600" bIns="-396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8" name="TextBox 26"/>
          <p:cNvSpPr/>
          <p:nvPr/>
        </p:nvSpPr>
        <p:spPr>
          <a:xfrm>
            <a:off x="11766600" y="8085240"/>
            <a:ext cx="670320" cy="11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90"/>
              </a:lnSpc>
            </a:pPr>
            <a:r>
              <a:rPr b="0" lang="en-US" sz="740" strike="noStrike" u="none">
                <a:solidFill>
                  <a:srgbClr val="ffffff"/>
                </a:solidFill>
                <a:uFillTx/>
                <a:latin typeface="Cy Grotesk Key"/>
                <a:ea typeface="Cy Grotesk Key"/>
              </a:rPr>
              <a:t>Save Request</a:t>
            </a:r>
            <a:endParaRPr b="0" lang="en-US" sz="74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9" name="TextBox 27"/>
          <p:cNvSpPr/>
          <p:nvPr/>
        </p:nvSpPr>
        <p:spPr>
          <a:xfrm>
            <a:off x="5178960" y="3029400"/>
            <a:ext cx="2065320" cy="31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483"/>
              </a:lnSpc>
            </a:pPr>
            <a:r>
              <a:rPr b="1" lang="en-US" sz="1770" strike="noStrike" u="sng">
                <a:solidFill>
                  <a:srgbClr val="c7b9ff"/>
                </a:solidFill>
                <a:uFillTx/>
                <a:latin typeface="Canva Sans Bold"/>
                <a:ea typeface="Canva Sans Bold"/>
              </a:rPr>
              <a:t>JOB VACANCIES</a:t>
            </a:r>
            <a:endParaRPr b="0" lang="en-US" sz="177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0" name="TextBox 28"/>
          <p:cNvSpPr/>
          <p:nvPr/>
        </p:nvSpPr>
        <p:spPr>
          <a:xfrm>
            <a:off x="6462720" y="6334560"/>
            <a:ext cx="683280" cy="11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90"/>
              </a:lnSpc>
            </a:pPr>
            <a:r>
              <a:rPr b="0" lang="en-US" sz="740" strike="noStrike" u="none">
                <a:solidFill>
                  <a:srgbClr val="ffffff"/>
                </a:solidFill>
                <a:uFillTx/>
                <a:latin typeface="Cy Grotesk Key"/>
                <a:ea typeface="Cy Grotesk Key"/>
              </a:rPr>
              <a:t>Search Result</a:t>
            </a:r>
            <a:endParaRPr b="0" lang="en-US" sz="74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1" name="TextBox 29"/>
          <p:cNvSpPr/>
          <p:nvPr/>
        </p:nvSpPr>
        <p:spPr>
          <a:xfrm>
            <a:off x="6432840" y="7229160"/>
            <a:ext cx="645120" cy="11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90"/>
              </a:lnSpc>
            </a:pPr>
            <a:r>
              <a:rPr b="0" lang="en-US" sz="740" strike="noStrike" u="none">
                <a:solidFill>
                  <a:srgbClr val="ffffff"/>
                </a:solidFill>
                <a:uFillTx/>
                <a:latin typeface="Cy Grotesk Key"/>
                <a:ea typeface="Cy Grotesk Key"/>
              </a:rPr>
              <a:t>Job Selected</a:t>
            </a:r>
            <a:endParaRPr b="0" lang="en-US" sz="74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2" name="TextBox 30"/>
          <p:cNvSpPr/>
          <p:nvPr/>
        </p:nvSpPr>
        <p:spPr>
          <a:xfrm>
            <a:off x="8458200" y="7229160"/>
            <a:ext cx="624960" cy="11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90"/>
              </a:lnSpc>
            </a:pPr>
            <a:r>
              <a:rPr b="0" lang="en-US" sz="740" strike="noStrike" u="none">
                <a:solidFill>
                  <a:srgbClr val="ffffff"/>
                </a:solidFill>
                <a:uFillTx/>
                <a:latin typeface="Cy Grotesk Key"/>
                <a:ea typeface="Cy Grotesk Key"/>
              </a:rPr>
              <a:t>Apply button</a:t>
            </a:r>
            <a:endParaRPr b="0" lang="en-US" sz="74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3" name="TextBox 31"/>
          <p:cNvSpPr/>
          <p:nvPr/>
        </p:nvSpPr>
        <p:spPr>
          <a:xfrm>
            <a:off x="10209600" y="8148960"/>
            <a:ext cx="546480" cy="11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90"/>
              </a:lnSpc>
            </a:pPr>
            <a:r>
              <a:rPr b="0" lang="en-US" sz="740" strike="noStrike" u="none">
                <a:solidFill>
                  <a:srgbClr val="ffffff"/>
                </a:solidFill>
                <a:uFillTx/>
                <a:latin typeface="Cy Grotesk Key"/>
                <a:ea typeface="Cy Grotesk Key"/>
              </a:rPr>
              <a:t>Submit key</a:t>
            </a:r>
            <a:endParaRPr b="0" lang="en-US" sz="74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4" name="TextBox 32"/>
          <p:cNvSpPr/>
          <p:nvPr/>
        </p:nvSpPr>
        <p:spPr>
          <a:xfrm>
            <a:off x="8808480" y="9239040"/>
            <a:ext cx="1971720" cy="11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90"/>
              </a:lnSpc>
            </a:pPr>
            <a:r>
              <a:rPr b="0" lang="en-US" sz="740" strike="noStrike" u="none">
                <a:solidFill>
                  <a:srgbClr val="ffffff"/>
                </a:solidFill>
                <a:uFillTx/>
                <a:latin typeface="Cy Grotesk Key"/>
                <a:ea typeface="Cy Grotesk Key"/>
              </a:rPr>
              <a:t>Save Success &amp; Send Email to Employer</a:t>
            </a:r>
            <a:endParaRPr b="0" lang="en-US" sz="74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100000">
              <a:srgbClr val="365c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2"/>
          <p:cNvGrpSpPr/>
          <p:nvPr/>
        </p:nvGrpSpPr>
        <p:grpSpPr>
          <a:xfrm>
            <a:off x="807840" y="439200"/>
            <a:ext cx="4027320" cy="1756800"/>
            <a:chOff x="807840" y="439200"/>
            <a:chExt cx="4027320" cy="1756800"/>
          </a:xfrm>
        </p:grpSpPr>
        <p:sp>
          <p:nvSpPr>
            <p:cNvPr id="146" name="Freeform 3"/>
            <p:cNvSpPr/>
            <p:nvPr/>
          </p:nvSpPr>
          <p:spPr>
            <a:xfrm>
              <a:off x="807840" y="439200"/>
              <a:ext cx="2196000" cy="1756800"/>
            </a:xfrm>
            <a:custGeom>
              <a:avLst/>
              <a:gdLst>
                <a:gd name="textAreaLeft" fmla="*/ 0 w 2196000"/>
                <a:gd name="textAreaRight" fmla="*/ 2196360 w 2196000"/>
                <a:gd name="textAreaTop" fmla="*/ 0 h 1756800"/>
                <a:gd name="textAreaBottom" fmla="*/ 1757160 h 1756800"/>
              </a:gdLst>
              <a:ahLst/>
              <a:rect l="textAreaLeft" t="textAreaTop" r="textAreaRight" b="textAreaBottom"/>
              <a:pathLst>
                <a:path w="2928475" h="2342780">
                  <a:moveTo>
                    <a:pt x="0" y="0"/>
                  </a:moveTo>
                  <a:lnTo>
                    <a:pt x="2928475" y="0"/>
                  </a:lnTo>
                  <a:lnTo>
                    <a:pt x="2928475" y="2342780"/>
                  </a:lnTo>
                  <a:lnTo>
                    <a:pt x="0" y="234278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>
                <a:alphaModFix amt="89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7" name="TextBox 4"/>
            <p:cNvSpPr/>
            <p:nvPr/>
          </p:nvSpPr>
          <p:spPr>
            <a:xfrm>
              <a:off x="3335040" y="1177560"/>
              <a:ext cx="1500120" cy="44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487"/>
                </a:lnSpc>
              </a:pPr>
              <a:r>
                <a:rPr b="1" lang="en-US" sz="3200" strike="noStrike" u="none">
                  <a:solidFill>
                    <a:srgbClr val="ffffff"/>
                  </a:solidFill>
                  <a:uFillTx/>
                  <a:latin typeface="Tomorrow Bold"/>
                  <a:ea typeface="Tomorrow Bold"/>
                </a:rPr>
                <a:t>ITTC</a:t>
              </a:r>
              <a:endParaRPr b="0" lang="en-US" sz="32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aphicFrame>
        <p:nvGraphicFramePr>
          <p:cNvPr id="148" name="Table 5"/>
          <p:cNvGraphicFramePr/>
          <p:nvPr/>
        </p:nvGraphicFramePr>
        <p:xfrm>
          <a:off x="1229040" y="3715560"/>
          <a:ext cx="462240" cy="4714200"/>
        </p:xfrm>
        <a:graphic>
          <a:graphicData uri="http://schemas.openxmlformats.org/drawingml/2006/table">
            <a:tbl>
              <a:tblPr/>
              <a:tblGrid>
                <a:gridCol w="1182960"/>
              </a:tblGrid>
              <a:tr h="230400">
                <a:tc>
                  <a:txBody>
                    <a:bodyPr lIns="75960" rIns="75960" tIns="75960" bIns="75960" anchor="ctr">
                      <a:noAutofit/>
                    </a:bodyPr>
                    <a:p>
                      <a:pPr algn="ctr" defTabSz="914400">
                        <a:lnSpc>
                          <a:spcPts val="1596"/>
                        </a:lnSpc>
                      </a:pPr>
                      <a:endParaRPr b="0" lang="en-US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ts val="1596"/>
                        </a:lnSpc>
                      </a:pPr>
                      <a:r>
                        <a:rPr b="1" lang="en-US" sz="1140" strike="noStrike" u="none">
                          <a:solidFill>
                            <a:srgbClr val="000000"/>
                          </a:solidFill>
                          <a:uFillTx/>
                          <a:latin typeface="Cy Grotesk Key Bold"/>
                          <a:ea typeface="Cy Grotesk Key Bold"/>
                        </a:rPr>
                        <a:t>CONTACT US </a:t>
                      </a:r>
                      <a:endParaRPr b="0" lang="en-US" sz="114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4320">
                      <a:solidFill>
                        <a:srgbClr val="000000"/>
                      </a:solidFill>
                      <a:prstDash val="solid"/>
                    </a:lnL>
                    <a:lnR w="4320">
                      <a:solidFill>
                        <a:srgbClr val="000000"/>
                      </a:solidFill>
                      <a:prstDash val="solid"/>
                    </a:lnR>
                    <a:lnT w="4320">
                      <a:solidFill>
                        <a:srgbClr val="000000"/>
                      </a:solidFill>
                      <a:prstDash val="solid"/>
                    </a:lnT>
                    <a:lnB w="4320">
                      <a:solidFill>
                        <a:srgbClr val="000000"/>
                      </a:solidFill>
                      <a:prstDash val="solid"/>
                    </a:lnB>
                    <a:solidFill>
                      <a:srgbClr val="c7b9ff"/>
                    </a:solidFill>
                  </a:tcPr>
                </a:tc>
              </a:tr>
              <a:tr h="194400">
                <a:tc>
                  <a:txBody>
                    <a:bodyPr lIns="75960" rIns="75960" tIns="75960" bIns="75960" anchor="ctr">
                      <a:noAutofit/>
                    </a:bodyPr>
                    <a:p>
                      <a:pPr algn="ctr" defTabSz="914400">
                        <a:lnSpc>
                          <a:spcPts val="1596"/>
                        </a:lnSpc>
                      </a:pPr>
                      <a:r>
                        <a:rPr b="0" lang="en-US" sz="1140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Center</a:t>
                      </a:r>
                      <a:endParaRPr b="0" lang="en-US" sz="114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4320">
                      <a:solidFill>
                        <a:srgbClr val="000000"/>
                      </a:solidFill>
                      <a:prstDash val="solid"/>
                    </a:lnL>
                    <a:lnR w="4320">
                      <a:solidFill>
                        <a:srgbClr val="000000"/>
                      </a:solidFill>
                      <a:prstDash val="solid"/>
                    </a:lnR>
                    <a:lnT w="4320">
                      <a:solidFill>
                        <a:srgbClr val="000000"/>
                      </a:solidFill>
                      <a:prstDash val="solid"/>
                    </a:lnT>
                    <a:lnB w="43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4400">
                <a:tc>
                  <a:txBody>
                    <a:bodyPr lIns="75960" rIns="75960" tIns="75960" bIns="75960" anchor="ctr">
                      <a:noAutofit/>
                    </a:bodyPr>
                    <a:p>
                      <a:pPr algn="ctr" defTabSz="914400">
                        <a:lnSpc>
                          <a:spcPts val="1596"/>
                        </a:lnSpc>
                      </a:pPr>
                      <a:r>
                        <a:rPr b="0" lang="en-US" sz="1140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Phone</a:t>
                      </a:r>
                      <a:endParaRPr b="0" lang="en-US" sz="114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4320">
                      <a:solidFill>
                        <a:srgbClr val="000000"/>
                      </a:solidFill>
                      <a:prstDash val="solid"/>
                    </a:lnL>
                    <a:lnR w="4320">
                      <a:solidFill>
                        <a:srgbClr val="000000"/>
                      </a:solidFill>
                      <a:prstDash val="solid"/>
                    </a:lnR>
                    <a:lnT w="4320">
                      <a:solidFill>
                        <a:srgbClr val="000000"/>
                      </a:solidFill>
                      <a:prstDash val="solid"/>
                    </a:lnT>
                    <a:lnB w="43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4400">
                <a:tc>
                  <a:txBody>
                    <a:bodyPr lIns="75960" rIns="75960" tIns="75960" bIns="75960" anchor="ctr">
                      <a:noAutofit/>
                    </a:bodyPr>
                    <a:p>
                      <a:pPr algn="ctr" defTabSz="914400">
                        <a:lnSpc>
                          <a:spcPts val="1596"/>
                        </a:lnSpc>
                      </a:pPr>
                      <a:r>
                        <a:rPr b="0" lang="en-US" sz="1140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Fax</a:t>
                      </a:r>
                      <a:endParaRPr b="0" lang="en-US" sz="114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4320">
                      <a:solidFill>
                        <a:srgbClr val="000000"/>
                      </a:solidFill>
                      <a:prstDash val="solid"/>
                    </a:lnL>
                    <a:lnR w="4320">
                      <a:solidFill>
                        <a:srgbClr val="000000"/>
                      </a:solidFill>
                      <a:prstDash val="solid"/>
                    </a:lnR>
                    <a:lnT w="4320">
                      <a:solidFill>
                        <a:srgbClr val="000000"/>
                      </a:solidFill>
                      <a:prstDash val="solid"/>
                    </a:lnT>
                    <a:lnB w="43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6200">
                <a:tc>
                  <a:txBody>
                    <a:bodyPr lIns="75960" rIns="75960" tIns="75960" bIns="75960" anchor="ctr">
                      <a:noAutofit/>
                    </a:bodyPr>
                    <a:p>
                      <a:pPr algn="ctr" defTabSz="914400">
                        <a:lnSpc>
                          <a:spcPts val="1596"/>
                        </a:lnSpc>
                      </a:pPr>
                      <a:r>
                        <a:rPr b="0" lang="en-US" sz="1140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Email</a:t>
                      </a:r>
                      <a:endParaRPr b="0" lang="en-US" sz="114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4320">
                      <a:solidFill>
                        <a:srgbClr val="000000"/>
                      </a:solidFill>
                      <a:prstDash val="solid"/>
                    </a:lnL>
                    <a:lnR w="4320">
                      <a:solidFill>
                        <a:srgbClr val="000000"/>
                      </a:solidFill>
                      <a:prstDash val="solid"/>
                    </a:lnR>
                    <a:lnT w="4320">
                      <a:solidFill>
                        <a:srgbClr val="000000"/>
                      </a:solidFill>
                      <a:prstDash val="solid"/>
                    </a:lnT>
                    <a:lnB w="43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6200">
                <a:tc>
                  <a:txBody>
                    <a:bodyPr lIns="75960" rIns="75960" tIns="75960" bIns="75960" anchor="ctr">
                      <a:noAutofit/>
                    </a:bodyPr>
                    <a:p>
                      <a:pPr algn="ctr" defTabSz="914400">
                        <a:lnSpc>
                          <a:spcPts val="1596"/>
                        </a:lnSpc>
                      </a:pPr>
                      <a:r>
                        <a:rPr b="0" lang="en-US" sz="1140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Office Hour</a:t>
                      </a:r>
                      <a:endParaRPr b="0" lang="en-US" sz="114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4320">
                      <a:solidFill>
                        <a:srgbClr val="000000"/>
                      </a:solidFill>
                      <a:prstDash val="solid"/>
                    </a:lnL>
                    <a:lnR w="4320">
                      <a:solidFill>
                        <a:srgbClr val="000000"/>
                      </a:solidFill>
                      <a:prstDash val="solid"/>
                    </a:lnR>
                    <a:lnT w="4320">
                      <a:solidFill>
                        <a:srgbClr val="000000"/>
                      </a:solidFill>
                      <a:prstDash val="solid"/>
                    </a:lnT>
                    <a:lnB w="43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6200">
                <a:tc>
                  <a:txBody>
                    <a:bodyPr lIns="75960" rIns="75960" tIns="75960" bIns="75960" anchor="ctr">
                      <a:noAutofit/>
                    </a:bodyPr>
                    <a:p>
                      <a:pPr algn="ctr" defTabSz="914400">
                        <a:lnSpc>
                          <a:spcPts val="1596"/>
                        </a:lnSpc>
                      </a:pPr>
                      <a:r>
                        <a:rPr b="0" lang="en-US" sz="1140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Web URL</a:t>
                      </a:r>
                      <a:endParaRPr b="0" lang="en-US" sz="114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4320">
                      <a:solidFill>
                        <a:srgbClr val="000000"/>
                      </a:solidFill>
                      <a:prstDash val="solid"/>
                    </a:lnL>
                    <a:lnR w="4320">
                      <a:solidFill>
                        <a:srgbClr val="000000"/>
                      </a:solidFill>
                      <a:prstDash val="solid"/>
                    </a:lnR>
                    <a:lnT w="4320">
                      <a:solidFill>
                        <a:srgbClr val="000000"/>
                      </a:solidFill>
                      <a:prstDash val="solid"/>
                    </a:lnT>
                    <a:lnB w="43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Table 6"/>
          <p:cNvGraphicFramePr/>
          <p:nvPr/>
        </p:nvGraphicFramePr>
        <p:xfrm>
          <a:off x="4343400" y="3836520"/>
          <a:ext cx="168120" cy="3801240"/>
        </p:xfrm>
        <a:graphic>
          <a:graphicData uri="http://schemas.openxmlformats.org/drawingml/2006/table">
            <a:tbl>
              <a:tblPr/>
              <a:tblGrid>
                <a:gridCol w="1156680"/>
              </a:tblGrid>
              <a:tr h="230760">
                <a:tc>
                  <a:txBody>
                    <a:bodyPr lIns="75960" rIns="75960" tIns="75960" bIns="75960" anchor="ctr">
                      <a:noAutofit/>
                    </a:bodyPr>
                    <a:p>
                      <a:pPr algn="ctr" defTabSz="914400">
                        <a:lnSpc>
                          <a:spcPts val="1596"/>
                        </a:lnSpc>
                      </a:pPr>
                      <a:r>
                        <a:rPr b="1" lang="en-US" sz="1140" strike="noStrike" u="none">
                          <a:solidFill>
                            <a:srgbClr val="000000"/>
                          </a:solidFill>
                          <a:uFillTx/>
                          <a:latin typeface="Cy Grotesk Key Bold"/>
                          <a:ea typeface="Cy Grotesk Key Bold"/>
                        </a:rPr>
                        <a:t>CONTACT US FORM</a:t>
                      </a:r>
                      <a:endParaRPr b="0" lang="en-US" sz="114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4320">
                      <a:solidFill>
                        <a:srgbClr val="000000"/>
                      </a:solidFill>
                      <a:prstDash val="solid"/>
                    </a:lnL>
                    <a:lnR w="4320">
                      <a:solidFill>
                        <a:srgbClr val="000000"/>
                      </a:solidFill>
                      <a:prstDash val="solid"/>
                    </a:lnR>
                    <a:lnT w="4320">
                      <a:solidFill>
                        <a:srgbClr val="000000"/>
                      </a:solidFill>
                      <a:prstDash val="solid"/>
                    </a:lnT>
                    <a:lnB w="4320">
                      <a:solidFill>
                        <a:srgbClr val="000000"/>
                      </a:solidFill>
                      <a:prstDash val="solid"/>
                    </a:lnB>
                    <a:solidFill>
                      <a:srgbClr val="ffe713"/>
                    </a:solidFill>
                  </a:tcPr>
                </a:tc>
              </a:tr>
              <a:tr h="194760">
                <a:tc>
                  <a:txBody>
                    <a:bodyPr lIns="75960" rIns="75960" tIns="75960" bIns="75960" anchor="ctr">
                      <a:noAutofit/>
                    </a:bodyPr>
                    <a:p>
                      <a:pPr algn="ctr" defTabSz="914400">
                        <a:lnSpc>
                          <a:spcPts val="1596"/>
                        </a:lnSpc>
                      </a:pPr>
                      <a:r>
                        <a:rPr b="0" lang="en-US" sz="1140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Name</a:t>
                      </a:r>
                      <a:endParaRPr b="0" lang="en-US" sz="114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4320">
                      <a:solidFill>
                        <a:srgbClr val="000000"/>
                      </a:solidFill>
                      <a:prstDash val="solid"/>
                    </a:lnL>
                    <a:lnR w="4320">
                      <a:solidFill>
                        <a:srgbClr val="000000"/>
                      </a:solidFill>
                      <a:prstDash val="solid"/>
                    </a:lnR>
                    <a:lnT w="4320">
                      <a:solidFill>
                        <a:srgbClr val="000000"/>
                      </a:solidFill>
                      <a:prstDash val="solid"/>
                    </a:lnT>
                    <a:lnB w="43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1120">
                <a:tc>
                  <a:txBody>
                    <a:bodyPr lIns="75960" rIns="75960" tIns="75960" bIns="75960" anchor="ctr">
                      <a:noAutofit/>
                    </a:bodyPr>
                    <a:p>
                      <a:pPr algn="ctr" defTabSz="914400">
                        <a:lnSpc>
                          <a:spcPts val="1596"/>
                        </a:lnSpc>
                      </a:pPr>
                      <a:r>
                        <a:rPr b="0" lang="en-US" sz="1140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Email</a:t>
                      </a:r>
                      <a:endParaRPr b="0" lang="en-US" sz="114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4320">
                      <a:solidFill>
                        <a:srgbClr val="000000"/>
                      </a:solidFill>
                      <a:prstDash val="solid"/>
                    </a:lnL>
                    <a:lnR w="4320">
                      <a:solidFill>
                        <a:srgbClr val="000000"/>
                      </a:solidFill>
                      <a:prstDash val="solid"/>
                    </a:lnR>
                    <a:lnT w="4320">
                      <a:solidFill>
                        <a:srgbClr val="000000"/>
                      </a:solidFill>
                      <a:prstDash val="solid"/>
                    </a:lnT>
                    <a:lnB w="43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1120">
                <a:tc>
                  <a:txBody>
                    <a:bodyPr lIns="75960" rIns="75960" tIns="75960" bIns="75960" anchor="ctr">
                      <a:noAutofit/>
                    </a:bodyPr>
                    <a:p>
                      <a:pPr algn="ctr" defTabSz="914400">
                        <a:lnSpc>
                          <a:spcPts val="1596"/>
                        </a:lnSpc>
                      </a:pPr>
                      <a:r>
                        <a:rPr b="0" lang="en-US" sz="1140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Phone</a:t>
                      </a:r>
                      <a:endParaRPr b="0" lang="en-US" sz="114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4320">
                      <a:solidFill>
                        <a:srgbClr val="000000"/>
                      </a:solidFill>
                      <a:prstDash val="solid"/>
                    </a:lnL>
                    <a:lnR w="4320">
                      <a:solidFill>
                        <a:srgbClr val="000000"/>
                      </a:solidFill>
                      <a:prstDash val="solid"/>
                    </a:lnR>
                    <a:lnT w="4320">
                      <a:solidFill>
                        <a:srgbClr val="000000"/>
                      </a:solidFill>
                      <a:prstDash val="solid"/>
                    </a:lnT>
                    <a:lnB w="43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1120">
                <a:tc>
                  <a:txBody>
                    <a:bodyPr lIns="75960" rIns="75960" tIns="75960" bIns="75960" anchor="ctr">
                      <a:noAutofit/>
                    </a:bodyPr>
                    <a:p>
                      <a:pPr algn="ctr" defTabSz="914400">
                        <a:lnSpc>
                          <a:spcPts val="1596"/>
                        </a:lnSpc>
                      </a:pPr>
                      <a:r>
                        <a:rPr b="0" lang="en-US" sz="1140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Message</a:t>
                      </a:r>
                      <a:endParaRPr b="0" lang="en-US" sz="114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4320">
                      <a:solidFill>
                        <a:srgbClr val="000000"/>
                      </a:solidFill>
                      <a:prstDash val="solid"/>
                    </a:lnL>
                    <a:lnR w="4320">
                      <a:solidFill>
                        <a:srgbClr val="000000"/>
                      </a:solidFill>
                      <a:prstDash val="solid"/>
                    </a:lnR>
                    <a:lnT w="4320">
                      <a:solidFill>
                        <a:srgbClr val="000000"/>
                      </a:solidFill>
                      <a:prstDash val="solid"/>
                    </a:lnT>
                    <a:lnB w="43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0" name="TextBox 7"/>
          <p:cNvSpPr/>
          <p:nvPr/>
        </p:nvSpPr>
        <p:spPr>
          <a:xfrm>
            <a:off x="1186560" y="2941560"/>
            <a:ext cx="279288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359"/>
              </a:lnSpc>
            </a:pPr>
            <a:r>
              <a:rPr b="1" lang="en-US" sz="2400" strike="noStrike" u="sng">
                <a:solidFill>
                  <a:srgbClr val="c7b9ff"/>
                </a:solidFill>
                <a:uFillTx/>
                <a:latin typeface="Canva Sans Bold"/>
                <a:ea typeface="Canva Sans Bold"/>
              </a:rPr>
              <a:t>CONTACT US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aphicFrame>
        <p:nvGraphicFramePr>
          <p:cNvPr id="151" name="Table 8"/>
          <p:cNvGraphicFramePr/>
          <p:nvPr/>
        </p:nvGraphicFramePr>
        <p:xfrm>
          <a:off x="6545520" y="3917880"/>
          <a:ext cx="770760" cy="3396240"/>
        </p:xfrm>
        <a:graphic>
          <a:graphicData uri="http://schemas.openxmlformats.org/drawingml/2006/table">
            <a:tbl>
              <a:tblPr/>
              <a:tblGrid>
                <a:gridCol w="1566000"/>
              </a:tblGrid>
              <a:tr h="308160">
                <a:tc>
                  <a:txBody>
                    <a:bodyPr lIns="75960" rIns="75960" tIns="75960" bIns="75960" anchor="ctr">
                      <a:noAutofit/>
                    </a:bodyPr>
                    <a:p>
                      <a:pPr algn="ctr" defTabSz="914400">
                        <a:lnSpc>
                          <a:spcPts val="1596"/>
                        </a:lnSpc>
                      </a:pPr>
                      <a:r>
                        <a:rPr b="1" lang="en-US" sz="1140" strike="noStrike" u="none">
                          <a:solidFill>
                            <a:srgbClr val="000000"/>
                          </a:solidFill>
                          <a:uFillTx/>
                          <a:latin typeface="Cy Grotesk Key Bold"/>
                          <a:ea typeface="Cy Grotesk Key Bold"/>
                        </a:rPr>
                        <a:t>CONTACT US MESSAGE POST AND  ADDED IN DATABASE</a:t>
                      </a:r>
                      <a:endParaRPr b="0" lang="en-US" sz="114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4320">
                      <a:solidFill>
                        <a:srgbClr val="000000"/>
                      </a:solidFill>
                      <a:prstDash val="solid"/>
                    </a:lnL>
                    <a:lnR w="4320">
                      <a:solidFill>
                        <a:srgbClr val="000000"/>
                      </a:solidFill>
                      <a:prstDash val="solid"/>
                    </a:lnR>
                    <a:lnT w="4320">
                      <a:solidFill>
                        <a:srgbClr val="000000"/>
                      </a:solidFill>
                      <a:prstDash val="solid"/>
                    </a:lnT>
                    <a:lnB w="4320">
                      <a:solidFill>
                        <a:srgbClr val="000000"/>
                      </a:solidFill>
                      <a:prstDash val="solid"/>
                    </a:lnB>
                    <a:solidFill>
                      <a:srgbClr val="ffe713"/>
                    </a:solidFill>
                  </a:tcPr>
                </a:tc>
              </a:tr>
              <a:tr h="194400">
                <a:tc>
                  <a:txBody>
                    <a:bodyPr lIns="75960" rIns="75960" tIns="75960" bIns="75960" anchor="ctr">
                      <a:noAutofit/>
                    </a:bodyPr>
                    <a:p>
                      <a:pPr algn="ctr" defTabSz="914400">
                        <a:lnSpc>
                          <a:spcPts val="1596"/>
                        </a:lnSpc>
                      </a:pPr>
                      <a:r>
                        <a:rPr b="0" lang="en-US" sz="1140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Name</a:t>
                      </a:r>
                      <a:endParaRPr b="0" lang="en-US" sz="114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4320">
                      <a:solidFill>
                        <a:srgbClr val="000000"/>
                      </a:solidFill>
                      <a:prstDash val="solid"/>
                    </a:lnL>
                    <a:lnR w="4320">
                      <a:solidFill>
                        <a:srgbClr val="000000"/>
                      </a:solidFill>
                      <a:prstDash val="solid"/>
                    </a:lnR>
                    <a:lnT w="4320">
                      <a:solidFill>
                        <a:srgbClr val="000000"/>
                      </a:solidFill>
                      <a:prstDash val="solid"/>
                    </a:lnT>
                    <a:lnB w="43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0760">
                <a:tc>
                  <a:txBody>
                    <a:bodyPr lIns="75960" rIns="75960" tIns="75960" bIns="75960" anchor="ctr">
                      <a:noAutofit/>
                    </a:bodyPr>
                    <a:p>
                      <a:pPr algn="ctr" defTabSz="914400">
                        <a:lnSpc>
                          <a:spcPts val="1596"/>
                        </a:lnSpc>
                      </a:pPr>
                      <a:r>
                        <a:rPr b="0" lang="en-US" sz="1140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Email</a:t>
                      </a:r>
                      <a:endParaRPr b="0" lang="en-US" sz="114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4320">
                      <a:solidFill>
                        <a:srgbClr val="000000"/>
                      </a:solidFill>
                      <a:prstDash val="solid"/>
                    </a:lnL>
                    <a:lnR w="4320">
                      <a:solidFill>
                        <a:srgbClr val="000000"/>
                      </a:solidFill>
                      <a:prstDash val="solid"/>
                    </a:lnR>
                    <a:lnT w="4320">
                      <a:solidFill>
                        <a:srgbClr val="000000"/>
                      </a:solidFill>
                      <a:prstDash val="solid"/>
                    </a:lnT>
                    <a:lnB w="43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0760">
                <a:tc>
                  <a:txBody>
                    <a:bodyPr lIns="75960" rIns="75960" tIns="75960" bIns="75960" anchor="ctr">
                      <a:noAutofit/>
                    </a:bodyPr>
                    <a:p>
                      <a:pPr algn="ctr" defTabSz="914400">
                        <a:lnSpc>
                          <a:spcPts val="1596"/>
                        </a:lnSpc>
                      </a:pPr>
                      <a:r>
                        <a:rPr b="0" lang="en-US" sz="1140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Phone</a:t>
                      </a:r>
                      <a:endParaRPr b="0" lang="en-US" sz="114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4320">
                      <a:solidFill>
                        <a:srgbClr val="000000"/>
                      </a:solidFill>
                      <a:prstDash val="solid"/>
                    </a:lnL>
                    <a:lnR w="4320">
                      <a:solidFill>
                        <a:srgbClr val="000000"/>
                      </a:solidFill>
                      <a:prstDash val="solid"/>
                    </a:lnR>
                    <a:lnT w="4320">
                      <a:solidFill>
                        <a:srgbClr val="000000"/>
                      </a:solidFill>
                      <a:prstDash val="solid"/>
                    </a:lnT>
                    <a:lnB w="43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0760">
                <a:tc>
                  <a:txBody>
                    <a:bodyPr lIns="75960" rIns="75960" tIns="75960" bIns="75960" anchor="ctr">
                      <a:noAutofit/>
                    </a:bodyPr>
                    <a:p>
                      <a:pPr algn="ctr" defTabSz="914400">
                        <a:lnSpc>
                          <a:spcPts val="1596"/>
                        </a:lnSpc>
                      </a:pPr>
                      <a:r>
                        <a:rPr b="0" lang="en-US" sz="1140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Message</a:t>
                      </a:r>
                      <a:endParaRPr b="0" lang="en-US" sz="114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75960" marR="75960">
                    <a:lnL w="4320">
                      <a:solidFill>
                        <a:srgbClr val="000000"/>
                      </a:solidFill>
                      <a:prstDash val="solid"/>
                    </a:lnL>
                    <a:lnR w="4320">
                      <a:solidFill>
                        <a:srgbClr val="000000"/>
                      </a:solidFill>
                      <a:prstDash val="solid"/>
                    </a:lnR>
                    <a:lnT w="4320">
                      <a:solidFill>
                        <a:srgbClr val="000000"/>
                      </a:solidFill>
                      <a:prstDash val="solid"/>
                    </a:lnT>
                    <a:lnB w="43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2" name="AutoShape 9"/>
          <p:cNvSpPr/>
          <p:nvPr/>
        </p:nvSpPr>
        <p:spPr>
          <a:xfrm>
            <a:off x="5497200" y="4854960"/>
            <a:ext cx="1019880" cy="360"/>
          </a:xfrm>
          <a:prstGeom prst="line">
            <a:avLst/>
          </a:prstGeom>
          <a:ln w="19050">
            <a:solidFill>
              <a:srgbClr val="ffffff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aphicFrame>
        <p:nvGraphicFramePr>
          <p:cNvPr id="153" name="Table 10"/>
          <p:cNvGraphicFramePr/>
          <p:nvPr/>
        </p:nvGraphicFramePr>
        <p:xfrm>
          <a:off x="9992880" y="3881160"/>
          <a:ext cx="1212840" cy="2453760"/>
        </p:xfrm>
        <a:graphic>
          <a:graphicData uri="http://schemas.openxmlformats.org/drawingml/2006/table">
            <a:tbl>
              <a:tblPr/>
              <a:tblGrid>
                <a:gridCol w="1212840"/>
              </a:tblGrid>
              <a:tr h="230040">
                <a:tc>
                  <a:txBody>
                    <a:bodyPr lIns="65520" rIns="65520" tIns="65520" bIns="65520" anchor="ctr">
                      <a:noAutofit/>
                    </a:bodyPr>
                    <a:p>
                      <a:pPr algn="ctr" defTabSz="914400">
                        <a:lnSpc>
                          <a:spcPts val="1380"/>
                        </a:lnSpc>
                      </a:pPr>
                      <a:endParaRPr b="0" lang="en-US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ts val="1380"/>
                        </a:lnSpc>
                      </a:pPr>
                      <a:r>
                        <a:rPr b="1" lang="en-US" sz="980" strike="noStrike" u="none">
                          <a:solidFill>
                            <a:srgbClr val="000000"/>
                          </a:solidFill>
                          <a:uFillTx/>
                          <a:latin typeface="Cy Grotesk Key Bold"/>
                          <a:ea typeface="Cy Grotesk Key Bold"/>
                        </a:rPr>
                        <a:t>NEWSEVENT</a:t>
                      </a:r>
                      <a:endParaRPr b="0" lang="en-US" sz="98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5520" marR="65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solidFill>
                      <a:srgbClr val="c7b9ff"/>
                    </a:solidFill>
                  </a:tcPr>
                </a:tc>
              </a:tr>
              <a:tr h="145800">
                <a:tc>
                  <a:txBody>
                    <a:bodyPr lIns="65520" rIns="65520" tIns="65520" bIns="65520" anchor="ctr">
                      <a:noAutofit/>
                    </a:bodyPr>
                    <a:p>
                      <a:pPr algn="ctr" defTabSz="914400">
                        <a:lnSpc>
                          <a:spcPts val="1380"/>
                        </a:lnSpc>
                      </a:pPr>
                      <a:r>
                        <a:rPr b="0" lang="en-US" sz="980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Title</a:t>
                      </a:r>
                      <a:endParaRPr b="0" lang="en-US" sz="98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5520" marR="65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45800">
                <a:tc>
                  <a:txBody>
                    <a:bodyPr lIns="65520" rIns="65520" tIns="65520" bIns="65520" anchor="ctr">
                      <a:noAutofit/>
                    </a:bodyPr>
                    <a:p>
                      <a:pPr algn="ctr" defTabSz="914400">
                        <a:lnSpc>
                          <a:spcPts val="1380"/>
                        </a:lnSpc>
                      </a:pPr>
                      <a:r>
                        <a:rPr b="0" lang="en-US" sz="980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Post Date</a:t>
                      </a:r>
                      <a:endParaRPr b="0" lang="en-US" sz="98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5520" marR="65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45800">
                <a:tc>
                  <a:txBody>
                    <a:bodyPr lIns="65520" rIns="65520" tIns="65520" bIns="65520" anchor="ctr">
                      <a:noAutofit/>
                    </a:bodyPr>
                    <a:p>
                      <a:pPr algn="ctr" defTabSz="914400">
                        <a:lnSpc>
                          <a:spcPts val="1380"/>
                        </a:lnSpc>
                      </a:pPr>
                      <a:r>
                        <a:rPr b="0" lang="en-US" sz="980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Location</a:t>
                      </a:r>
                      <a:endParaRPr b="0" lang="en-US" sz="98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5520" marR="65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Table 11"/>
          <p:cNvGraphicFramePr/>
          <p:nvPr/>
        </p:nvGraphicFramePr>
        <p:xfrm>
          <a:off x="13119480" y="3558240"/>
          <a:ext cx="1053720" cy="3987720"/>
        </p:xfrm>
        <a:graphic>
          <a:graphicData uri="http://schemas.openxmlformats.org/drawingml/2006/table">
            <a:tbl>
              <a:tblPr/>
              <a:tblGrid>
                <a:gridCol w="1053720"/>
              </a:tblGrid>
              <a:tr h="145440">
                <a:tc>
                  <a:txBody>
                    <a:bodyPr lIns="65520" rIns="65520" tIns="65520" bIns="65520" anchor="ctr">
                      <a:noAutofit/>
                    </a:bodyPr>
                    <a:p>
                      <a:pPr algn="ctr" defTabSz="914400">
                        <a:lnSpc>
                          <a:spcPts val="1380"/>
                        </a:lnSpc>
                      </a:pPr>
                      <a:r>
                        <a:rPr b="1" lang="en-US" sz="980" strike="noStrike" u="none">
                          <a:solidFill>
                            <a:srgbClr val="000000"/>
                          </a:solidFill>
                          <a:uFillTx/>
                          <a:latin typeface="Cy Grotesk Key Bold"/>
                          <a:ea typeface="Cy Grotesk Key Bold"/>
                        </a:rPr>
                        <a:t>SEARCH BY</a:t>
                      </a:r>
                      <a:endParaRPr b="0" lang="en-US" sz="98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5520" marR="65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solidFill>
                      <a:srgbClr val="ffe713"/>
                    </a:solidFill>
                  </a:tcPr>
                </a:tc>
              </a:tr>
              <a:tr h="145440">
                <a:tc>
                  <a:txBody>
                    <a:bodyPr lIns="65520" rIns="65520" tIns="65520" bIns="65520" anchor="ctr">
                      <a:noAutofit/>
                    </a:bodyPr>
                    <a:p>
                      <a:pPr algn="ctr" defTabSz="914400">
                        <a:lnSpc>
                          <a:spcPts val="1380"/>
                        </a:lnSpc>
                      </a:pPr>
                      <a:r>
                        <a:rPr b="0" lang="en-US" sz="980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Post Date</a:t>
                      </a:r>
                      <a:endParaRPr b="0" lang="en-US" sz="98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5520" marR="65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72800">
                <a:tc>
                  <a:txBody>
                    <a:bodyPr lIns="65520" rIns="65520" tIns="65520" bIns="65520" anchor="ctr">
                      <a:noAutofit/>
                    </a:bodyPr>
                    <a:p>
                      <a:pPr algn="ctr" defTabSz="914400">
                        <a:lnSpc>
                          <a:spcPts val="1380"/>
                        </a:lnSpc>
                      </a:pPr>
                      <a:r>
                        <a:rPr b="0" lang="en-US" sz="980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IS News</a:t>
                      </a:r>
                      <a:endParaRPr b="0" lang="en-US" sz="98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5520" marR="65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72800">
                <a:tc>
                  <a:txBody>
                    <a:bodyPr lIns="65520" rIns="65520" tIns="65520" bIns="65520" anchor="ctr">
                      <a:noAutofit/>
                    </a:bodyPr>
                    <a:p>
                      <a:pPr algn="ctr" defTabSz="914400">
                        <a:lnSpc>
                          <a:spcPts val="1380"/>
                        </a:lnSpc>
                      </a:pPr>
                      <a:r>
                        <a:rPr b="0" lang="en-US" sz="980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Is Event</a:t>
                      </a:r>
                      <a:endParaRPr b="0" lang="en-US" sz="98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5520" marR="65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76040">
                <a:tc>
                  <a:txBody>
                    <a:bodyPr lIns="65520" rIns="65520" tIns="65520" bIns="65520" anchor="ctr">
                      <a:noAutofit/>
                    </a:bodyPr>
                    <a:p>
                      <a:pPr algn="ctr" defTabSz="914400">
                        <a:lnSpc>
                          <a:spcPts val="1380"/>
                        </a:lnSpc>
                      </a:pPr>
                      <a:r>
                        <a:rPr b="0" lang="en-US" sz="980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Keyword in location, detail</a:t>
                      </a:r>
                      <a:endParaRPr b="0" lang="en-US" sz="98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5520" marR="65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Table 12"/>
          <p:cNvGraphicFramePr/>
          <p:nvPr/>
        </p:nvGraphicFramePr>
        <p:xfrm>
          <a:off x="12824280" y="6872760"/>
          <a:ext cx="1708920" cy="2278440"/>
        </p:xfrm>
        <a:graphic>
          <a:graphicData uri="http://schemas.openxmlformats.org/drawingml/2006/table">
            <a:tbl>
              <a:tblPr/>
              <a:tblGrid>
                <a:gridCol w="1708920"/>
              </a:tblGrid>
              <a:tr h="145800">
                <a:tc>
                  <a:txBody>
                    <a:bodyPr lIns="65520" rIns="65520" tIns="65520" bIns="65520" anchor="ctr">
                      <a:noAutofit/>
                    </a:bodyPr>
                    <a:p>
                      <a:pPr algn="ctr" defTabSz="914400">
                        <a:lnSpc>
                          <a:spcPts val="1380"/>
                        </a:lnSpc>
                      </a:pPr>
                      <a:r>
                        <a:rPr b="1" lang="en-US" sz="980" strike="noStrike" u="none">
                          <a:solidFill>
                            <a:srgbClr val="000000"/>
                          </a:solidFill>
                          <a:uFillTx/>
                          <a:latin typeface="Cy Grotesk Key Bold"/>
                          <a:ea typeface="Cy Grotesk Key Bold"/>
                        </a:rPr>
                        <a:t>NEWS EVENT</a:t>
                      </a:r>
                      <a:endParaRPr b="0" lang="en-US" sz="98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5520" marR="65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solidFill>
                      <a:srgbClr val="c7b9ff"/>
                    </a:solidFill>
                  </a:tcPr>
                </a:tc>
              </a:tr>
              <a:tr h="145800">
                <a:tc>
                  <a:txBody>
                    <a:bodyPr lIns="65520" rIns="65520" tIns="65520" bIns="65520" anchor="ctr">
                      <a:noAutofit/>
                    </a:bodyPr>
                    <a:p>
                      <a:pPr algn="ctr" defTabSz="914400">
                        <a:lnSpc>
                          <a:spcPts val="1380"/>
                        </a:lnSpc>
                      </a:pPr>
                      <a:r>
                        <a:rPr b="0" lang="en-US" sz="980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Titlw</a:t>
                      </a:r>
                      <a:endParaRPr b="0" lang="en-US" sz="98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5520" marR="65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45800">
                <a:tc>
                  <a:txBody>
                    <a:bodyPr lIns="65520" rIns="65520" tIns="65520" bIns="65520" anchor="ctr">
                      <a:noAutofit/>
                    </a:bodyPr>
                    <a:p>
                      <a:pPr algn="ctr" defTabSz="914400">
                        <a:lnSpc>
                          <a:spcPts val="1380"/>
                        </a:lnSpc>
                      </a:pPr>
                      <a:r>
                        <a:rPr b="0" lang="en-US" sz="980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Photo</a:t>
                      </a:r>
                      <a:endParaRPr b="0" lang="en-US" sz="98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5520" marR="65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45800">
                <a:tc>
                  <a:txBody>
                    <a:bodyPr lIns="65520" rIns="65520" tIns="65520" bIns="65520" anchor="ctr">
                      <a:noAutofit/>
                    </a:bodyPr>
                    <a:p>
                      <a:pPr algn="ctr" defTabSz="914400">
                        <a:lnSpc>
                          <a:spcPts val="1380"/>
                        </a:lnSpc>
                      </a:pPr>
                      <a:r>
                        <a:rPr b="0" lang="en-US" sz="980" strike="noStrike" u="none">
                          <a:solidFill>
                            <a:srgbClr val="000000"/>
                          </a:solidFill>
                          <a:uFillTx/>
                          <a:latin typeface="TT Commons Pro"/>
                          <a:ea typeface="TT Commons Pro"/>
                        </a:rPr>
                        <a:t>detail</a:t>
                      </a:r>
                      <a:endParaRPr b="0" lang="en-US" sz="98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5520" marR="65520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 w="288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6" name="AutoShape 13"/>
          <p:cNvSpPr/>
          <p:nvPr/>
        </p:nvSpPr>
        <p:spPr>
          <a:xfrm>
            <a:off x="11260080" y="4595040"/>
            <a:ext cx="1859040" cy="360"/>
          </a:xfrm>
          <a:prstGeom prst="line">
            <a:avLst/>
          </a:prstGeom>
          <a:ln w="9525">
            <a:solidFill>
              <a:srgbClr val="ffffff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7" name="AutoShape 14"/>
          <p:cNvSpPr/>
          <p:nvPr/>
        </p:nvSpPr>
        <p:spPr>
          <a:xfrm>
            <a:off x="11205720" y="5252760"/>
            <a:ext cx="1913400" cy="360"/>
          </a:xfrm>
          <a:prstGeom prst="line">
            <a:avLst/>
          </a:prstGeom>
          <a:ln w="9525">
            <a:solidFill>
              <a:srgbClr val="ffffff"/>
            </a:solidFill>
            <a:round/>
            <a:head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8" name="TextBox 15"/>
          <p:cNvSpPr/>
          <p:nvPr/>
        </p:nvSpPr>
        <p:spPr>
          <a:xfrm>
            <a:off x="11744280" y="4359960"/>
            <a:ext cx="883080" cy="9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782"/>
              </a:lnSpc>
            </a:pPr>
            <a:r>
              <a:rPr b="0" lang="en-US" sz="650" strike="noStrike" u="none">
                <a:solidFill>
                  <a:srgbClr val="ffffff"/>
                </a:solidFill>
                <a:uFillTx/>
                <a:latin typeface="Cy Grotesk Key"/>
                <a:ea typeface="Cy Grotesk Key"/>
              </a:rPr>
              <a:t>SEARCH BUTTON</a:t>
            </a:r>
            <a:endParaRPr b="0" lang="en-US" sz="6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9" name="TextBox 16"/>
          <p:cNvSpPr/>
          <p:nvPr/>
        </p:nvSpPr>
        <p:spPr>
          <a:xfrm>
            <a:off x="11744280" y="5038560"/>
            <a:ext cx="933840" cy="13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040"/>
              </a:lnSpc>
            </a:pPr>
            <a:r>
              <a:rPr b="0" lang="en-US" sz="860" strike="noStrike" u="none">
                <a:solidFill>
                  <a:srgbClr val="ffffff"/>
                </a:solidFill>
                <a:uFillTx/>
                <a:latin typeface="Cy Grotesk Key"/>
                <a:ea typeface="Cy Grotesk Key"/>
              </a:rPr>
              <a:t>Search Result</a:t>
            </a:r>
            <a:endParaRPr b="0" lang="en-US" sz="86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0" name="TextBox 17"/>
          <p:cNvSpPr/>
          <p:nvPr/>
        </p:nvSpPr>
        <p:spPr>
          <a:xfrm>
            <a:off x="10046160" y="2941560"/>
            <a:ext cx="28227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903"/>
              </a:lnSpc>
            </a:pPr>
            <a:r>
              <a:rPr b="1" lang="en-US" sz="2070" strike="noStrike" u="sng">
                <a:solidFill>
                  <a:srgbClr val="c7b9ff"/>
                </a:solidFill>
                <a:uFillTx/>
                <a:latin typeface="Canva Sans Bold"/>
                <a:ea typeface="Canva Sans Bold"/>
              </a:rPr>
              <a:t>NEWSEVENTS</a:t>
            </a:r>
            <a:endParaRPr b="0" lang="en-US" sz="207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1" name="AutoShape 18"/>
          <p:cNvSpPr/>
          <p:nvPr/>
        </p:nvSpPr>
        <p:spPr>
          <a:xfrm flipH="1" flipV="1">
            <a:off x="10873800" y="5243400"/>
            <a:ext cx="1927800" cy="2300400"/>
          </a:xfrm>
          <a:prstGeom prst="line">
            <a:avLst/>
          </a:prstGeom>
          <a:ln w="28575">
            <a:solidFill>
              <a:srgbClr val="ffffff"/>
            </a:solidFill>
            <a:round/>
            <a:head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2" name="AutoShape 19"/>
          <p:cNvSpPr/>
          <p:nvPr/>
        </p:nvSpPr>
        <p:spPr>
          <a:xfrm>
            <a:off x="2445480" y="4905720"/>
            <a:ext cx="1893240" cy="360"/>
          </a:xfrm>
          <a:prstGeom prst="line">
            <a:avLst/>
          </a:prstGeom>
          <a:ln w="19050">
            <a:solidFill>
              <a:srgbClr val="ffffff"/>
            </a:solidFill>
            <a:round/>
            <a:tail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3" name="TextBox 20"/>
          <p:cNvSpPr/>
          <p:nvPr/>
        </p:nvSpPr>
        <p:spPr>
          <a:xfrm>
            <a:off x="5597280" y="4669200"/>
            <a:ext cx="818280" cy="12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020"/>
              </a:lnSpc>
            </a:pPr>
            <a:r>
              <a:rPr b="0" lang="en-US" sz="850" strike="noStrike" u="none">
                <a:solidFill>
                  <a:srgbClr val="ffffff"/>
                </a:solidFill>
                <a:uFillTx/>
                <a:latin typeface="Cy Grotesk Key"/>
                <a:ea typeface="Cy Grotesk Key"/>
              </a:rPr>
              <a:t>Submit Button</a:t>
            </a:r>
            <a:endParaRPr b="0" lang="en-US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4" name="TextBox 21"/>
          <p:cNvSpPr/>
          <p:nvPr/>
        </p:nvSpPr>
        <p:spPr>
          <a:xfrm>
            <a:off x="2890800" y="4740480"/>
            <a:ext cx="969840" cy="11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907"/>
              </a:lnSpc>
            </a:pPr>
            <a:r>
              <a:rPr b="0" lang="en-US" sz="750" strike="noStrike" u="none">
                <a:solidFill>
                  <a:srgbClr val="ffffff"/>
                </a:solidFill>
                <a:uFillTx/>
                <a:latin typeface="Cy Grotesk Key"/>
                <a:ea typeface="Cy Grotesk Key"/>
              </a:rPr>
              <a:t>CONTACT  BUTTON</a:t>
            </a:r>
            <a:endParaRPr b="0" lang="en-US" sz="7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5" name="TextBox 22"/>
          <p:cNvSpPr/>
          <p:nvPr/>
        </p:nvSpPr>
        <p:spPr>
          <a:xfrm>
            <a:off x="5276160" y="6629400"/>
            <a:ext cx="963360" cy="15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205"/>
              </a:lnSpc>
            </a:pPr>
            <a:r>
              <a:rPr b="0" lang="en-US" sz="1010" strike="noStrike" u="none">
                <a:solidFill>
                  <a:srgbClr val="ffffff"/>
                </a:solidFill>
                <a:uFillTx/>
                <a:latin typeface="Cy Grotesk Key"/>
                <a:ea typeface="Cy Grotesk Key"/>
              </a:rPr>
              <a:t>Save Success </a:t>
            </a:r>
            <a:endParaRPr b="0" lang="en-US" sz="101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" name="TextBox 23"/>
          <p:cNvSpPr/>
          <p:nvPr/>
        </p:nvSpPr>
        <p:spPr>
          <a:xfrm>
            <a:off x="10873800" y="7182720"/>
            <a:ext cx="1415520" cy="13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040"/>
              </a:lnSpc>
            </a:pPr>
            <a:r>
              <a:rPr b="0" lang="en-US" sz="860" strike="noStrike" u="none">
                <a:solidFill>
                  <a:srgbClr val="ffffff"/>
                </a:solidFill>
                <a:uFillTx/>
                <a:latin typeface="Cy Grotesk Key"/>
                <a:ea typeface="Cy Grotesk Key"/>
              </a:rPr>
              <a:t>News Event Selected</a:t>
            </a:r>
            <a:endParaRPr b="0" lang="en-US" sz="86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7" name="AutoShape 24"/>
          <p:cNvSpPr/>
          <p:nvPr/>
        </p:nvSpPr>
        <p:spPr>
          <a:xfrm>
            <a:off x="4800600" y="5935320"/>
            <a:ext cx="2778120" cy="465480"/>
          </a:xfrm>
          <a:prstGeom prst="line">
            <a:avLst/>
          </a:prstGeom>
          <a:ln w="38100">
            <a:solidFill>
              <a:srgbClr val="ffffff"/>
            </a:solidFill>
            <a:round/>
            <a:headEnd len="sm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LibreOffice/24.8.6.2$Linux_X86_64 LibreOffice_project/d50be90c1d90f0f90a5235ffcbbafbbfa38a83c2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DAGld42O3AM</dc:identifier>
  <dc:language>en-US</dc:language>
  <cp:lastModifiedBy/>
  <dcterms:modified xsi:type="dcterms:W3CDTF">2025-04-27T01:25:24Z</dcterms:modified>
  <cp:revision>2</cp:revision>
  <dc:subject/>
  <dc:title>erb_project_ittc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