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omorrow Bold" charset="1" panose="00000000000000000000"/>
      <p:regular r:id="rId22"/>
    </p:embeddedFont>
    <p:embeddedFont>
      <p:font typeface="Tomorrow" charset="1" panose="00000000000000000000"/>
      <p:regular r:id="rId23"/>
    </p:embeddedFont>
    <p:embeddedFont>
      <p:font typeface="Cy Grotesk Key Bold" charset="1" panose="00000800000000000000"/>
      <p:regular r:id="rId24"/>
    </p:embeddedFont>
    <p:embeddedFont>
      <p:font typeface="TT Commons Pro" charset="1" panose="020B0103030102020204"/>
      <p:regular r:id="rId25"/>
    </p:embeddedFont>
    <p:embeddedFont>
      <p:font typeface="Cy Grotesk Key" charset="1" panose="00000500000000000000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6235742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149225" y="7846720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630382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81195" y="442633"/>
            <a:ext cx="11165172" cy="563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b="true" sz="6399">
                <a:solidFill>
                  <a:srgbClr val="5271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CT290DS005</a:t>
            </a:r>
          </a:p>
          <a:p>
            <a:pPr algn="r">
              <a:lnSpc>
                <a:spcPts val="8959"/>
              </a:lnSpc>
            </a:pPr>
            <a:r>
              <a:rPr lang="en-US" b="true" sz="6399">
                <a:solidFill>
                  <a:srgbClr val="5271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CERTIFICATE IN PYTHON WEB FRAMEWORK DEVELOPMENT ASSISTANT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68211"/>
            <a:ext cx="6376722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5271FF"/>
                </a:solidFill>
                <a:latin typeface="Tomorrow Bold"/>
                <a:ea typeface="Tomorrow Bold"/>
                <a:cs typeface="Tomorrow Bold"/>
                <a:sym typeface="Tomorrow Bold"/>
              </a:rPr>
              <a:t>Member: </a:t>
            </a:r>
          </a:p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5271FF"/>
                </a:solidFill>
                <a:latin typeface="Tomorrow Bold"/>
                <a:ea typeface="Tomorrow Bold"/>
                <a:cs typeface="Tomorrow Bold"/>
                <a:sym typeface="Tomorrow Bold"/>
              </a:rPr>
              <a:t>Mak Wai Tat Victor</a:t>
            </a:r>
          </a:p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5271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Cheung Chi Leung Tommy</a:t>
            </a:r>
          </a:p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5271FF"/>
                </a:solidFill>
                <a:latin typeface="Tomorrow Bold"/>
                <a:ea typeface="Tomorrow Bold"/>
                <a:cs typeface="Tomorrow Bold"/>
                <a:sym typeface="Tomorrow Bold"/>
              </a:rPr>
              <a:t>Ng Wai Cheong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76403" y="4371098"/>
            <a:ext cx="7425037" cy="131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699"/>
              </a:lnSpc>
              <a:spcBef>
                <a:spcPct val="0"/>
              </a:spcBef>
            </a:pPr>
            <a:r>
              <a:rPr lang="en-US" sz="9999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DEMO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9225" y="495426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5957930" y="1224759"/>
            <a:ext cx="742503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sz="75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SUMMARY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66192" y="4768723"/>
            <a:ext cx="17155616" cy="263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Design the UML before starting the project</a:t>
            </a: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  <a:p>
            <a:pPr algn="just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Create</a:t>
            </a: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web pages</a:t>
            </a: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using Bootstrap</a:t>
            </a:r>
          </a:p>
          <a:p>
            <a:pPr algn="just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Learned how to use PostgreSQL</a:t>
            </a:r>
          </a:p>
          <a:p>
            <a:pPr algn="just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Learned how to use python and Django Framework to achieve full-stack applications</a:t>
            </a:r>
          </a:p>
          <a:p>
            <a:pPr algn="just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Learned how to use git tool to manage group project</a:t>
            </a:r>
          </a:p>
          <a:p>
            <a:pPr algn="just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Learned how to use AI to solve the problem such as programming bug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77925" y="9132214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6108700" y="1884814"/>
            <a:ext cx="8357017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sz="75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CHALLENGE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441826" y="3790823"/>
            <a:ext cx="7634734" cy="1759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Installing many tools in short time</a:t>
            </a:r>
          </a:p>
          <a:p>
            <a:pPr algn="l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lack of frontend design knowledges </a:t>
            </a:r>
          </a:p>
          <a:p>
            <a:pPr algn="l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Database design </a:t>
            </a:r>
          </a:p>
          <a:p>
            <a:pPr algn="l" marL="690881" indent="-345440" lvl="1">
              <a:lnSpc>
                <a:spcPts val="3488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Merging program using git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77925" y="9132214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58471" y="1799921"/>
            <a:ext cx="12314980" cy="7851786"/>
          </a:xfrm>
          <a:custGeom>
            <a:avLst/>
            <a:gdLst/>
            <a:ahLst/>
            <a:cxnLst/>
            <a:rect r="r" b="b" t="t" l="l"/>
            <a:pathLst>
              <a:path h="7851786" w="12314980">
                <a:moveTo>
                  <a:pt x="0" y="0"/>
                </a:moveTo>
                <a:lnTo>
                  <a:pt x="12314980" y="0"/>
                </a:lnTo>
                <a:lnTo>
                  <a:pt x="12314980" y="7851786"/>
                </a:lnTo>
                <a:lnTo>
                  <a:pt x="0" y="78517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979" t="-24701" r="-21110" b="-683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40400" y="718312"/>
            <a:ext cx="9322217" cy="73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32"/>
              </a:lnSpc>
              <a:spcBef>
                <a:spcPct val="0"/>
              </a:spcBef>
            </a:pPr>
            <a:r>
              <a:rPr lang="en-US" sz="56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ORIGINAL</a:t>
            </a:r>
            <a:r>
              <a:rPr lang="en-US" sz="56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 (NON-MEMBER)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77925" y="9132214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433171" y="1634821"/>
            <a:ext cx="10613617" cy="8479236"/>
          </a:xfrm>
          <a:custGeom>
            <a:avLst/>
            <a:gdLst/>
            <a:ahLst/>
            <a:cxnLst/>
            <a:rect r="r" b="b" t="t" l="l"/>
            <a:pathLst>
              <a:path h="8479236" w="10613617">
                <a:moveTo>
                  <a:pt x="0" y="0"/>
                </a:moveTo>
                <a:lnTo>
                  <a:pt x="10613617" y="0"/>
                </a:lnTo>
                <a:lnTo>
                  <a:pt x="10613617" y="8479236"/>
                </a:lnTo>
                <a:lnTo>
                  <a:pt x="0" y="84792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942" t="-21290" r="-52241" b="-557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72200" y="582690"/>
            <a:ext cx="9754017" cy="73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32"/>
              </a:lnSpc>
              <a:spcBef>
                <a:spcPct val="0"/>
              </a:spcBef>
            </a:pPr>
            <a:r>
              <a:rPr lang="en-US" sz="56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ORIGINAL</a:t>
            </a:r>
            <a:r>
              <a:rPr lang="en-US" sz="56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 (MEMBER)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77925" y="9132214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572000" y="1520521"/>
            <a:ext cx="9800059" cy="8702469"/>
          </a:xfrm>
          <a:custGeom>
            <a:avLst/>
            <a:gdLst/>
            <a:ahLst/>
            <a:cxnLst/>
            <a:rect r="r" b="b" t="t" l="l"/>
            <a:pathLst>
              <a:path h="8702469" w="9800059">
                <a:moveTo>
                  <a:pt x="0" y="0"/>
                </a:moveTo>
                <a:lnTo>
                  <a:pt x="9800059" y="0"/>
                </a:lnTo>
                <a:lnTo>
                  <a:pt x="9800059" y="8702469"/>
                </a:lnTo>
                <a:lnTo>
                  <a:pt x="0" y="87024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7837" t="-21964" r="-53976" b="-587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72200" y="582690"/>
            <a:ext cx="9754017" cy="73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32"/>
              </a:lnSpc>
              <a:spcBef>
                <a:spcPct val="0"/>
              </a:spcBef>
            </a:pPr>
            <a:r>
              <a:rPr lang="en-US" sz="56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ORIGINAL</a:t>
            </a:r>
            <a:r>
              <a:rPr lang="en-US" sz="56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 (ADMIN)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66379" y="4294490"/>
            <a:ext cx="14355242" cy="2021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30"/>
              </a:lnSpc>
              <a:spcBef>
                <a:spcPct val="0"/>
              </a:spcBef>
            </a:pPr>
            <a:r>
              <a:rPr lang="en-US" b="true" sz="15391" strike="noStrike" u="none">
                <a:solidFill>
                  <a:srgbClr val="5271FF"/>
                </a:solidFill>
                <a:latin typeface="Tomorrow Bold"/>
                <a:ea typeface="Tomorrow Bold"/>
                <a:cs typeface="Tomorrow Bold"/>
                <a:sym typeface="Tomorrow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149225" y="1293354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836447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5" id="5"/>
          <p:cNvSpPr/>
          <p:nvPr/>
        </p:nvSpPr>
        <p:spPr>
          <a:xfrm>
            <a:off x="5389891" y="6820695"/>
            <a:ext cx="7508218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49225" y="1072819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7"/>
                </a:lnTo>
                <a:lnTo>
                  <a:pt x="0" y="115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4610" y="8231273"/>
            <a:ext cx="2110075" cy="1154786"/>
          </a:xfrm>
          <a:custGeom>
            <a:avLst/>
            <a:gdLst/>
            <a:ahLst/>
            <a:cxnLst/>
            <a:rect r="r" b="b" t="t" l="l"/>
            <a:pathLst>
              <a:path h="1154786" w="2110075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539209"/>
            <a:ext cx="7425037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Background Info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34685" y="3620695"/>
            <a:ext cx="12677367" cy="67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5418"/>
              </a:lnSpc>
              <a:spcBef>
                <a:spcPct val="0"/>
              </a:spcBef>
            </a:pPr>
            <a:r>
              <a:rPr lang="en-US" sz="4200" spc="-23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Name : I</a:t>
            </a:r>
            <a:r>
              <a:rPr lang="en-US" sz="4200" spc="-231" strike="noStrike" u="none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nnovation, technology and training center, ITTC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42419" y="318926"/>
            <a:ext cx="4027574" cy="1757085"/>
            <a:chOff x="0" y="0"/>
            <a:chExt cx="5370098" cy="23427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42419" y="4631610"/>
            <a:ext cx="7425037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Aim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34685" y="5709840"/>
            <a:ext cx="12677367" cy="3419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418"/>
              </a:lnSpc>
              <a:buFont typeface="Arial"/>
              <a:buChar char="•"/>
            </a:pPr>
            <a:r>
              <a:rPr lang="en-US" sz="4200" spc="-23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Make human lives better</a:t>
            </a:r>
          </a:p>
          <a:p>
            <a:pPr algn="just" marL="906780" indent="-453390" lvl="1">
              <a:lnSpc>
                <a:spcPts val="5418"/>
              </a:lnSpc>
              <a:buFont typeface="Arial"/>
              <a:buChar char="•"/>
            </a:pPr>
            <a:r>
              <a:rPr lang="en-US" sz="4200" spc="-231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Provide one-stop services and information</a:t>
            </a:r>
          </a:p>
          <a:p>
            <a:pPr algn="just" marL="1813560" indent="-604520" lvl="2">
              <a:lnSpc>
                <a:spcPts val="5418"/>
              </a:lnSpc>
              <a:buAutoNum type="alphaLcPeriod" startAt="1"/>
            </a:pPr>
            <a:r>
              <a:rPr lang="en-US" sz="4200" spc="-231" strike="noStrike" u="none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Products</a:t>
            </a:r>
          </a:p>
          <a:p>
            <a:pPr algn="just" marL="1813560" indent="-604520" lvl="2">
              <a:lnSpc>
                <a:spcPts val="5418"/>
              </a:lnSpc>
              <a:buAutoNum type="alphaLcPeriod" startAt="1"/>
            </a:pPr>
            <a:r>
              <a:rPr lang="en-US" sz="4200" spc="-231" strike="noStrike" u="none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Courses</a:t>
            </a:r>
          </a:p>
          <a:p>
            <a:pPr algn="just" marL="1813560" indent="-604520" lvl="2">
              <a:lnSpc>
                <a:spcPts val="5418"/>
              </a:lnSpc>
              <a:buAutoNum type="alphaLcPeriod" startAt="1"/>
            </a:pPr>
            <a:r>
              <a:rPr lang="en-US" sz="4200" spc="-231" strike="noStrike" u="none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Activities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44171" y="1755812"/>
            <a:ext cx="10793341" cy="7034039"/>
          </a:xfrm>
          <a:custGeom>
            <a:avLst/>
            <a:gdLst/>
            <a:ahLst/>
            <a:cxnLst/>
            <a:rect r="r" b="b" t="t" l="l"/>
            <a:pathLst>
              <a:path h="7034039" w="10793341">
                <a:moveTo>
                  <a:pt x="0" y="0"/>
                </a:moveTo>
                <a:lnTo>
                  <a:pt x="10793341" y="0"/>
                </a:lnTo>
                <a:lnTo>
                  <a:pt x="10793341" y="7034039"/>
                </a:lnTo>
                <a:lnTo>
                  <a:pt x="0" y="7034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205" t="-37123" r="-43711" b="-1902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53783" y="543999"/>
            <a:ext cx="10396837" cy="62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56"/>
              </a:lnSpc>
            </a:pPr>
            <a:r>
              <a:rPr lang="en-US" sz="48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FLOW-CHART</a:t>
            </a:r>
            <a:r>
              <a:rPr lang="en-US" sz="48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 (NON-MEMEBER)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21124" y="1138484"/>
            <a:ext cx="11134796" cy="8913655"/>
          </a:xfrm>
          <a:custGeom>
            <a:avLst/>
            <a:gdLst/>
            <a:ahLst/>
            <a:cxnLst/>
            <a:rect r="r" b="b" t="t" l="l"/>
            <a:pathLst>
              <a:path h="8913655" w="11134796">
                <a:moveTo>
                  <a:pt x="0" y="0"/>
                </a:moveTo>
                <a:lnTo>
                  <a:pt x="11134796" y="0"/>
                </a:lnTo>
                <a:lnTo>
                  <a:pt x="11134796" y="8913656"/>
                </a:lnTo>
                <a:lnTo>
                  <a:pt x="0" y="8913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709" t="-21036" r="-30840" b="-582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82383" y="302699"/>
            <a:ext cx="10396837" cy="62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56"/>
              </a:lnSpc>
            </a:pPr>
            <a:r>
              <a:rPr lang="en-US" sz="48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FLOW-CHART</a:t>
            </a:r>
            <a:r>
              <a:rPr lang="en-US" sz="48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 (MEMEBER)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79071" y="1736421"/>
            <a:ext cx="12874165" cy="8438145"/>
          </a:xfrm>
          <a:custGeom>
            <a:avLst/>
            <a:gdLst/>
            <a:ahLst/>
            <a:cxnLst/>
            <a:rect r="r" b="b" t="t" l="l"/>
            <a:pathLst>
              <a:path h="8438145" w="12874165">
                <a:moveTo>
                  <a:pt x="0" y="0"/>
                </a:moveTo>
                <a:lnTo>
                  <a:pt x="12874164" y="0"/>
                </a:lnTo>
                <a:lnTo>
                  <a:pt x="12874164" y="8438145"/>
                </a:lnTo>
                <a:lnTo>
                  <a:pt x="0" y="843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767" t="-22020" r="-10572" b="-614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8069" y="346216"/>
            <a:ext cx="886400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5"/>
              </a:lnSpc>
            </a:pPr>
            <a:r>
              <a:rPr lang="en-US" sz="75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CLASS-DIAGRAM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54603" y="1842556"/>
            <a:ext cx="13013013" cy="8244482"/>
          </a:xfrm>
          <a:custGeom>
            <a:avLst/>
            <a:gdLst/>
            <a:ahLst/>
            <a:cxnLst/>
            <a:rect r="r" b="b" t="t" l="l"/>
            <a:pathLst>
              <a:path h="8244482" w="13013013">
                <a:moveTo>
                  <a:pt x="0" y="0"/>
                </a:moveTo>
                <a:lnTo>
                  <a:pt x="13013013" y="0"/>
                </a:lnTo>
                <a:lnTo>
                  <a:pt x="13013013" y="8244481"/>
                </a:lnTo>
                <a:lnTo>
                  <a:pt x="0" y="8244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238" t="-29250" r="-32483" b="-723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52761" y="610674"/>
            <a:ext cx="886400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5"/>
              </a:lnSpc>
            </a:pPr>
            <a:r>
              <a:rPr lang="en-US" sz="75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CLASS-DIAGRAM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86213" y="2546731"/>
            <a:ext cx="13668090" cy="7012526"/>
          </a:xfrm>
          <a:custGeom>
            <a:avLst/>
            <a:gdLst/>
            <a:ahLst/>
            <a:cxnLst/>
            <a:rect r="r" b="b" t="t" l="l"/>
            <a:pathLst>
              <a:path h="7012526" w="13668090">
                <a:moveTo>
                  <a:pt x="0" y="0"/>
                </a:moveTo>
                <a:lnTo>
                  <a:pt x="13668090" y="0"/>
                </a:lnTo>
                <a:lnTo>
                  <a:pt x="13668090" y="7012526"/>
                </a:lnTo>
                <a:lnTo>
                  <a:pt x="0" y="70125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024" t="-38546" r="-22966" b="-3357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52761" y="610674"/>
            <a:ext cx="886400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275"/>
              </a:lnSpc>
            </a:pPr>
            <a:r>
              <a:rPr lang="en-US" sz="7500">
                <a:solidFill>
                  <a:srgbClr val="5271FF"/>
                </a:solidFill>
                <a:latin typeface="Tomorrow"/>
                <a:ea typeface="Tomorrow"/>
                <a:cs typeface="Tomorrow"/>
                <a:sym typeface="Tomorrow"/>
              </a:rPr>
              <a:t>CLASS-DIAGRAM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629684" y="1866406"/>
            <a:ext cx="9838824" cy="964800"/>
            <a:chOff x="0" y="0"/>
            <a:chExt cx="8668170" cy="8500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68170" cy="850005"/>
            </a:xfrm>
            <a:custGeom>
              <a:avLst/>
              <a:gdLst/>
              <a:ahLst/>
              <a:cxnLst/>
              <a:rect r="r" b="b" t="t" l="l"/>
              <a:pathLst>
                <a:path h="850005" w="8668170">
                  <a:moveTo>
                    <a:pt x="0" y="0"/>
                  </a:moveTo>
                  <a:lnTo>
                    <a:pt x="8668170" y="0"/>
                  </a:lnTo>
                  <a:lnTo>
                    <a:pt x="8668170" y="850005"/>
                  </a:lnTo>
                  <a:lnTo>
                    <a:pt x="0" y="850005"/>
                  </a:lnTo>
                  <a:close/>
                </a:path>
              </a:pathLst>
            </a:custGeom>
            <a:solidFill>
              <a:srgbClr val="FF51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668170" cy="897630"/>
            </a:xfrm>
            <a:prstGeom prst="rect">
              <a:avLst/>
            </a:prstGeom>
          </p:spPr>
          <p:txBody>
            <a:bodyPr anchor="ctr" rtlCol="false" tIns="1977" lIns="1977" bIns="1977" rIns="1977"/>
            <a:lstStyle/>
            <a:p>
              <a:pPr algn="l" marL="0" indent="0" lvl="0">
                <a:lnSpc>
                  <a:spcPts val="2615"/>
                </a:lnSpc>
                <a:spcBef>
                  <a:spcPct val="0"/>
                </a:spcBef>
              </a:pPr>
              <a:r>
                <a:rPr lang="en-US" b="true" sz="1867" spc="-22">
                  <a:solidFill>
                    <a:srgbClr val="FFFFFF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   Entity Relationship Diagram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5161660" y="3553255"/>
          <a:ext cx="253090" cy="1182595"/>
        </p:xfrm>
        <a:graphic>
          <a:graphicData uri="http://schemas.openxmlformats.org/drawingml/2006/table">
            <a:tbl>
              <a:tblPr/>
              <a:tblGrid>
                <a:gridCol w="253090"/>
              </a:tblGrid>
              <a:tr h="1684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181"/>
                        </a:lnSpc>
                      </a:pPr>
                      <a:r>
                        <a:rPr lang="en-US" b="true" sz="843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JOBS LISTING</a:t>
                      </a:r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9FF"/>
                    </a:solidFill>
                  </a:tcPr>
                </a:tc>
              </a:tr>
              <a:tr h="1063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Job Title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3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Company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3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Address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21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Job Type: </a:t>
                      </a:r>
                      <a:endParaRPr lang="en-US" sz="1100"/>
                    </a:p>
                    <a:p>
                      <a:pPr algn="ctr">
                        <a:lnSpc>
                          <a:spcPts val="1181"/>
                        </a:lnSpc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Full Time,</a:t>
                      </a:r>
                    </a:p>
                    <a:p>
                      <a:pPr algn="ctr">
                        <a:lnSpc>
                          <a:spcPts val="1181"/>
                        </a:lnSpc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Part Time,</a:t>
                      </a:r>
                    </a:p>
                    <a:p>
                      <a:pPr algn="ctr">
                        <a:lnSpc>
                          <a:spcPts val="1181"/>
                        </a:lnSpc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Contract,</a:t>
                      </a:r>
                    </a:p>
                    <a:p>
                      <a:pPr algn="ctr">
                        <a:lnSpc>
                          <a:spcPts val="1181"/>
                        </a:lnSpc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Internship,</a:t>
                      </a:r>
                    </a:p>
                    <a:p>
                      <a:pPr algn="ctr">
                        <a:lnSpc>
                          <a:spcPts val="1181"/>
                        </a:lnSpc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Temporary</a:t>
                      </a:r>
                    </a:p>
                    <a:p>
                      <a:pPr algn="ctr">
                        <a:lnSpc>
                          <a:spcPts val="1181"/>
                        </a:lnSpc>
                      </a:pPr>
                    </a:p>
                    <a:p>
                      <a:pPr algn="ctr">
                        <a:lnSpc>
                          <a:spcPts val="1181"/>
                        </a:lnSpc>
                      </a:pPr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5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Post Date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5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Salary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7467554" y="3702908"/>
          <a:ext cx="253090" cy="848746"/>
        </p:xfrm>
        <a:graphic>
          <a:graphicData uri="http://schemas.openxmlformats.org/drawingml/2006/table">
            <a:tbl>
              <a:tblPr/>
              <a:tblGrid>
                <a:gridCol w="253090"/>
              </a:tblGrid>
              <a:tr h="1064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b="true" sz="843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SEARCH BY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13"/>
                    </a:solidFill>
                  </a:tcPr>
                </a:tc>
              </a:tr>
              <a:tr h="1064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Location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Min. Salary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Job Type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3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Company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84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Key Word in Responsibilies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84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Key Word in Requirement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7467554" y="6968732"/>
          <a:ext cx="253090" cy="426895"/>
        </p:xfrm>
        <a:graphic>
          <a:graphicData uri="http://schemas.openxmlformats.org/drawingml/2006/table">
            <a:tbl>
              <a:tblPr/>
              <a:tblGrid>
                <a:gridCol w="253090"/>
              </a:tblGrid>
              <a:tr h="1067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b="true" sz="843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JOB DETAIL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9FF"/>
                    </a:solidFill>
                  </a:tcPr>
                </a:tc>
              </a:tr>
              <a:tr h="1067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Job Title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7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Responsibilities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7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Requirement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11" id="11"/>
          <p:cNvSpPr/>
          <p:nvPr/>
        </p:nvSpPr>
        <p:spPr>
          <a:xfrm flipV="true">
            <a:off x="6067277" y="4439857"/>
            <a:ext cx="140027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V="true">
            <a:off x="6067277" y="6456799"/>
            <a:ext cx="140027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6061401" y="7351970"/>
            <a:ext cx="1406153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9093696" y="6930841"/>
          <a:ext cx="253090" cy="661149"/>
        </p:xfrm>
        <a:graphic>
          <a:graphicData uri="http://schemas.openxmlformats.org/drawingml/2006/table">
            <a:tbl>
              <a:tblPr/>
              <a:tblGrid>
                <a:gridCol w="253090"/>
              </a:tblGrid>
              <a:tr h="1065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b="true" sz="843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APPLY FORM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C8BD"/>
                    </a:solidFill>
                  </a:tcPr>
                </a:tc>
              </a:tr>
              <a:tr h="1065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Job Title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5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Name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5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Email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5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Phone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85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CV File Attached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6389306" y="4281759"/>
            <a:ext cx="646603" cy="8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"/>
              </a:lnSpc>
              <a:spcBef>
                <a:spcPct val="0"/>
              </a:spcBef>
            </a:pPr>
            <a:r>
              <a:rPr lang="en-US" sz="558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SEARCH BUTTON</a:t>
            </a:r>
          </a:p>
        </p:txBody>
      </p:sp>
      <p:sp>
        <p:nvSpPr>
          <p:cNvPr name="AutoShape 16" id="16"/>
          <p:cNvSpPr/>
          <p:nvPr/>
        </p:nvSpPr>
        <p:spPr>
          <a:xfrm flipH="true" flipV="true">
            <a:off x="6079754" y="7660907"/>
            <a:ext cx="1387800" cy="535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6495339" y="7516230"/>
            <a:ext cx="434535" cy="11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"/>
              </a:lnSpc>
              <a:spcBef>
                <a:spcPct val="0"/>
              </a:spcBef>
            </a:pPr>
            <a:r>
              <a:rPr lang="en-US" sz="742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Back key</a:t>
            </a:r>
          </a:p>
        </p:txBody>
      </p:sp>
      <p:sp>
        <p:nvSpPr>
          <p:cNvPr name="AutoShape 18" id="18"/>
          <p:cNvSpPr/>
          <p:nvPr/>
        </p:nvSpPr>
        <p:spPr>
          <a:xfrm>
            <a:off x="8367295" y="7357329"/>
            <a:ext cx="7264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0857619" y="6930841"/>
          <a:ext cx="241479" cy="680881"/>
        </p:xfrm>
        <a:graphic>
          <a:graphicData uri="http://schemas.openxmlformats.org/drawingml/2006/table">
            <a:tbl>
              <a:tblPr/>
              <a:tblGrid>
                <a:gridCol w="230297"/>
              </a:tblGrid>
              <a:tr h="1263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b="true" sz="843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APPLICANTS POST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16B"/>
                    </a:solidFill>
                  </a:tcPr>
                </a:tc>
              </a:tr>
              <a:tr h="106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Job Title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Name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Email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5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Phone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8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CV File Attached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20" id="20"/>
          <p:cNvSpPr/>
          <p:nvPr/>
        </p:nvSpPr>
        <p:spPr>
          <a:xfrm flipV="true">
            <a:off x="9993437" y="8290913"/>
            <a:ext cx="864181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flipV="true">
            <a:off x="7917425" y="8486357"/>
            <a:ext cx="0" cy="1321475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7917425" y="9802473"/>
            <a:ext cx="3390065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0322084" y="9656832"/>
            <a:ext cx="2573234" cy="145642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24" id="24"/>
          <p:cNvGraphicFramePr>
            <a:graphicFrameLocks noGrp="true"/>
          </p:cNvGraphicFramePr>
          <p:nvPr/>
        </p:nvGraphicFramePr>
        <p:xfrm>
          <a:off x="12445448" y="6936200"/>
          <a:ext cx="253090" cy="765292"/>
        </p:xfrm>
        <a:graphic>
          <a:graphicData uri="http://schemas.openxmlformats.org/drawingml/2006/table">
            <a:tbl>
              <a:tblPr/>
              <a:tblGrid>
                <a:gridCol w="253090"/>
              </a:tblGrid>
              <a:tr h="2109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b="true" sz="843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APPLICANTS </a:t>
                      </a:r>
                      <a:endParaRPr lang="en-US" sz="1100"/>
                    </a:p>
                    <a:p>
                      <a:pPr algn="ctr">
                        <a:lnSpc>
                          <a:spcPts val="1181"/>
                        </a:lnSpc>
                      </a:pPr>
                      <a:r>
                        <a:rPr lang="en-US" b="true" sz="843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ADD IN DATABASE</a:t>
                      </a:r>
                    </a:p>
                    <a:p>
                      <a:pPr algn="ctr">
                        <a:lnSpc>
                          <a:spcPts val="1181"/>
                        </a:lnSpc>
                      </a:pPr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16B"/>
                    </a:solidFill>
                  </a:tcPr>
                </a:tc>
              </a:tr>
              <a:tr h="106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Job Title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Name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Email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Phone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85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81"/>
                        </a:lnSpc>
                        <a:defRPr/>
                      </a:pPr>
                      <a:r>
                        <a:rPr lang="en-US" sz="843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CV File Attached</a:t>
                      </a:r>
                      <a:endParaRPr lang="en-US" sz="1100"/>
                    </a:p>
                  </a:txBody>
                  <a:tcPr marL="56234" marR="56234" marT="56234" marB="56234" anchor="ctr">
                    <a:lnL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373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25" id="25"/>
          <p:cNvSpPr/>
          <p:nvPr/>
        </p:nvSpPr>
        <p:spPr>
          <a:xfrm flipV="true">
            <a:off x="11719356" y="8296516"/>
            <a:ext cx="726092" cy="535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11766587" y="8085155"/>
            <a:ext cx="670555" cy="11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"/>
              </a:lnSpc>
              <a:spcBef>
                <a:spcPct val="0"/>
              </a:spcBef>
            </a:pPr>
            <a:r>
              <a:rPr lang="en-US" sz="742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Save Request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178824" y="3029447"/>
            <a:ext cx="2065825" cy="29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"/>
              </a:lnSpc>
            </a:pPr>
            <a:r>
              <a:rPr lang="en-US" b="true" sz="1774" u="sng">
                <a:solidFill>
                  <a:srgbClr val="C7B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JOB VACANCIES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462553" y="6334443"/>
            <a:ext cx="683711" cy="11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"/>
              </a:lnSpc>
              <a:spcBef>
                <a:spcPct val="0"/>
              </a:spcBef>
            </a:pPr>
            <a:r>
              <a:rPr lang="en-US" sz="742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Search Result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432814" y="7229330"/>
            <a:ext cx="645323" cy="11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"/>
              </a:lnSpc>
              <a:spcBef>
                <a:spcPct val="0"/>
              </a:spcBef>
            </a:pPr>
            <a:r>
              <a:rPr lang="en-US" sz="742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Job</a:t>
            </a:r>
            <a:r>
              <a:rPr lang="en-US" sz="742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Selected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58199" y="7229330"/>
            <a:ext cx="625295" cy="11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"/>
              </a:lnSpc>
              <a:spcBef>
                <a:spcPct val="0"/>
              </a:spcBef>
            </a:pPr>
            <a:r>
              <a:rPr lang="en-US" sz="742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Apply button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09466" y="8148912"/>
            <a:ext cx="546753" cy="11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"/>
              </a:lnSpc>
              <a:spcBef>
                <a:spcPct val="0"/>
              </a:spcBef>
            </a:pPr>
            <a:r>
              <a:rPr lang="en-US" sz="742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Submit key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469217" y="9638381"/>
            <a:ext cx="1972198" cy="11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"/>
              </a:lnSpc>
              <a:spcBef>
                <a:spcPct val="0"/>
              </a:spcBef>
            </a:pPr>
            <a:r>
              <a:rPr lang="en-US" sz="742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Save Success &amp; Send Email to Employer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65C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7850" y="439224"/>
            <a:ext cx="4027574" cy="1757085"/>
            <a:chOff x="0" y="0"/>
            <a:chExt cx="5370098" cy="234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475" cy="2342780"/>
            </a:xfrm>
            <a:custGeom>
              <a:avLst/>
              <a:gdLst/>
              <a:ahLst/>
              <a:cxnLst/>
              <a:rect r="r" b="b" t="t" l="l"/>
              <a:pathLst>
                <a:path h="2342780" w="2928475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89000"/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369627" y="984466"/>
              <a:ext cx="2000471" cy="605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8"/>
                </a:lnSpc>
              </a:pPr>
              <a:r>
                <a:rPr lang="en-US" sz="3200" b="true">
                  <a:solidFill>
                    <a:srgbClr val="FFFFFF"/>
                  </a:solidFill>
                  <a:latin typeface="Tomorrow Bold"/>
                  <a:ea typeface="Tomorrow Bold"/>
                  <a:cs typeface="Tomorrow Bold"/>
                  <a:sym typeface="Tomorrow Bold"/>
                </a:rPr>
                <a:t>ITTC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229142" y="3715614"/>
          <a:ext cx="462673" cy="1673147"/>
        </p:xfrm>
        <a:graphic>
          <a:graphicData uri="http://schemas.openxmlformats.org/drawingml/2006/table">
            <a:tbl>
              <a:tblPr/>
              <a:tblGrid>
                <a:gridCol w="462673"/>
              </a:tblGrid>
              <a:tr h="230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597"/>
                        </a:lnSpc>
                      </a:pPr>
                      <a:r>
                        <a:rPr lang="en-US" b="true" sz="1140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CONTACT US </a:t>
                      </a:r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9FF"/>
                    </a:solidFill>
                  </a:tcPr>
                </a:tc>
              </a:tr>
              <a:tr h="1945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Center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5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Phone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5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Fax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2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Email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2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Office Hour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2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Web URL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280971" y="3851513"/>
          <a:ext cx="462673" cy="1119218"/>
        </p:xfrm>
        <a:graphic>
          <a:graphicData uri="http://schemas.openxmlformats.org/drawingml/2006/table">
            <a:tbl>
              <a:tblPr/>
              <a:tblGrid>
                <a:gridCol w="462673"/>
              </a:tblGrid>
              <a:tr h="2309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b="true" sz="1140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CONTACT US FORM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13"/>
                    </a:solidFill>
                  </a:tcPr>
                </a:tc>
              </a:tr>
              <a:tr h="194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Name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1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Email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1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Phone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1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Message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186444" y="2941480"/>
            <a:ext cx="2793144" cy="40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b="true" sz="2398" u="sng">
                <a:solidFill>
                  <a:srgbClr val="C7B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US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6545538" y="3917956"/>
          <a:ext cx="771295" cy="1196374"/>
        </p:xfrm>
        <a:graphic>
          <a:graphicData uri="http://schemas.openxmlformats.org/drawingml/2006/table">
            <a:tbl>
              <a:tblPr/>
              <a:tblGrid>
                <a:gridCol w="771295"/>
              </a:tblGrid>
              <a:tr h="3083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b="true" sz="1140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CONTACT US MESSAGE POST AND  ADDED IN DATABASE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13"/>
                    </a:solidFill>
                  </a:tcPr>
                </a:tc>
              </a:tr>
              <a:tr h="194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Name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0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Email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0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Phone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10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7"/>
                        </a:lnSpc>
                        <a:defRPr/>
                      </a:pPr>
                      <a:r>
                        <a:rPr lang="en-US" sz="1140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Message</a:t>
                      </a:r>
                      <a:endParaRPr lang="en-US" sz="1100"/>
                    </a:p>
                  </a:txBody>
                  <a:tcPr marL="76032" marR="76032" marT="76032" marB="76032" anchor="ctr">
                    <a:lnL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33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9" id="9"/>
          <p:cNvSpPr/>
          <p:nvPr/>
        </p:nvSpPr>
        <p:spPr>
          <a:xfrm>
            <a:off x="5497486" y="4855166"/>
            <a:ext cx="1019602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9992744" y="3881121"/>
          <a:ext cx="404399" cy="667574"/>
        </p:xfrm>
        <a:graphic>
          <a:graphicData uri="http://schemas.openxmlformats.org/drawingml/2006/table">
            <a:tbl>
              <a:tblPr/>
              <a:tblGrid>
                <a:gridCol w="404399"/>
              </a:tblGrid>
              <a:tr h="2301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381"/>
                        </a:lnSpc>
                      </a:pPr>
                      <a:r>
                        <a:rPr lang="en-US" b="true" sz="986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NEWSEVENT</a:t>
                      </a:r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9FF"/>
                    </a:solidFill>
                  </a:tcPr>
                </a:tc>
              </a:tr>
              <a:tr h="1458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Title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8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Post Date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8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Location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3119423" y="3558248"/>
          <a:ext cx="404399" cy="813320"/>
        </p:xfrm>
        <a:graphic>
          <a:graphicData uri="http://schemas.openxmlformats.org/drawingml/2006/table">
            <a:tbl>
              <a:tblPr/>
              <a:tblGrid>
                <a:gridCol w="404399"/>
              </a:tblGrid>
              <a:tr h="145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b="true" sz="986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SEARCH BY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13"/>
                    </a:solidFill>
                  </a:tcPr>
                </a:tc>
              </a:tr>
              <a:tr h="1456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Post Date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9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IS News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9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Is Event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61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Keyword in location, detail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3149962" y="6900755"/>
          <a:ext cx="404399" cy="583669"/>
        </p:xfrm>
        <a:graphic>
          <a:graphicData uri="http://schemas.openxmlformats.org/drawingml/2006/table">
            <a:tbl>
              <a:tblPr/>
              <a:tblGrid>
                <a:gridCol w="404399"/>
              </a:tblGrid>
              <a:tr h="1459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b="true" sz="986">
                          <a:solidFill>
                            <a:srgbClr val="000000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NEWS EVENT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B9FF"/>
                    </a:solidFill>
                  </a:tcPr>
                </a:tc>
              </a:tr>
              <a:tr h="1459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Titlw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9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Photo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9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81"/>
                        </a:lnSpc>
                        <a:defRPr/>
                      </a:pPr>
                      <a:r>
                        <a:rPr lang="en-US" sz="986">
                          <a:solidFill>
                            <a:srgbClr val="000000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detail</a:t>
                      </a:r>
                      <a:endParaRPr lang="en-US" sz="1100"/>
                    </a:p>
                  </a:txBody>
                  <a:tcPr marL="65754" marR="65754" marT="65754" marB="65754" anchor="ctr">
                    <a:lnL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4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13" id="13"/>
          <p:cNvSpPr/>
          <p:nvPr/>
        </p:nvSpPr>
        <p:spPr>
          <a:xfrm flipV="true">
            <a:off x="11260105" y="4595348"/>
            <a:ext cx="185931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 flipV="true">
            <a:off x="11205933" y="5252792"/>
            <a:ext cx="1913491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1744102" y="4360043"/>
            <a:ext cx="883588" cy="9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"/>
              </a:lnSpc>
              <a:spcBef>
                <a:spcPct val="0"/>
              </a:spcBef>
            </a:pPr>
            <a:r>
              <a:rPr lang="en-US" sz="653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SEARCH BUTTON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44102" y="5038566"/>
            <a:ext cx="934297" cy="140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1"/>
              </a:lnSpc>
              <a:spcBef>
                <a:spcPct val="0"/>
              </a:spcBef>
            </a:pPr>
            <a:r>
              <a:rPr lang="en-US" sz="867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Search Result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46027" y="2941480"/>
            <a:ext cx="2822968" cy="35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4"/>
              </a:lnSpc>
            </a:pPr>
            <a:r>
              <a:rPr lang="en-US" b="true" sz="2074" u="sng">
                <a:solidFill>
                  <a:srgbClr val="C7B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NEWSEVENTS</a:t>
            </a:r>
          </a:p>
        </p:txBody>
      </p:sp>
      <p:sp>
        <p:nvSpPr>
          <p:cNvPr name="AutoShape 18" id="18"/>
          <p:cNvSpPr/>
          <p:nvPr/>
        </p:nvSpPr>
        <p:spPr>
          <a:xfrm flipH="true" flipV="true">
            <a:off x="11222248" y="5787302"/>
            <a:ext cx="1927714" cy="230014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2445657" y="4905883"/>
            <a:ext cx="189327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5597186" y="4669245"/>
            <a:ext cx="818761" cy="13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"/>
              </a:lnSpc>
              <a:spcBef>
                <a:spcPct val="0"/>
              </a:spcBef>
            </a:pPr>
            <a:r>
              <a:rPr lang="en-US" sz="85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Submit Button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90966" y="4740560"/>
            <a:ext cx="970372" cy="12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"/>
              </a:lnSpc>
              <a:spcBef>
                <a:spcPct val="0"/>
              </a:spcBef>
            </a:pPr>
            <a:r>
              <a:rPr lang="en-US" sz="755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CONTACT  BUTTON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76160" y="7897079"/>
            <a:ext cx="963586" cy="151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"/>
              </a:lnSpc>
              <a:spcBef>
                <a:spcPct val="0"/>
              </a:spcBef>
            </a:pPr>
            <a:r>
              <a:rPr lang="en-US" sz="1003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Save Success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97428" y="7828629"/>
            <a:ext cx="1415935" cy="140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1"/>
              </a:lnSpc>
              <a:spcBef>
                <a:spcPct val="0"/>
              </a:spcBef>
            </a:pPr>
            <a:r>
              <a:rPr lang="en-US" sz="867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News</a:t>
            </a:r>
            <a:r>
              <a:rPr lang="en-US" sz="867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Event Selected</a:t>
            </a:r>
          </a:p>
        </p:txBody>
      </p:sp>
      <p:sp>
        <p:nvSpPr>
          <p:cNvPr name="AutoShape 24" id="24"/>
          <p:cNvSpPr/>
          <p:nvPr/>
        </p:nvSpPr>
        <p:spPr>
          <a:xfrm>
            <a:off x="4889229" y="6794293"/>
            <a:ext cx="2778166" cy="46549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DAGld42O3AM</dc:identifier>
  <dcterms:modified xsi:type="dcterms:W3CDTF">2011-08-01T06:04:30Z</dcterms:modified>
  <cp:revision>1</cp:revision>
  <dc:title>erb_project_ittc</dc:title>
</cp:coreProperties>
</file>