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
  </p:notesMasterIdLst>
  <p:sldIdLst>
    <p:sldId id="256" r:id="rId2"/>
    <p:sldId id="257" r:id="rId3"/>
  </p:sldIdLst>
  <p:sldSz cx="9144000" cy="5143500" type="screen16x9"/>
  <p:notesSz cx="6858000" cy="9144000"/>
  <p:embeddedFontLst>
    <p:embeddedFont>
      <p:font typeface="Google Sans" panose="020B0604020202020204" charset="0"/>
      <p:regular r:id="rId5"/>
      <p:bold r:id="rId6"/>
      <p:italic r:id="rId7"/>
      <p:boldItalic r:id="rId8"/>
    </p:embeddedFont>
    <p:embeddedFont>
      <p:font typeface="Roboto" pitchFamily="2" charset="0"/>
      <p:regular r:id="rId9"/>
      <p:bold r:id="rId10"/>
      <p:italic r:id="rId11"/>
      <p:boldItalic r:id="rId12"/>
    </p:embeddedFont>
    <p:embeddedFont>
      <p:font typeface="Source Sans Pro" panose="020B0503030403020204" pitchFamily="34" charset="0"/>
      <p:regular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viewProps" Target="viewProps.xml"/><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9419f719b3_0_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9419f719b3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virustotal.com/gui/domain/a.sinkhole.yourtrap.co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www.virustotal.com/gui/search/behash%253Abf96539549a82b493375f55c1b86a2a8" TargetMode="External"/><Relationship Id="rId4" Type="http://schemas.openxmlformats.org/officeDocument/2006/relationships/hyperlink" Target="https://www.virustotal.com/gui/ip-address/104.115.151.8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311700" y="419550"/>
            <a:ext cx="7684800" cy="9285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605"/>
              <a:buNone/>
            </a:pPr>
            <a:r>
              <a:rPr lang="en" sz="1790" b="1">
                <a:solidFill>
                  <a:schemeClr val="dk1"/>
                </a:solidFill>
                <a:latin typeface="Google Sans"/>
                <a:ea typeface="Google Sans"/>
                <a:cs typeface="Google Sans"/>
                <a:sym typeface="Google Sans"/>
              </a:rPr>
              <a:t>Has this file been identified as malicious? Explain why or why not.</a:t>
            </a:r>
            <a:endParaRPr sz="1790" b="1">
              <a:solidFill>
                <a:schemeClr val="dk1"/>
              </a:solidFill>
              <a:latin typeface="Google Sans"/>
              <a:ea typeface="Google Sans"/>
              <a:cs typeface="Google Sans"/>
              <a:sym typeface="Google Sans"/>
            </a:endParaRPr>
          </a:p>
          <a:p>
            <a:pPr marL="0" lvl="0" indent="0" algn="l" rtl="0">
              <a:lnSpc>
                <a:spcPct val="95000"/>
              </a:lnSpc>
              <a:spcBef>
                <a:spcPts val="1200"/>
              </a:spcBef>
              <a:spcAft>
                <a:spcPts val="0"/>
              </a:spcAft>
              <a:buSzPts val="605"/>
              <a:buNone/>
            </a:pPr>
            <a:endParaRPr sz="1790" b="1">
              <a:solidFill>
                <a:schemeClr val="dk1"/>
              </a:solidFill>
              <a:latin typeface="Google Sans"/>
              <a:ea typeface="Google Sans"/>
              <a:cs typeface="Google Sans"/>
              <a:sym typeface="Google Sans"/>
            </a:endParaRPr>
          </a:p>
          <a:p>
            <a:pPr marL="0" lvl="0" indent="0" algn="l" rtl="0">
              <a:lnSpc>
                <a:spcPct val="95000"/>
              </a:lnSpc>
              <a:spcBef>
                <a:spcPts val="1200"/>
              </a:spcBef>
              <a:spcAft>
                <a:spcPts val="1200"/>
              </a:spcAft>
              <a:buSzPts val="605"/>
              <a:buNone/>
            </a:pPr>
            <a:endParaRPr sz="1790" b="1">
              <a:solidFill>
                <a:schemeClr val="dk1"/>
              </a:solidFill>
              <a:latin typeface="Google Sans"/>
              <a:ea typeface="Google Sans"/>
              <a:cs typeface="Google Sans"/>
              <a:sym typeface="Google Sans"/>
            </a:endParaRPr>
          </a:p>
        </p:txBody>
      </p:sp>
      <p:sp>
        <p:nvSpPr>
          <p:cNvPr id="55" name="Google Shape;55;p13"/>
          <p:cNvSpPr txBox="1"/>
          <p:nvPr/>
        </p:nvSpPr>
        <p:spPr>
          <a:xfrm>
            <a:off x="311700" y="1080882"/>
            <a:ext cx="7538700" cy="190818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434343"/>
                </a:solidFill>
              </a:rPr>
              <a:t>Yes this files is malicious, because replicate a service it use to init the system at Boot level. The behavior is linked to another services that initializate in the start of the system operative, and create and knowledge base, this knowledge base gathering all data from user and encode using Base64. All information recolleted is send using HTTP using IWebBrowser2.</a:t>
            </a:r>
          </a:p>
          <a:p>
            <a:pPr marL="0" lvl="0" indent="0" algn="l" rtl="0">
              <a:spcBef>
                <a:spcPts val="0"/>
              </a:spcBef>
              <a:spcAft>
                <a:spcPts val="0"/>
              </a:spcAft>
              <a:buNone/>
            </a:pPr>
            <a:endParaRPr lang="en" dirty="0">
              <a:solidFill>
                <a:srgbClr val="434343"/>
              </a:solidFill>
            </a:endParaRPr>
          </a:p>
          <a:p>
            <a:pPr marL="0" lvl="0" indent="0" algn="l" rtl="0">
              <a:spcBef>
                <a:spcPts val="0"/>
              </a:spcBef>
              <a:spcAft>
                <a:spcPts val="0"/>
              </a:spcAft>
              <a:buNone/>
            </a:pPr>
            <a:r>
              <a:rPr lang="en">
                <a:solidFill>
                  <a:srgbClr val="434343"/>
                </a:solidFill>
              </a:rPr>
              <a:t>The hash of this file is not malicious it just and identificator, this ID is usefull to identificate the file in the knowledge base like VirusTotal.</a:t>
            </a:r>
            <a:endParaRPr lang="en" dirty="0">
              <a:solidFill>
                <a:srgbClr val="434343"/>
              </a:solidFill>
            </a:endParaRPr>
          </a:p>
          <a:p>
            <a:pPr marL="0" lvl="0" indent="0" algn="l" rtl="0">
              <a:spcBef>
                <a:spcPts val="0"/>
              </a:spcBef>
              <a:spcAft>
                <a:spcPts val="0"/>
              </a:spcAft>
              <a:buNone/>
            </a:pPr>
            <a:r>
              <a:rPr lang="en" dirty="0">
                <a:solidFill>
                  <a:srgbClr val="434343"/>
                </a:solidFill>
              </a:rPr>
              <a:t> </a:t>
            </a:r>
            <a:endParaRPr dirty="0">
              <a:solidFill>
                <a:srgbClr val="43434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60" name="Google Shape;60;p14"/>
          <p:cNvGrpSpPr/>
          <p:nvPr/>
        </p:nvGrpSpPr>
        <p:grpSpPr>
          <a:xfrm>
            <a:off x="52400" y="399200"/>
            <a:ext cx="5417400" cy="4685400"/>
            <a:chOff x="52400" y="399200"/>
            <a:chExt cx="5417400" cy="4685400"/>
          </a:xfrm>
        </p:grpSpPr>
        <p:sp>
          <p:nvSpPr>
            <p:cNvPr id="61" name="Google Shape;61;p14"/>
            <p:cNvSpPr/>
            <p:nvPr/>
          </p:nvSpPr>
          <p:spPr>
            <a:xfrm>
              <a:off x="52400" y="399200"/>
              <a:ext cx="5417400" cy="4685400"/>
            </a:xfrm>
            <a:prstGeom prst="triangle">
              <a:avLst>
                <a:gd name="adj" fmla="val 50000"/>
              </a:avLst>
            </a:prstGeom>
            <a:solidFill>
              <a:schemeClr val="accent1"/>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 name="Google Shape;62;p14"/>
            <p:cNvCxnSpPr/>
            <p:nvPr/>
          </p:nvCxnSpPr>
          <p:spPr>
            <a:xfrm>
              <a:off x="2174888" y="1426450"/>
              <a:ext cx="1162500" cy="0"/>
            </a:xfrm>
            <a:prstGeom prst="straightConnector1">
              <a:avLst/>
            </a:prstGeom>
            <a:noFill/>
            <a:ln w="28575" cap="flat" cmpd="sng">
              <a:solidFill>
                <a:srgbClr val="FFFFFF"/>
              </a:solidFill>
              <a:prstDash val="solid"/>
              <a:round/>
              <a:headEnd type="none" w="med" len="med"/>
              <a:tailEnd type="none" w="med" len="med"/>
            </a:ln>
          </p:spPr>
        </p:cxnSp>
        <p:cxnSp>
          <p:nvCxnSpPr>
            <p:cNvPr id="63" name="Google Shape;63;p14"/>
            <p:cNvCxnSpPr/>
            <p:nvPr/>
          </p:nvCxnSpPr>
          <p:spPr>
            <a:xfrm>
              <a:off x="1714500" y="2214625"/>
              <a:ext cx="2094000" cy="0"/>
            </a:xfrm>
            <a:prstGeom prst="straightConnector1">
              <a:avLst/>
            </a:prstGeom>
            <a:noFill/>
            <a:ln w="28575" cap="flat" cmpd="sng">
              <a:solidFill>
                <a:srgbClr val="FFFFFF"/>
              </a:solidFill>
              <a:prstDash val="solid"/>
              <a:round/>
              <a:headEnd type="none" w="med" len="med"/>
              <a:tailEnd type="none" w="med" len="med"/>
            </a:ln>
          </p:spPr>
        </p:cxnSp>
        <p:cxnSp>
          <p:nvCxnSpPr>
            <p:cNvPr id="64" name="Google Shape;64;p14"/>
            <p:cNvCxnSpPr/>
            <p:nvPr/>
          </p:nvCxnSpPr>
          <p:spPr>
            <a:xfrm>
              <a:off x="1269525" y="2976625"/>
              <a:ext cx="2970900" cy="0"/>
            </a:xfrm>
            <a:prstGeom prst="straightConnector1">
              <a:avLst/>
            </a:prstGeom>
            <a:noFill/>
            <a:ln w="28575" cap="flat" cmpd="sng">
              <a:solidFill>
                <a:srgbClr val="FFFFFF"/>
              </a:solidFill>
              <a:prstDash val="solid"/>
              <a:round/>
              <a:headEnd type="none" w="med" len="med"/>
              <a:tailEnd type="none" w="med" len="med"/>
            </a:ln>
          </p:spPr>
        </p:cxnSp>
        <p:cxnSp>
          <p:nvCxnSpPr>
            <p:cNvPr id="65" name="Google Shape;65;p14"/>
            <p:cNvCxnSpPr/>
            <p:nvPr/>
          </p:nvCxnSpPr>
          <p:spPr>
            <a:xfrm>
              <a:off x="903063" y="3665615"/>
              <a:ext cx="3729900" cy="0"/>
            </a:xfrm>
            <a:prstGeom prst="straightConnector1">
              <a:avLst/>
            </a:prstGeom>
            <a:noFill/>
            <a:ln w="28575" cap="flat" cmpd="sng">
              <a:solidFill>
                <a:srgbClr val="FFFFFF"/>
              </a:solidFill>
              <a:prstDash val="solid"/>
              <a:round/>
              <a:headEnd type="none" w="med" len="med"/>
              <a:tailEnd type="none" w="med" len="med"/>
            </a:ln>
          </p:spPr>
        </p:cxnSp>
        <p:cxnSp>
          <p:nvCxnSpPr>
            <p:cNvPr id="66" name="Google Shape;66;p14"/>
            <p:cNvCxnSpPr/>
            <p:nvPr/>
          </p:nvCxnSpPr>
          <p:spPr>
            <a:xfrm>
              <a:off x="484250" y="4351425"/>
              <a:ext cx="4541700" cy="0"/>
            </a:xfrm>
            <a:prstGeom prst="straightConnector1">
              <a:avLst/>
            </a:prstGeom>
            <a:noFill/>
            <a:ln w="28575" cap="flat" cmpd="sng">
              <a:solidFill>
                <a:srgbClr val="FFFFFF"/>
              </a:solidFill>
              <a:prstDash val="solid"/>
              <a:round/>
              <a:headEnd type="none" w="med" len="med"/>
              <a:tailEnd type="none" w="med" len="med"/>
            </a:ln>
          </p:spPr>
        </p:cxnSp>
      </p:grpSp>
      <p:sp>
        <p:nvSpPr>
          <p:cNvPr id="67" name="Google Shape;67;p14"/>
          <p:cNvSpPr txBox="1"/>
          <p:nvPr/>
        </p:nvSpPr>
        <p:spPr>
          <a:xfrm>
            <a:off x="2424313" y="863775"/>
            <a:ext cx="8055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TTPs</a:t>
            </a:r>
            <a:endParaRPr sz="1700" b="1">
              <a:solidFill>
                <a:schemeClr val="lt1"/>
              </a:solidFill>
              <a:latin typeface="Google Sans"/>
              <a:ea typeface="Google Sans"/>
              <a:cs typeface="Google Sans"/>
              <a:sym typeface="Google Sans"/>
            </a:endParaRPr>
          </a:p>
        </p:txBody>
      </p:sp>
      <p:sp>
        <p:nvSpPr>
          <p:cNvPr id="68" name="Google Shape;68;p14"/>
          <p:cNvSpPr txBox="1"/>
          <p:nvPr/>
        </p:nvSpPr>
        <p:spPr>
          <a:xfrm>
            <a:off x="2411226" y="1578950"/>
            <a:ext cx="8055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Tools</a:t>
            </a:r>
            <a:endParaRPr sz="1700" b="1">
              <a:solidFill>
                <a:schemeClr val="lt1"/>
              </a:solidFill>
              <a:latin typeface="Google Sans"/>
              <a:ea typeface="Google Sans"/>
              <a:cs typeface="Google Sans"/>
              <a:sym typeface="Google Sans"/>
            </a:endParaRPr>
          </a:p>
        </p:txBody>
      </p:sp>
      <p:sp>
        <p:nvSpPr>
          <p:cNvPr id="69" name="Google Shape;69;p14"/>
          <p:cNvSpPr txBox="1"/>
          <p:nvPr/>
        </p:nvSpPr>
        <p:spPr>
          <a:xfrm>
            <a:off x="1792100" y="2294125"/>
            <a:ext cx="1991400" cy="708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lt1"/>
                </a:solidFill>
                <a:latin typeface="Google Sans"/>
                <a:ea typeface="Google Sans"/>
                <a:cs typeface="Google Sans"/>
                <a:sym typeface="Google Sans"/>
              </a:rPr>
              <a:t>Network/host artifacts</a:t>
            </a:r>
            <a:endParaRPr sz="1700" b="1">
              <a:solidFill>
                <a:schemeClr val="lt1"/>
              </a:solidFill>
              <a:latin typeface="Google Sans"/>
              <a:ea typeface="Google Sans"/>
              <a:cs typeface="Google Sans"/>
              <a:sym typeface="Google Sans"/>
            </a:endParaRPr>
          </a:p>
        </p:txBody>
      </p:sp>
      <p:sp>
        <p:nvSpPr>
          <p:cNvPr id="70" name="Google Shape;70;p14"/>
          <p:cNvSpPr txBox="1"/>
          <p:nvPr/>
        </p:nvSpPr>
        <p:spPr>
          <a:xfrm>
            <a:off x="1978962" y="3118675"/>
            <a:ext cx="2048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Domain names</a:t>
            </a:r>
            <a:endParaRPr sz="1700" b="1">
              <a:solidFill>
                <a:schemeClr val="lt1"/>
              </a:solidFill>
              <a:latin typeface="Google Sans"/>
              <a:ea typeface="Google Sans"/>
              <a:cs typeface="Google Sans"/>
              <a:sym typeface="Google Sans"/>
            </a:endParaRPr>
          </a:p>
        </p:txBody>
      </p:sp>
      <p:sp>
        <p:nvSpPr>
          <p:cNvPr id="71" name="Google Shape;71;p14"/>
          <p:cNvSpPr txBox="1"/>
          <p:nvPr/>
        </p:nvSpPr>
        <p:spPr>
          <a:xfrm>
            <a:off x="1978962" y="3755325"/>
            <a:ext cx="2048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IP addresses</a:t>
            </a:r>
            <a:endParaRPr sz="1700" b="1">
              <a:solidFill>
                <a:schemeClr val="lt1"/>
              </a:solidFill>
              <a:latin typeface="Google Sans"/>
              <a:ea typeface="Google Sans"/>
              <a:cs typeface="Google Sans"/>
              <a:sym typeface="Google Sans"/>
            </a:endParaRPr>
          </a:p>
        </p:txBody>
      </p:sp>
      <p:sp>
        <p:nvSpPr>
          <p:cNvPr id="72" name="Google Shape;72;p14"/>
          <p:cNvSpPr txBox="1"/>
          <p:nvPr/>
        </p:nvSpPr>
        <p:spPr>
          <a:xfrm>
            <a:off x="1978962" y="4457425"/>
            <a:ext cx="2048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Hash values</a:t>
            </a:r>
            <a:endParaRPr sz="1700" b="1">
              <a:solidFill>
                <a:schemeClr val="lt1"/>
              </a:solidFill>
              <a:latin typeface="Google Sans"/>
              <a:ea typeface="Google Sans"/>
              <a:cs typeface="Google Sans"/>
              <a:sym typeface="Google Sans"/>
            </a:endParaRPr>
          </a:p>
        </p:txBody>
      </p:sp>
      <p:cxnSp>
        <p:nvCxnSpPr>
          <p:cNvPr id="73" name="Google Shape;73;p14"/>
          <p:cNvCxnSpPr/>
          <p:nvPr/>
        </p:nvCxnSpPr>
        <p:spPr>
          <a:xfrm>
            <a:off x="3153750" y="1086374"/>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74" name="Google Shape;74;p14"/>
          <p:cNvSpPr/>
          <p:nvPr/>
        </p:nvSpPr>
        <p:spPr>
          <a:xfrm>
            <a:off x="4848450" y="824324"/>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MX" sz="1100" dirty="0">
                <a:solidFill>
                  <a:schemeClr val="dk1"/>
                </a:solidFill>
                <a:latin typeface="Google Sans"/>
                <a:ea typeface="Google Sans"/>
                <a:cs typeface="Google Sans"/>
                <a:sym typeface="Google Sans"/>
              </a:rPr>
              <a:t>Defense </a:t>
            </a:r>
            <a:r>
              <a:rPr lang="es-MX" sz="1100" dirty="0" err="1">
                <a:solidFill>
                  <a:schemeClr val="dk1"/>
                </a:solidFill>
                <a:latin typeface="Google Sans"/>
                <a:ea typeface="Google Sans"/>
                <a:cs typeface="Google Sans"/>
                <a:sym typeface="Google Sans"/>
              </a:rPr>
              <a:t>evasion</a:t>
            </a:r>
            <a:r>
              <a:rPr lang="es-MX" sz="1100" dirty="0">
                <a:solidFill>
                  <a:schemeClr val="dk1"/>
                </a:solidFill>
                <a:latin typeface="Google Sans"/>
                <a:ea typeface="Google Sans"/>
                <a:cs typeface="Google Sans"/>
                <a:sym typeface="Google Sans"/>
              </a:rPr>
              <a:t>, </a:t>
            </a:r>
            <a:r>
              <a:rPr lang="es-MX" sz="1100" dirty="0" err="1">
                <a:solidFill>
                  <a:schemeClr val="dk1"/>
                </a:solidFill>
                <a:latin typeface="Google Sans"/>
                <a:ea typeface="Google Sans"/>
                <a:cs typeface="Google Sans"/>
                <a:sym typeface="Google Sans"/>
              </a:rPr>
              <a:t>Credential</a:t>
            </a:r>
            <a:r>
              <a:rPr lang="es-MX" sz="1100" dirty="0">
                <a:solidFill>
                  <a:schemeClr val="dk1"/>
                </a:solidFill>
                <a:latin typeface="Google Sans"/>
                <a:ea typeface="Google Sans"/>
                <a:cs typeface="Google Sans"/>
                <a:sym typeface="Google Sans"/>
              </a:rPr>
              <a:t> Access, </a:t>
            </a:r>
            <a:r>
              <a:rPr lang="es-MX" sz="1100" dirty="0" err="1">
                <a:solidFill>
                  <a:schemeClr val="dk1"/>
                </a:solidFill>
                <a:latin typeface="Google Sans"/>
                <a:ea typeface="Google Sans"/>
                <a:cs typeface="Google Sans"/>
                <a:sym typeface="Google Sans"/>
              </a:rPr>
              <a:t>Privilege</a:t>
            </a:r>
            <a:r>
              <a:rPr lang="es-MX" sz="1100" dirty="0">
                <a:solidFill>
                  <a:schemeClr val="dk1"/>
                </a:solidFill>
                <a:latin typeface="Google Sans"/>
                <a:ea typeface="Google Sans"/>
                <a:cs typeface="Google Sans"/>
                <a:sym typeface="Google Sans"/>
              </a:rPr>
              <a:t> </a:t>
            </a:r>
            <a:r>
              <a:rPr lang="es-MX" sz="1100" dirty="0" err="1">
                <a:solidFill>
                  <a:schemeClr val="dk1"/>
                </a:solidFill>
                <a:latin typeface="Google Sans"/>
                <a:ea typeface="Google Sans"/>
                <a:cs typeface="Google Sans"/>
                <a:sym typeface="Google Sans"/>
              </a:rPr>
              <a:t>escalation</a:t>
            </a:r>
            <a:r>
              <a:rPr lang="es-MX" sz="1100" dirty="0">
                <a:solidFill>
                  <a:schemeClr val="dk1"/>
                </a:solidFill>
                <a:latin typeface="Google Sans"/>
                <a:ea typeface="Google Sans"/>
                <a:cs typeface="Google Sans"/>
                <a:sym typeface="Google Sans"/>
              </a:rPr>
              <a:t> </a:t>
            </a:r>
            <a:endParaRPr sz="1100" dirty="0">
              <a:solidFill>
                <a:schemeClr val="dk1"/>
              </a:solidFill>
              <a:latin typeface="Google Sans"/>
              <a:ea typeface="Google Sans"/>
              <a:cs typeface="Google Sans"/>
              <a:sym typeface="Google Sans"/>
            </a:endParaRPr>
          </a:p>
        </p:txBody>
      </p:sp>
      <p:cxnSp>
        <p:nvCxnSpPr>
          <p:cNvPr id="75" name="Google Shape;75;p14"/>
          <p:cNvCxnSpPr>
            <a:endCxn id="76" idx="1"/>
          </p:cNvCxnSpPr>
          <p:nvPr/>
        </p:nvCxnSpPr>
        <p:spPr>
          <a:xfrm>
            <a:off x="3578825" y="1801549"/>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76" name="Google Shape;76;p14"/>
          <p:cNvSpPr/>
          <p:nvPr/>
        </p:nvSpPr>
        <p:spPr>
          <a:xfrm>
            <a:off x="5273525" y="1539499"/>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a:solidFill>
                <a:schemeClr val="dk1"/>
              </a:solidFill>
              <a:latin typeface="Roboto"/>
              <a:ea typeface="Roboto"/>
              <a:cs typeface="Roboto"/>
              <a:sym typeface="Roboto"/>
            </a:endParaRPr>
          </a:p>
        </p:txBody>
      </p:sp>
      <p:cxnSp>
        <p:nvCxnSpPr>
          <p:cNvPr id="77" name="Google Shape;77;p14"/>
          <p:cNvCxnSpPr>
            <a:endCxn id="78" idx="1"/>
          </p:cNvCxnSpPr>
          <p:nvPr/>
        </p:nvCxnSpPr>
        <p:spPr>
          <a:xfrm>
            <a:off x="3986625" y="2571149"/>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78" name="Google Shape;78;p14"/>
          <p:cNvSpPr/>
          <p:nvPr/>
        </p:nvSpPr>
        <p:spPr>
          <a:xfrm>
            <a:off x="5681325" y="2309099"/>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MX" sz="1400" b="0" i="0" dirty="0">
                <a:solidFill>
                  <a:schemeClr val="tx1"/>
                </a:solidFill>
                <a:effectLst/>
                <a:latin typeface="Source Sans Pro" panose="020B0503030403020204" pitchFamily="34" charset="0"/>
              </a:rPr>
              <a:t>ET INFO DYNAMIC_DNS </a:t>
            </a:r>
            <a:r>
              <a:rPr lang="es-MX" sz="1400" b="0" i="0" dirty="0" err="1">
                <a:solidFill>
                  <a:schemeClr val="tx1"/>
                </a:solidFill>
                <a:effectLst/>
                <a:latin typeface="Source Sans Pro" panose="020B0503030403020204" pitchFamily="34" charset="0"/>
              </a:rPr>
              <a:t>Query</a:t>
            </a:r>
            <a:r>
              <a:rPr lang="es-MX" sz="1400" b="0" i="0" dirty="0">
                <a:solidFill>
                  <a:schemeClr val="tx1"/>
                </a:solidFill>
                <a:effectLst/>
                <a:latin typeface="Source Sans Pro" panose="020B0503030403020204" pitchFamily="34" charset="0"/>
              </a:rPr>
              <a:t> to a *.</a:t>
            </a:r>
            <a:r>
              <a:rPr lang="es-MX" sz="1400" b="0" i="0" dirty="0" err="1">
                <a:solidFill>
                  <a:schemeClr val="tx1"/>
                </a:solidFill>
                <a:effectLst/>
                <a:latin typeface="Source Sans Pro" panose="020B0503030403020204" pitchFamily="34" charset="0"/>
              </a:rPr>
              <a:t>misecure</a:t>
            </a:r>
            <a:r>
              <a:rPr lang="es-MX" sz="1400" b="0" i="0" dirty="0">
                <a:solidFill>
                  <a:schemeClr val="tx1"/>
                </a:solidFill>
                <a:effectLst/>
                <a:latin typeface="Source Sans Pro" panose="020B0503030403020204" pitchFamily="34" charset="0"/>
              </a:rPr>
              <a:t> .</a:t>
            </a:r>
            <a:r>
              <a:rPr lang="es-MX" sz="1400" b="0" i="0" dirty="0" err="1">
                <a:solidFill>
                  <a:schemeClr val="tx1"/>
                </a:solidFill>
                <a:effectLst/>
                <a:latin typeface="Source Sans Pro" panose="020B0503030403020204" pitchFamily="34" charset="0"/>
              </a:rPr>
              <a:t>com</a:t>
            </a:r>
            <a:r>
              <a:rPr lang="es-MX" sz="1400" b="0" i="0" dirty="0">
                <a:solidFill>
                  <a:schemeClr val="tx1"/>
                </a:solidFill>
                <a:effectLst/>
                <a:latin typeface="Source Sans Pro" panose="020B0503030403020204" pitchFamily="34" charset="0"/>
              </a:rPr>
              <a:t> </a:t>
            </a:r>
            <a:r>
              <a:rPr lang="es-MX" sz="1400" b="0" i="0" dirty="0" err="1">
                <a:solidFill>
                  <a:schemeClr val="tx1"/>
                </a:solidFill>
                <a:effectLst/>
                <a:latin typeface="Source Sans Pro" panose="020B0503030403020204" pitchFamily="34" charset="0"/>
              </a:rPr>
              <a:t>Domain</a:t>
            </a:r>
            <a:endParaRPr sz="1100" dirty="0">
              <a:solidFill>
                <a:schemeClr val="tx1"/>
              </a:solidFill>
              <a:latin typeface="Roboto"/>
              <a:ea typeface="Roboto"/>
              <a:cs typeface="Roboto"/>
              <a:sym typeface="Roboto"/>
            </a:endParaRPr>
          </a:p>
        </p:txBody>
      </p:sp>
      <p:cxnSp>
        <p:nvCxnSpPr>
          <p:cNvPr id="79" name="Google Shape;79;p14"/>
          <p:cNvCxnSpPr>
            <a:endCxn id="80" idx="1"/>
          </p:cNvCxnSpPr>
          <p:nvPr/>
        </p:nvCxnSpPr>
        <p:spPr>
          <a:xfrm>
            <a:off x="4426175" y="3274536"/>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80" name="Google Shape;80;p14"/>
          <p:cNvSpPr/>
          <p:nvPr/>
        </p:nvSpPr>
        <p:spPr>
          <a:xfrm>
            <a:off x="6120875" y="3012486"/>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MX" sz="1400" b="0" i="0" u="none" strike="noStrike" dirty="0">
                <a:solidFill>
                  <a:srgbClr val="FFFFFF"/>
                </a:solidFill>
                <a:effectLst/>
                <a:latin typeface="Source Sans Pro" panose="020B0503030403020204" pitchFamily="34" charset="0"/>
                <a:hlinkClick r:id="rId3"/>
              </a:rPr>
              <a:t>a.sinkhole.yourtrap.com</a:t>
            </a:r>
            <a:endParaRPr sz="1100" dirty="0">
              <a:solidFill>
                <a:schemeClr val="dk1"/>
              </a:solidFill>
              <a:latin typeface="Roboto"/>
              <a:ea typeface="Roboto"/>
              <a:cs typeface="Roboto"/>
              <a:sym typeface="Roboto"/>
            </a:endParaRPr>
          </a:p>
        </p:txBody>
      </p:sp>
      <p:cxnSp>
        <p:nvCxnSpPr>
          <p:cNvPr id="81" name="Google Shape;81;p14"/>
          <p:cNvCxnSpPr>
            <a:endCxn id="82" idx="1"/>
          </p:cNvCxnSpPr>
          <p:nvPr/>
        </p:nvCxnSpPr>
        <p:spPr>
          <a:xfrm>
            <a:off x="4835525" y="3977924"/>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82" name="Google Shape;82;p14"/>
          <p:cNvSpPr/>
          <p:nvPr/>
        </p:nvSpPr>
        <p:spPr>
          <a:xfrm>
            <a:off x="6530225" y="3715874"/>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MX" sz="1400" b="0" i="0" u="none" strike="noStrike">
                <a:solidFill>
                  <a:srgbClr val="FFFFFF"/>
                </a:solidFill>
                <a:effectLst/>
                <a:latin typeface="Source Sans Pro" panose="020B0503030403020204" pitchFamily="34" charset="0"/>
                <a:hlinkClick r:id="rId4"/>
              </a:rPr>
              <a:t>104.115.151.81</a:t>
            </a:r>
            <a:endParaRPr sz="1100">
              <a:solidFill>
                <a:schemeClr val="dk1"/>
              </a:solidFill>
              <a:latin typeface="Roboto"/>
              <a:ea typeface="Roboto"/>
              <a:cs typeface="Roboto"/>
              <a:sym typeface="Roboto"/>
            </a:endParaRPr>
          </a:p>
        </p:txBody>
      </p:sp>
      <p:cxnSp>
        <p:nvCxnSpPr>
          <p:cNvPr id="83" name="Google Shape;83;p14"/>
          <p:cNvCxnSpPr/>
          <p:nvPr/>
        </p:nvCxnSpPr>
        <p:spPr>
          <a:xfrm>
            <a:off x="5211175" y="4680024"/>
            <a:ext cx="16053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84" name="Google Shape;84;p14"/>
          <p:cNvSpPr/>
          <p:nvPr/>
        </p:nvSpPr>
        <p:spPr>
          <a:xfrm>
            <a:off x="6816475" y="4417974"/>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MX" sz="1400" b="0" i="0" u="none" strike="noStrike" dirty="0">
                <a:solidFill>
                  <a:srgbClr val="FFFFFF"/>
                </a:solidFill>
                <a:effectLst/>
                <a:latin typeface="Source Sans Pro" panose="020B0503030403020204" pitchFamily="34" charset="0"/>
                <a:hlinkClick r:id="rId5"/>
              </a:rPr>
              <a:t>bf96539549a82b493375f55c1b86a2a8</a:t>
            </a:r>
            <a:endParaRPr sz="1100" dirty="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151</Words>
  <Application>Microsoft Office PowerPoint</Application>
  <PresentationFormat>Presentación en pantalla (16:9)</PresentationFormat>
  <Paragraphs>16</Paragraphs>
  <Slides>2</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vt:i4>
      </vt:variant>
    </vt:vector>
  </HeadingPairs>
  <TitlesOfParts>
    <vt:vector size="7" baseType="lpstr">
      <vt:lpstr>Source Sans Pro</vt:lpstr>
      <vt:lpstr>Google Sans</vt:lpstr>
      <vt:lpstr>Roboto</vt:lpstr>
      <vt:lpstr>Arial</vt:lpstr>
      <vt:lpstr>Simple Light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Victor Manuel Gutierrez Flores</cp:lastModifiedBy>
  <cp:revision>2</cp:revision>
  <dcterms:modified xsi:type="dcterms:W3CDTF">2025-04-28T03:11:18Z</dcterms:modified>
</cp:coreProperties>
</file>