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71" r:id="rId5"/>
    <p:sldId id="258" r:id="rId6"/>
    <p:sldId id="272" r:id="rId7"/>
    <p:sldId id="259" r:id="rId8"/>
    <p:sldId id="260" r:id="rId9"/>
    <p:sldId id="261" r:id="rId10"/>
    <p:sldId id="262" r:id="rId11"/>
    <p:sldId id="263" r:id="rId12"/>
    <p:sldId id="264" r:id="rId13"/>
    <p:sldId id="266"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 Id="rId9" Type="http://schemas.openxmlformats.org/officeDocument/2006/relationships/image" Target="../media/image11.jpe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1449" y="634314"/>
            <a:ext cx="8806248" cy="2584501"/>
          </a:xfrm>
        </p:spPr>
        <p:txBody>
          <a:bodyPr/>
          <a:lstStyle/>
          <a:p>
            <a:pPr algn="ctr"/>
            <a:r>
              <a:rPr lang="en-US" sz="4800" b="1" dirty="0" smtClean="0">
                <a:solidFill>
                  <a:schemeClr val="accent2"/>
                </a:solidFill>
              </a:rPr>
              <a:t>Speech </a:t>
            </a:r>
            <a:r>
              <a:rPr lang="en-US" sz="4800" b="1" dirty="0" smtClean="0">
                <a:solidFill>
                  <a:schemeClr val="accent2"/>
                </a:solidFill>
              </a:rPr>
              <a:t>Emotion </a:t>
            </a:r>
            <a:r>
              <a:rPr lang="en-US" sz="4800" b="1" dirty="0" smtClean="0">
                <a:solidFill>
                  <a:schemeClr val="accent2"/>
                </a:solidFill>
              </a:rPr>
              <a:t>Recognition</a:t>
            </a:r>
            <a:br>
              <a:rPr lang="en-US" sz="4800" b="1" dirty="0" smtClean="0">
                <a:solidFill>
                  <a:schemeClr val="accent2"/>
                </a:solidFill>
              </a:rPr>
            </a:br>
            <a:r>
              <a:rPr lang="en-US" sz="3600" i="1" dirty="0" smtClean="0">
                <a:solidFill>
                  <a:schemeClr val="accent2"/>
                </a:solidFill>
              </a:rPr>
              <a:t>using</a:t>
            </a:r>
            <a:r>
              <a:rPr lang="en-US" sz="3600" b="1" dirty="0" smtClean="0">
                <a:solidFill>
                  <a:schemeClr val="accent2"/>
                </a:solidFill>
              </a:rPr>
              <a:t> </a:t>
            </a:r>
            <a:r>
              <a:rPr lang="en-US" sz="3600" i="1" dirty="0">
                <a:solidFill>
                  <a:schemeClr val="accent2"/>
                </a:solidFill>
              </a:rPr>
              <a:t>Machine Learning</a:t>
            </a:r>
            <a:endParaRPr lang="en-US" sz="4800" b="1" dirty="0">
              <a:solidFill>
                <a:schemeClr val="accent2"/>
              </a:solidFill>
            </a:endParaRPr>
          </a:p>
        </p:txBody>
      </p:sp>
      <p:sp>
        <p:nvSpPr>
          <p:cNvPr id="3" name="Subtitle 2"/>
          <p:cNvSpPr>
            <a:spLocks noGrp="1"/>
          </p:cNvSpPr>
          <p:nvPr>
            <p:ph type="subTitle" idx="1"/>
          </p:nvPr>
        </p:nvSpPr>
        <p:spPr>
          <a:xfrm>
            <a:off x="568411" y="3416524"/>
            <a:ext cx="8896865" cy="2226396"/>
          </a:xfrm>
        </p:spPr>
        <p:txBody>
          <a:bodyPr>
            <a:normAutofit/>
          </a:bodyPr>
          <a:lstStyle/>
          <a:p>
            <a:pPr lvl="1" algn="l"/>
            <a:endParaRPr lang="en-US" dirty="0" smtClean="0"/>
          </a:p>
          <a:p>
            <a:pPr lvl="1"/>
            <a:r>
              <a:rPr lang="en-US" b="1" i="1" dirty="0" smtClean="0"/>
              <a:t>AI Development Program</a:t>
            </a:r>
          </a:p>
          <a:p>
            <a:pPr lvl="1"/>
            <a:r>
              <a:rPr lang="en-US" b="1" i="1" dirty="0" err="1" smtClean="0"/>
              <a:t>Technion</a:t>
            </a:r>
            <a:r>
              <a:rPr lang="en-US" b="1" i="1" dirty="0" smtClean="0"/>
              <a:t> – Israel Institute of Technology</a:t>
            </a:r>
            <a:endParaRPr lang="en-US" b="1" i="1" dirty="0" smtClean="0"/>
          </a:p>
          <a:p>
            <a:pPr lvl="1" algn="r"/>
            <a:endParaRPr lang="en-US" i="1" dirty="0" smtClean="0"/>
          </a:p>
          <a:p>
            <a:pPr marL="914400" lvl="0" algn="ctr">
              <a:lnSpc>
                <a:spcPct val="115000"/>
              </a:lnSpc>
              <a:spcBef>
                <a:spcPts val="0"/>
              </a:spcBef>
            </a:pPr>
            <a:r>
              <a:rPr lang="en-US" sz="2400" b="1" dirty="0" err="1" smtClean="0"/>
              <a:t>Netanel</a:t>
            </a:r>
            <a:r>
              <a:rPr lang="en-US" sz="2400" b="1" dirty="0" smtClean="0"/>
              <a:t> </a:t>
            </a:r>
            <a:r>
              <a:rPr lang="en-US" sz="2400" b="1" dirty="0" err="1" smtClean="0"/>
              <a:t>Mazuz</a:t>
            </a:r>
            <a:r>
              <a:rPr lang="en-US" sz="2400" b="1" dirty="0" smtClean="0"/>
              <a:t>  •  </a:t>
            </a:r>
            <a:r>
              <a:rPr lang="en-US" sz="2400" b="1" dirty="0" err="1" smtClean="0"/>
              <a:t>Yzhar</a:t>
            </a:r>
            <a:r>
              <a:rPr lang="en-US" sz="2400" b="1" dirty="0" smtClean="0"/>
              <a:t> Goldstein  •  Victor </a:t>
            </a:r>
            <a:r>
              <a:rPr lang="en-US" sz="2400" b="1" dirty="0" err="1"/>
              <a:t>Melichov</a:t>
            </a:r>
            <a:endParaRPr lang="en-US" sz="2400" b="1" dirty="0"/>
          </a:p>
        </p:txBody>
      </p:sp>
      <p:pic>
        <p:nvPicPr>
          <p:cNvPr id="5" name="Picture 4"/>
          <p:cNvPicPr>
            <a:picLocks noChangeAspect="1"/>
          </p:cNvPicPr>
          <p:nvPr/>
        </p:nvPicPr>
        <p:blipFill>
          <a:blip r:embed="rId2"/>
          <a:stretch>
            <a:fillRect/>
          </a:stretch>
        </p:blipFill>
        <p:spPr>
          <a:xfrm>
            <a:off x="3932023" y="0"/>
            <a:ext cx="2705100" cy="1685925"/>
          </a:xfrm>
          <a:prstGeom prst="rect">
            <a:avLst/>
          </a:prstGeom>
        </p:spPr>
      </p:pic>
    </p:spTree>
    <p:extLst>
      <p:ext uri="{BB962C8B-B14F-4D97-AF65-F5344CB8AC3E}">
        <p14:creationId xmlns:p14="http://schemas.microsoft.com/office/powerpoint/2010/main" val="1203473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741"/>
          </a:xfrm>
        </p:spPr>
        <p:txBody>
          <a:bodyPr/>
          <a:lstStyle/>
          <a:p>
            <a:r>
              <a:rPr lang="en-US" dirty="0" err="1" smtClean="0"/>
              <a:t>MiniRocket</a:t>
            </a:r>
            <a:endParaRPr lang="en-US" dirty="0"/>
          </a:p>
        </p:txBody>
      </p:sp>
      <p:sp>
        <p:nvSpPr>
          <p:cNvPr id="3" name="Content Placeholder 2"/>
          <p:cNvSpPr>
            <a:spLocks noGrp="1"/>
          </p:cNvSpPr>
          <p:nvPr>
            <p:ph idx="1"/>
          </p:nvPr>
        </p:nvSpPr>
        <p:spPr>
          <a:xfrm>
            <a:off x="677333" y="1293341"/>
            <a:ext cx="8820893" cy="5165124"/>
          </a:xfrm>
        </p:spPr>
        <p:txBody>
          <a:bodyPr/>
          <a:lstStyle/>
          <a:p>
            <a:endParaRPr lang="en-US" dirty="0"/>
          </a:p>
        </p:txBody>
      </p:sp>
    </p:spTree>
    <p:extLst>
      <p:ext uri="{BB962C8B-B14F-4D97-AF65-F5344CB8AC3E}">
        <p14:creationId xmlns:p14="http://schemas.microsoft.com/office/powerpoint/2010/main" val="2162043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741"/>
          </a:xfrm>
        </p:spPr>
        <p:txBody>
          <a:bodyPr/>
          <a:lstStyle/>
          <a:p>
            <a:r>
              <a:rPr lang="en-US" dirty="0" smtClean="0"/>
              <a:t>Feature Analysis</a:t>
            </a:r>
            <a:endParaRPr lang="en-US" dirty="0"/>
          </a:p>
        </p:txBody>
      </p:sp>
      <p:sp>
        <p:nvSpPr>
          <p:cNvPr id="3" name="Content Placeholder 2"/>
          <p:cNvSpPr>
            <a:spLocks noGrp="1"/>
          </p:cNvSpPr>
          <p:nvPr>
            <p:ph idx="1"/>
          </p:nvPr>
        </p:nvSpPr>
        <p:spPr>
          <a:xfrm>
            <a:off x="677333" y="1293341"/>
            <a:ext cx="8820893" cy="5165124"/>
          </a:xfrm>
        </p:spPr>
        <p:txBody>
          <a:bodyPr/>
          <a:lstStyle/>
          <a:p>
            <a:endParaRPr lang="en-US" dirty="0"/>
          </a:p>
        </p:txBody>
      </p:sp>
    </p:spTree>
    <p:extLst>
      <p:ext uri="{BB962C8B-B14F-4D97-AF65-F5344CB8AC3E}">
        <p14:creationId xmlns:p14="http://schemas.microsoft.com/office/powerpoint/2010/main" val="2900776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741"/>
          </a:xfrm>
        </p:spPr>
        <p:txBody>
          <a:bodyPr/>
          <a:lstStyle/>
          <a:p>
            <a:r>
              <a:rPr lang="en-US" dirty="0" smtClean="0"/>
              <a:t>Feature Selection</a:t>
            </a:r>
            <a:endParaRPr lang="en-US" dirty="0"/>
          </a:p>
        </p:txBody>
      </p:sp>
      <p:sp>
        <p:nvSpPr>
          <p:cNvPr id="3" name="Content Placeholder 2"/>
          <p:cNvSpPr>
            <a:spLocks noGrp="1"/>
          </p:cNvSpPr>
          <p:nvPr>
            <p:ph idx="1"/>
          </p:nvPr>
        </p:nvSpPr>
        <p:spPr>
          <a:xfrm>
            <a:off x="677333" y="1293341"/>
            <a:ext cx="8820893" cy="5165124"/>
          </a:xfrm>
        </p:spPr>
        <p:txBody>
          <a:bodyPr/>
          <a:lstStyle/>
          <a:p>
            <a:endParaRPr lang="en-US" dirty="0"/>
          </a:p>
        </p:txBody>
      </p:sp>
    </p:spTree>
    <p:extLst>
      <p:ext uri="{BB962C8B-B14F-4D97-AF65-F5344CB8AC3E}">
        <p14:creationId xmlns:p14="http://schemas.microsoft.com/office/powerpoint/2010/main" val="2486018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741"/>
          </a:xfrm>
        </p:spPr>
        <p:txBody>
          <a:bodyPr/>
          <a:lstStyle/>
          <a:p>
            <a:r>
              <a:rPr lang="en-US" dirty="0" smtClean="0"/>
              <a:t>Model </a:t>
            </a:r>
            <a:r>
              <a:rPr lang="en-US" dirty="0" err="1" smtClean="0"/>
              <a:t>GridSearch</a:t>
            </a:r>
            <a:endParaRPr lang="en-US" dirty="0"/>
          </a:p>
        </p:txBody>
      </p:sp>
      <p:sp>
        <p:nvSpPr>
          <p:cNvPr id="3" name="Content Placeholder 2"/>
          <p:cNvSpPr>
            <a:spLocks noGrp="1"/>
          </p:cNvSpPr>
          <p:nvPr>
            <p:ph idx="1"/>
          </p:nvPr>
        </p:nvSpPr>
        <p:spPr>
          <a:xfrm>
            <a:off x="677333" y="1293341"/>
            <a:ext cx="8820893" cy="5165124"/>
          </a:xfrm>
        </p:spPr>
        <p:txBody>
          <a:bodyPr/>
          <a:lstStyle/>
          <a:p>
            <a:endParaRPr lang="en-US" dirty="0"/>
          </a:p>
        </p:txBody>
      </p:sp>
    </p:spTree>
    <p:extLst>
      <p:ext uri="{BB962C8B-B14F-4D97-AF65-F5344CB8AC3E}">
        <p14:creationId xmlns:p14="http://schemas.microsoft.com/office/powerpoint/2010/main" val="344506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741"/>
          </a:xfrm>
        </p:spPr>
        <p:txBody>
          <a:bodyPr/>
          <a:lstStyle/>
          <a:p>
            <a:r>
              <a:rPr lang="en-US" dirty="0" smtClean="0"/>
              <a:t>Conclusion</a:t>
            </a:r>
            <a:endParaRPr lang="en-US" dirty="0"/>
          </a:p>
        </p:txBody>
      </p:sp>
      <p:sp>
        <p:nvSpPr>
          <p:cNvPr id="3" name="Content Placeholder 2"/>
          <p:cNvSpPr>
            <a:spLocks noGrp="1"/>
          </p:cNvSpPr>
          <p:nvPr>
            <p:ph idx="1"/>
          </p:nvPr>
        </p:nvSpPr>
        <p:spPr>
          <a:xfrm>
            <a:off x="677333" y="1293341"/>
            <a:ext cx="8820893" cy="5165124"/>
          </a:xfrm>
        </p:spPr>
        <p:txBody>
          <a:bodyPr/>
          <a:lstStyle/>
          <a:p>
            <a:endParaRPr lang="en-US" dirty="0"/>
          </a:p>
        </p:txBody>
      </p:sp>
    </p:spTree>
    <p:extLst>
      <p:ext uri="{BB962C8B-B14F-4D97-AF65-F5344CB8AC3E}">
        <p14:creationId xmlns:p14="http://schemas.microsoft.com/office/powerpoint/2010/main" val="1684122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741"/>
          </a:xfrm>
        </p:spPr>
        <p:txBody>
          <a:bodyPr/>
          <a:lstStyle/>
          <a:p>
            <a:r>
              <a:rPr lang="en-US" dirty="0" smtClean="0"/>
              <a:t>Further work</a:t>
            </a:r>
            <a:endParaRPr lang="en-US" dirty="0"/>
          </a:p>
        </p:txBody>
      </p:sp>
      <p:sp>
        <p:nvSpPr>
          <p:cNvPr id="3" name="Content Placeholder 2"/>
          <p:cNvSpPr>
            <a:spLocks noGrp="1"/>
          </p:cNvSpPr>
          <p:nvPr>
            <p:ph idx="1"/>
          </p:nvPr>
        </p:nvSpPr>
        <p:spPr>
          <a:xfrm>
            <a:off x="677333" y="1293341"/>
            <a:ext cx="8820893" cy="5165124"/>
          </a:xfrm>
        </p:spPr>
        <p:txBody>
          <a:bodyPr/>
          <a:lstStyle/>
          <a:p>
            <a:endParaRPr lang="en-US" dirty="0"/>
          </a:p>
        </p:txBody>
      </p:sp>
    </p:spTree>
    <p:extLst>
      <p:ext uri="{BB962C8B-B14F-4D97-AF65-F5344CB8AC3E}">
        <p14:creationId xmlns:p14="http://schemas.microsoft.com/office/powerpoint/2010/main" val="3364751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741"/>
          </a:xfrm>
        </p:spPr>
        <p:txBody>
          <a:bodyPr/>
          <a:lstStyle/>
          <a:p>
            <a:r>
              <a:rPr lang="en-US" dirty="0" smtClean="0"/>
              <a:t>Add Title</a:t>
            </a:r>
            <a:endParaRPr lang="en-US" dirty="0"/>
          </a:p>
        </p:txBody>
      </p:sp>
      <p:sp>
        <p:nvSpPr>
          <p:cNvPr id="3" name="Content Placeholder 2"/>
          <p:cNvSpPr>
            <a:spLocks noGrp="1"/>
          </p:cNvSpPr>
          <p:nvPr>
            <p:ph idx="1"/>
          </p:nvPr>
        </p:nvSpPr>
        <p:spPr>
          <a:xfrm>
            <a:off x="677333" y="1293341"/>
            <a:ext cx="8820893" cy="5165124"/>
          </a:xfrm>
        </p:spPr>
        <p:txBody>
          <a:bodyPr/>
          <a:lstStyle/>
          <a:p>
            <a:endParaRPr lang="en-US" dirty="0"/>
          </a:p>
        </p:txBody>
      </p:sp>
    </p:spTree>
    <p:extLst>
      <p:ext uri="{BB962C8B-B14F-4D97-AF65-F5344CB8AC3E}">
        <p14:creationId xmlns:p14="http://schemas.microsoft.com/office/powerpoint/2010/main" val="342773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741"/>
          </a:xfrm>
        </p:spPr>
        <p:txBody>
          <a:bodyPr/>
          <a:lstStyle/>
          <a:p>
            <a:r>
              <a:rPr lang="en-US" dirty="0" smtClean="0"/>
              <a:t>The Problem</a:t>
            </a:r>
            <a:endParaRPr lang="en-US" dirty="0"/>
          </a:p>
        </p:txBody>
      </p:sp>
      <p:sp>
        <p:nvSpPr>
          <p:cNvPr id="3" name="Content Placeholder 2"/>
          <p:cNvSpPr>
            <a:spLocks noGrp="1"/>
          </p:cNvSpPr>
          <p:nvPr>
            <p:ph idx="1"/>
          </p:nvPr>
        </p:nvSpPr>
        <p:spPr>
          <a:xfrm>
            <a:off x="677333" y="1293341"/>
            <a:ext cx="8820893" cy="5165124"/>
          </a:xfrm>
        </p:spPr>
        <p:txBody>
          <a:bodyPr/>
          <a:lstStyle/>
          <a:p>
            <a:pPr marL="0" indent="0">
              <a:buNone/>
            </a:pPr>
            <a:endParaRPr lang="en-US" b="1" dirty="0" smtClean="0"/>
          </a:p>
          <a:p>
            <a:pPr marL="0" indent="0">
              <a:buNone/>
            </a:pPr>
            <a:r>
              <a:rPr lang="en-US" b="1" dirty="0" smtClean="0"/>
              <a:t>Motivation</a:t>
            </a:r>
            <a:r>
              <a:rPr lang="en-US" dirty="0" smtClean="0"/>
              <a:t>:</a:t>
            </a:r>
          </a:p>
          <a:p>
            <a:r>
              <a:rPr lang="en-US" dirty="0" smtClean="0"/>
              <a:t>As human beings speech is amongst the most natural way to express ourselves. We depend so much on it that we recognize its importance when resorting to other communication forms like emails and text messages where we often use </a:t>
            </a:r>
            <a:r>
              <a:rPr lang="en-US" dirty="0" err="1" smtClean="0"/>
              <a:t>emojis</a:t>
            </a:r>
            <a:r>
              <a:rPr lang="en-US" dirty="0" smtClean="0"/>
              <a:t> to express the emotions associated with the messages. As emotions play a vital role in communication, the detection and analysis of the same is of vital importance in today’s digital world of remote communication.</a:t>
            </a:r>
          </a:p>
          <a:p>
            <a:pPr marL="0" indent="0">
              <a:buNone/>
            </a:pPr>
            <a:r>
              <a:rPr lang="en-US" b="1" dirty="0" smtClean="0"/>
              <a:t>Problem</a:t>
            </a:r>
            <a:r>
              <a:rPr lang="en-US" dirty="0" smtClean="0"/>
              <a:t>:</a:t>
            </a:r>
          </a:p>
          <a:p>
            <a:r>
              <a:rPr lang="en-US" dirty="0" smtClean="0"/>
              <a:t>Most humans have the natural abilities to recognize emotions from speech, but the problem is that in today’s digital world we need computers to do that job for us for many reasons. </a:t>
            </a:r>
            <a:r>
              <a:rPr lang="en-US" dirty="0" smtClean="0"/>
              <a:t>Human machine interaction is widely used nowadays in many applications. One of the medium of interaction is speech. </a:t>
            </a:r>
            <a:r>
              <a:rPr lang="en-US" dirty="0" smtClean="0"/>
              <a:t>Emotion can play an important role in decision making. If emotion can be recognized properly from speech then system can act accordingly.</a:t>
            </a:r>
            <a:endParaRPr lang="en-US" dirty="0"/>
          </a:p>
        </p:txBody>
      </p:sp>
      <p:pic>
        <p:nvPicPr>
          <p:cNvPr id="7" name="Picture 6"/>
          <p:cNvPicPr>
            <a:picLocks noChangeAspect="1"/>
          </p:cNvPicPr>
          <p:nvPr/>
        </p:nvPicPr>
        <p:blipFill>
          <a:blip r:embed="rId2"/>
          <a:stretch>
            <a:fillRect/>
          </a:stretch>
        </p:blipFill>
        <p:spPr>
          <a:xfrm>
            <a:off x="4545991" y="837428"/>
            <a:ext cx="2540872" cy="776030"/>
          </a:xfrm>
          <a:prstGeom prst="rect">
            <a:avLst/>
          </a:prstGeom>
        </p:spPr>
      </p:pic>
      <p:pic>
        <p:nvPicPr>
          <p:cNvPr id="2054" name="Picture 6" descr="‪Speech Emotion Recognition- Part 1 | by ANKIT KUMAR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1551" y="563456"/>
            <a:ext cx="34575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234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741"/>
          </a:xfrm>
        </p:spPr>
        <p:txBody>
          <a:bodyPr/>
          <a:lstStyle/>
          <a:p>
            <a:r>
              <a:rPr lang="en-US" dirty="0" smtClean="0"/>
              <a:t>Applications</a:t>
            </a:r>
            <a:endParaRPr lang="en-US" dirty="0"/>
          </a:p>
        </p:txBody>
      </p:sp>
      <p:sp>
        <p:nvSpPr>
          <p:cNvPr id="3" name="Content Placeholder 2"/>
          <p:cNvSpPr>
            <a:spLocks noGrp="1"/>
          </p:cNvSpPr>
          <p:nvPr>
            <p:ph idx="1"/>
          </p:nvPr>
        </p:nvSpPr>
        <p:spPr>
          <a:xfrm>
            <a:off x="677333" y="1293341"/>
            <a:ext cx="8820893" cy="5165124"/>
          </a:xfrm>
        </p:spPr>
        <p:txBody>
          <a:bodyPr/>
          <a:lstStyle/>
          <a:p>
            <a:r>
              <a:rPr lang="en-US" dirty="0" smtClean="0"/>
              <a:t>Customers satisfaction in Call </a:t>
            </a:r>
            <a:r>
              <a:rPr lang="en-US" dirty="0" smtClean="0"/>
              <a:t>Centers</a:t>
            </a:r>
          </a:p>
          <a:p>
            <a:r>
              <a:rPr lang="en-US" dirty="0" smtClean="0"/>
              <a:t>Job </a:t>
            </a:r>
            <a:r>
              <a:rPr lang="en-US" dirty="0"/>
              <a:t>satisfaction in Businesses and </a:t>
            </a:r>
            <a:r>
              <a:rPr lang="en-US" dirty="0" smtClean="0"/>
              <a:t>Corporations</a:t>
            </a:r>
          </a:p>
          <a:p>
            <a:pPr marL="0" indent="0">
              <a:buNone/>
            </a:pPr>
            <a:endParaRPr lang="en-US" dirty="0"/>
          </a:p>
          <a:p>
            <a:pPr marL="0" indent="0">
              <a:buNone/>
            </a:pPr>
            <a:endParaRPr lang="en-US" dirty="0" smtClean="0"/>
          </a:p>
          <a:p>
            <a:pPr marL="0" indent="0">
              <a:buNone/>
            </a:pPr>
            <a:endParaRPr lang="en-US" dirty="0"/>
          </a:p>
          <a:p>
            <a:r>
              <a:rPr lang="en-US" dirty="0" smtClean="0"/>
              <a:t>Suicide prevention in social media and violence detection</a:t>
            </a:r>
          </a:p>
          <a:p>
            <a:pPr marL="0" indent="0">
              <a:buNone/>
            </a:pPr>
            <a:endParaRPr lang="en-US" dirty="0"/>
          </a:p>
          <a:p>
            <a:pPr marL="0" indent="0">
              <a:buNone/>
            </a:pPr>
            <a:endParaRPr lang="en-US" dirty="0" smtClean="0"/>
          </a:p>
          <a:p>
            <a:pPr marL="0" indent="0">
              <a:buNone/>
            </a:pPr>
            <a:endParaRPr lang="en-US" dirty="0" smtClean="0"/>
          </a:p>
          <a:p>
            <a:r>
              <a:rPr lang="en-US" dirty="0"/>
              <a:t>Voice </a:t>
            </a:r>
            <a:r>
              <a:rPr lang="en-US" dirty="0" smtClean="0"/>
              <a:t>and Mental assistance</a:t>
            </a:r>
            <a:endParaRPr lang="en-US" dirty="0" smtClean="0"/>
          </a:p>
        </p:txBody>
      </p:sp>
      <p:pic>
        <p:nvPicPr>
          <p:cNvPr id="4100" name="Picture 4" descr="‪4 Ways to Improve Customer Satisfaction In a Call Center - EVS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9662" y="2135689"/>
            <a:ext cx="2679858" cy="107497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1233702" y="2135690"/>
            <a:ext cx="1919591" cy="1074971"/>
          </a:xfrm>
          <a:prstGeom prst="rect">
            <a:avLst/>
          </a:prstGeom>
        </p:spPr>
      </p:pic>
      <p:pic>
        <p:nvPicPr>
          <p:cNvPr id="4104" name="Picture 8" descr="‪World Suicide Prevention Day: Social media influence increasing suicid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3702" y="3727622"/>
            <a:ext cx="1919591" cy="10785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5"/>
          <a:stretch>
            <a:fillRect/>
          </a:stretch>
        </p:blipFill>
        <p:spPr>
          <a:xfrm>
            <a:off x="3709662" y="3727623"/>
            <a:ext cx="1628457" cy="1083664"/>
          </a:xfrm>
          <a:prstGeom prst="rect">
            <a:avLst/>
          </a:prstGeom>
        </p:spPr>
      </p:pic>
      <p:pic>
        <p:nvPicPr>
          <p:cNvPr id="11" name="Picture 10"/>
          <p:cNvPicPr>
            <a:picLocks noChangeAspect="1"/>
          </p:cNvPicPr>
          <p:nvPr/>
        </p:nvPicPr>
        <p:blipFill>
          <a:blip r:embed="rId6"/>
          <a:stretch>
            <a:fillRect/>
          </a:stretch>
        </p:blipFill>
        <p:spPr>
          <a:xfrm>
            <a:off x="5894488" y="3727622"/>
            <a:ext cx="1931458" cy="1081616"/>
          </a:xfrm>
          <a:prstGeom prst="rect">
            <a:avLst/>
          </a:prstGeom>
        </p:spPr>
      </p:pic>
      <p:pic>
        <p:nvPicPr>
          <p:cNvPr id="13" name="Picture 12"/>
          <p:cNvPicPr>
            <a:picLocks noChangeAspect="1"/>
          </p:cNvPicPr>
          <p:nvPr/>
        </p:nvPicPr>
        <p:blipFill>
          <a:blip r:embed="rId7"/>
          <a:stretch>
            <a:fillRect/>
          </a:stretch>
        </p:blipFill>
        <p:spPr>
          <a:xfrm>
            <a:off x="1233702" y="5343526"/>
            <a:ext cx="2374471" cy="1187236"/>
          </a:xfrm>
          <a:prstGeom prst="rect">
            <a:avLst/>
          </a:prstGeom>
        </p:spPr>
      </p:pic>
      <p:pic>
        <p:nvPicPr>
          <p:cNvPr id="4112" name="Picture 16" descr="‪Amazon announces update to Alexa that lets it express emotions like  disappointment or excitement | Daily Mail Onlin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64542" y="5343526"/>
            <a:ext cx="3226563" cy="1114939"/>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Mental Health Support for Young People (16-26) in Stirling - Step Up Support‬‏"/>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47474" y="5343525"/>
            <a:ext cx="2234494" cy="1117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147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741"/>
          </a:xfrm>
        </p:spPr>
        <p:txBody>
          <a:bodyPr/>
          <a:lstStyle/>
          <a:p>
            <a:r>
              <a:rPr lang="en-US" dirty="0" smtClean="0"/>
              <a:t>Solution and Target</a:t>
            </a:r>
            <a:endParaRPr lang="en-US" dirty="0"/>
          </a:p>
        </p:txBody>
      </p:sp>
      <p:sp>
        <p:nvSpPr>
          <p:cNvPr id="3" name="Content Placeholder 2"/>
          <p:cNvSpPr>
            <a:spLocks noGrp="1"/>
          </p:cNvSpPr>
          <p:nvPr>
            <p:ph idx="1"/>
          </p:nvPr>
        </p:nvSpPr>
        <p:spPr>
          <a:xfrm>
            <a:off x="677333" y="1293341"/>
            <a:ext cx="8820893" cy="5165124"/>
          </a:xfrm>
        </p:spPr>
        <p:txBody>
          <a:bodyPr/>
          <a:lstStyle/>
          <a:p>
            <a:r>
              <a:rPr lang="en-US" dirty="0"/>
              <a:t>Our mission is to find out a classic machine learning classifier model to recognize the emotion type from audio speech sample (except NN</a:t>
            </a:r>
            <a:r>
              <a:rPr lang="en-US" dirty="0" smtClean="0"/>
              <a:t>)</a:t>
            </a:r>
          </a:p>
          <a:p>
            <a:r>
              <a:rPr lang="en-US" dirty="0" smtClean="0"/>
              <a:t>Recognition of basic e</a:t>
            </a:r>
            <a:r>
              <a:rPr lang="en-US" dirty="0" smtClean="0"/>
              <a:t>motion types for general purposes: </a:t>
            </a:r>
          </a:p>
          <a:p>
            <a:pPr marL="0" indent="0">
              <a:buNone/>
            </a:pPr>
            <a:r>
              <a:rPr lang="en-US" dirty="0"/>
              <a:t>	</a:t>
            </a:r>
            <a:r>
              <a:rPr lang="en-US" dirty="0" smtClean="0"/>
              <a:t>Neutral, Happy, Sad, Fear, Disgust, Angry, Surprise</a:t>
            </a:r>
          </a:p>
          <a:p>
            <a:r>
              <a:rPr lang="en-US" dirty="0" smtClean="0"/>
              <a:t>We want to achieve as much highest Score as possible for each of type</a:t>
            </a:r>
          </a:p>
          <a:p>
            <a:r>
              <a:rPr lang="en-US" dirty="0" smtClean="0"/>
              <a:t>We need to find a Dataset that has all of these emotion types in as many variations as possible, with different gender, pitch, accent, age, sentences and clarity</a:t>
            </a:r>
          </a:p>
          <a:p>
            <a:r>
              <a:rPr lang="en-US" dirty="0" smtClean="0"/>
              <a:t>Our expectation target, is comparable to a referenced best projects in </a:t>
            </a:r>
            <a:r>
              <a:rPr lang="en-US" dirty="0" err="1" smtClean="0"/>
              <a:t>Kaggle</a:t>
            </a:r>
            <a:r>
              <a:rPr lang="en-US" dirty="0" smtClean="0"/>
              <a:t>:</a:t>
            </a:r>
          </a:p>
          <a:p>
            <a:endParaRPr lang="en-US" dirty="0"/>
          </a:p>
        </p:txBody>
      </p:sp>
      <p:pic>
        <p:nvPicPr>
          <p:cNvPr id="6" name="Picture 5"/>
          <p:cNvPicPr>
            <a:picLocks noChangeAspect="1"/>
          </p:cNvPicPr>
          <p:nvPr/>
        </p:nvPicPr>
        <p:blipFill>
          <a:blip r:embed="rId2"/>
          <a:stretch>
            <a:fillRect/>
          </a:stretch>
        </p:blipFill>
        <p:spPr>
          <a:xfrm>
            <a:off x="8723872" y="796184"/>
            <a:ext cx="3188042" cy="2121497"/>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620754689"/>
              </p:ext>
            </p:extLst>
          </p:nvPr>
        </p:nvGraphicFramePr>
        <p:xfrm>
          <a:off x="1146003" y="4542022"/>
          <a:ext cx="8127999" cy="1483360"/>
        </p:xfrm>
        <a:graphic>
          <a:graphicData uri="http://schemas.openxmlformats.org/drawingml/2006/table">
            <a:tbl>
              <a:tblPr firstRow="1" bandRow="1">
                <a:tableStyleId>{B301B821-A1FF-4177-AEE7-76D212191A09}</a:tableStyleId>
              </a:tblPr>
              <a:tblGrid>
                <a:gridCol w="2709333"/>
                <a:gridCol w="2709333"/>
                <a:gridCol w="2709333"/>
              </a:tblGrid>
              <a:tr h="370840">
                <a:tc>
                  <a:txBody>
                    <a:bodyPr/>
                    <a:lstStyle/>
                    <a:p>
                      <a:r>
                        <a:rPr lang="en-US" dirty="0" smtClean="0"/>
                        <a:t>Project</a:t>
                      </a:r>
                      <a:endParaRPr lang="en-US" dirty="0"/>
                    </a:p>
                  </a:txBody>
                  <a:tcPr/>
                </a:tc>
                <a:tc>
                  <a:txBody>
                    <a:bodyPr/>
                    <a:lstStyle/>
                    <a:p>
                      <a:r>
                        <a:rPr lang="en-US" dirty="0" smtClean="0"/>
                        <a:t>Model</a:t>
                      </a:r>
                      <a:endParaRPr lang="en-US" dirty="0"/>
                    </a:p>
                  </a:txBody>
                  <a:tcPr/>
                </a:tc>
                <a:tc>
                  <a:txBody>
                    <a:bodyPr/>
                    <a:lstStyle/>
                    <a:p>
                      <a:r>
                        <a:rPr lang="en-US" dirty="0" smtClean="0"/>
                        <a:t>Score</a:t>
                      </a:r>
                      <a:endParaRPr lang="en-US" dirty="0"/>
                    </a:p>
                  </a:txBody>
                  <a:tcPr/>
                </a:tc>
              </a:tr>
              <a:tr h="370840">
                <a:tc>
                  <a:txBody>
                    <a:bodyPr/>
                    <a:lstStyle/>
                    <a:p>
                      <a:r>
                        <a:rPr lang="en-US" dirty="0" err="1" smtClean="0"/>
                        <a:t>Kaggle</a:t>
                      </a:r>
                      <a:r>
                        <a:rPr lang="en-US" dirty="0" smtClean="0"/>
                        <a:t> project 1</a:t>
                      </a:r>
                      <a:endParaRPr lang="en-US" dirty="0"/>
                    </a:p>
                  </a:txBody>
                  <a:tcPr/>
                </a:tc>
                <a:tc>
                  <a:txBody>
                    <a:bodyPr/>
                    <a:lstStyle/>
                    <a:p>
                      <a:r>
                        <a:rPr lang="en-US" dirty="0" smtClean="0"/>
                        <a:t>Neural</a:t>
                      </a:r>
                      <a:r>
                        <a:rPr lang="en-US" baseline="0" dirty="0" smtClean="0"/>
                        <a:t> Network</a:t>
                      </a:r>
                      <a:endParaRPr lang="en-US" dirty="0"/>
                    </a:p>
                  </a:txBody>
                  <a:tcPr/>
                </a:tc>
                <a:tc>
                  <a:txBody>
                    <a:bodyPr/>
                    <a:lstStyle/>
                    <a:p>
                      <a:r>
                        <a:rPr lang="en-US" dirty="0" smtClean="0"/>
                        <a:t>~95%</a:t>
                      </a:r>
                      <a:endParaRPr lang="en-US" dirty="0"/>
                    </a:p>
                  </a:txBody>
                  <a:tcPr/>
                </a:tc>
              </a:tr>
              <a:tr h="370840">
                <a:tc>
                  <a:txBody>
                    <a:bodyPr/>
                    <a:lstStyle/>
                    <a:p>
                      <a:r>
                        <a:rPr lang="en-US" dirty="0" err="1" smtClean="0"/>
                        <a:t>Kaggle</a:t>
                      </a:r>
                      <a:r>
                        <a:rPr lang="en-US" dirty="0" smtClean="0"/>
                        <a:t> project 2</a:t>
                      </a:r>
                      <a:endParaRPr lang="en-US" dirty="0"/>
                    </a:p>
                  </a:txBody>
                  <a:tcPr/>
                </a:tc>
                <a:tc>
                  <a:txBody>
                    <a:bodyPr/>
                    <a:lstStyle/>
                    <a:p>
                      <a:r>
                        <a:rPr lang="en-US" dirty="0" smtClean="0"/>
                        <a:t>SVM</a:t>
                      </a:r>
                      <a:endParaRPr lang="en-US" dirty="0"/>
                    </a:p>
                  </a:txBody>
                  <a:tcPr/>
                </a:tc>
                <a:tc>
                  <a:txBody>
                    <a:bodyPr/>
                    <a:lstStyle/>
                    <a:p>
                      <a:r>
                        <a:rPr lang="en-US" dirty="0" smtClean="0"/>
                        <a:t>~61%</a:t>
                      </a:r>
                      <a:endParaRPr lang="en-US" dirty="0"/>
                    </a:p>
                  </a:txBody>
                  <a:tcPr/>
                </a:tc>
              </a:tr>
              <a:tr h="370840">
                <a:tc>
                  <a:txBody>
                    <a:bodyPr/>
                    <a:lstStyle/>
                    <a:p>
                      <a:r>
                        <a:rPr lang="en-US" b="1" dirty="0" smtClean="0"/>
                        <a:t>Our project target</a:t>
                      </a:r>
                      <a:endParaRPr lang="en-US" b="1" dirty="0"/>
                    </a:p>
                  </a:txBody>
                  <a:tcPr/>
                </a:tc>
                <a:tc>
                  <a:txBody>
                    <a:bodyPr/>
                    <a:lstStyle/>
                    <a:p>
                      <a:r>
                        <a:rPr lang="en-US" b="1" dirty="0" smtClean="0"/>
                        <a:t>Logistic Regression</a:t>
                      </a:r>
                      <a:endParaRPr lang="en-US" b="1" dirty="0"/>
                    </a:p>
                  </a:txBody>
                  <a:tcPr/>
                </a:tc>
                <a:tc>
                  <a:txBody>
                    <a:bodyPr/>
                    <a:lstStyle/>
                    <a:p>
                      <a:r>
                        <a:rPr lang="en-US" b="1" dirty="0" smtClean="0"/>
                        <a:t>70-80%</a:t>
                      </a:r>
                      <a:endParaRPr lang="en-US" b="1" dirty="0"/>
                    </a:p>
                  </a:txBody>
                  <a:tcPr/>
                </a:tc>
              </a:tr>
            </a:tbl>
          </a:graphicData>
        </a:graphic>
      </p:graphicFrame>
    </p:spTree>
    <p:extLst>
      <p:ext uri="{BB962C8B-B14F-4D97-AF65-F5344CB8AC3E}">
        <p14:creationId xmlns:p14="http://schemas.microsoft.com/office/powerpoint/2010/main" val="189268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741"/>
          </a:xfrm>
        </p:spPr>
        <p:txBody>
          <a:bodyPr/>
          <a:lstStyle/>
          <a:p>
            <a:r>
              <a:rPr lang="en-US" dirty="0" smtClean="0"/>
              <a:t>Data info</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84299843"/>
              </p:ext>
            </p:extLst>
          </p:nvPr>
        </p:nvGraphicFramePr>
        <p:xfrm>
          <a:off x="411890" y="1408670"/>
          <a:ext cx="11162270" cy="4902337"/>
        </p:xfrm>
        <a:graphic>
          <a:graphicData uri="http://schemas.openxmlformats.org/drawingml/2006/table">
            <a:tbl>
              <a:tblPr firstRow="1" bandRow="1">
                <a:tableStyleId>{5C22544A-7EE6-4342-B048-85BDC9FD1C3A}</a:tableStyleId>
              </a:tblPr>
              <a:tblGrid>
                <a:gridCol w="2265407"/>
                <a:gridCol w="2084173"/>
                <a:gridCol w="2117124"/>
                <a:gridCol w="2463112"/>
                <a:gridCol w="2232454"/>
              </a:tblGrid>
              <a:tr h="348218">
                <a:tc>
                  <a:txBody>
                    <a:bodyPr/>
                    <a:lstStyle/>
                    <a:p>
                      <a:endParaRPr lang="en-US" dirty="0"/>
                    </a:p>
                  </a:txBody>
                  <a:tcPr/>
                </a:tc>
                <a:tc>
                  <a:txBody>
                    <a:bodyPr/>
                    <a:lstStyle/>
                    <a:p>
                      <a:r>
                        <a:rPr lang="en-US" dirty="0" smtClean="0"/>
                        <a:t>RAVDESS</a:t>
                      </a:r>
                      <a:endParaRPr lang="en-US" dirty="0"/>
                    </a:p>
                  </a:txBody>
                  <a:tcPr/>
                </a:tc>
                <a:tc>
                  <a:txBody>
                    <a:bodyPr/>
                    <a:lstStyle/>
                    <a:p>
                      <a:r>
                        <a:rPr lang="en-US" dirty="0" smtClean="0"/>
                        <a:t>TESS</a:t>
                      </a:r>
                      <a:endParaRPr lang="en-US" dirty="0"/>
                    </a:p>
                  </a:txBody>
                  <a:tcPr/>
                </a:tc>
                <a:tc>
                  <a:txBody>
                    <a:bodyPr/>
                    <a:lstStyle/>
                    <a:p>
                      <a:r>
                        <a:rPr lang="en-US" dirty="0" smtClean="0"/>
                        <a:t>CREMA-D</a:t>
                      </a:r>
                      <a:endParaRPr lang="en-US" dirty="0"/>
                    </a:p>
                  </a:txBody>
                  <a:tcPr/>
                </a:tc>
                <a:tc>
                  <a:txBody>
                    <a:bodyPr/>
                    <a:lstStyle/>
                    <a:p>
                      <a:r>
                        <a:rPr lang="en-US" dirty="0" smtClean="0"/>
                        <a:t>SAVEE</a:t>
                      </a:r>
                      <a:endParaRPr lang="en-US" dirty="0"/>
                    </a:p>
                  </a:txBody>
                  <a:tcPr/>
                </a:tc>
              </a:tr>
              <a:tr h="426225">
                <a:tc>
                  <a:txBody>
                    <a:bodyPr/>
                    <a:lstStyle/>
                    <a:p>
                      <a:r>
                        <a:rPr lang="en-US" b="1" dirty="0" smtClean="0"/>
                        <a:t>Actors</a:t>
                      </a:r>
                      <a:endParaRPr lang="en-US" b="1" dirty="0"/>
                    </a:p>
                  </a:txBody>
                  <a:tcPr/>
                </a:tc>
                <a:tc>
                  <a:txBody>
                    <a:bodyPr/>
                    <a:lstStyle/>
                    <a:p>
                      <a:r>
                        <a:rPr lang="en-US" dirty="0" smtClean="0"/>
                        <a:t>12 Male, 12 Female</a:t>
                      </a:r>
                      <a:endParaRPr lang="en-US" dirty="0"/>
                    </a:p>
                  </a:txBody>
                  <a:tcPr/>
                </a:tc>
                <a:tc>
                  <a:txBody>
                    <a:bodyPr/>
                    <a:lstStyle/>
                    <a:p>
                      <a:r>
                        <a:rPr lang="en-US" dirty="0" smtClean="0"/>
                        <a:t>2 Female</a:t>
                      </a:r>
                      <a:endParaRPr lang="en-US" dirty="0"/>
                    </a:p>
                  </a:txBody>
                  <a:tcPr/>
                </a:tc>
                <a:tc>
                  <a:txBody>
                    <a:bodyPr/>
                    <a:lstStyle/>
                    <a:p>
                      <a:r>
                        <a:rPr lang="en-US" dirty="0" smtClean="0"/>
                        <a:t>48 Male,</a:t>
                      </a:r>
                      <a:r>
                        <a:rPr lang="en-US" baseline="0" dirty="0" smtClean="0"/>
                        <a:t> 43 Female</a:t>
                      </a:r>
                      <a:endParaRPr lang="en-US" dirty="0"/>
                    </a:p>
                  </a:txBody>
                  <a:tcPr/>
                </a:tc>
                <a:tc>
                  <a:txBody>
                    <a:bodyPr/>
                    <a:lstStyle/>
                    <a:p>
                      <a:r>
                        <a:rPr lang="en-US" dirty="0" smtClean="0"/>
                        <a:t>4 Males</a:t>
                      </a:r>
                      <a:endParaRPr lang="en-US" dirty="0"/>
                    </a:p>
                  </a:txBody>
                  <a:tcPr/>
                </a:tc>
              </a:tr>
              <a:tr h="348218">
                <a:tc>
                  <a:txBody>
                    <a:bodyPr/>
                    <a:lstStyle/>
                    <a:p>
                      <a:r>
                        <a:rPr lang="en-US" b="1" dirty="0" smtClean="0"/>
                        <a:t>Ages</a:t>
                      </a:r>
                      <a:endParaRPr lang="en-US" b="1" dirty="0"/>
                    </a:p>
                  </a:txBody>
                  <a:tcPr/>
                </a:tc>
                <a:tc>
                  <a:txBody>
                    <a:bodyPr/>
                    <a:lstStyle/>
                    <a:p>
                      <a:r>
                        <a:rPr lang="en-US" sz="1800" b="0" i="0" kern="1200" dirty="0" smtClean="0">
                          <a:solidFill>
                            <a:schemeClr val="dk1"/>
                          </a:solidFill>
                          <a:effectLst/>
                          <a:latin typeface="+mn-lt"/>
                          <a:ea typeface="+mn-ea"/>
                          <a:cs typeface="+mn-cs"/>
                        </a:rPr>
                        <a:t>Unspecified</a:t>
                      </a:r>
                      <a:endParaRPr lang="en-US" dirty="0"/>
                    </a:p>
                  </a:txBody>
                  <a:tcPr/>
                </a:tc>
                <a:tc>
                  <a:txBody>
                    <a:bodyPr/>
                    <a:lstStyle/>
                    <a:p>
                      <a:r>
                        <a:rPr lang="en-US" dirty="0" smtClean="0"/>
                        <a:t>26, 64</a:t>
                      </a:r>
                      <a:endParaRPr lang="en-US" dirty="0"/>
                    </a:p>
                  </a:txBody>
                  <a:tcPr/>
                </a:tc>
                <a:tc>
                  <a:txBody>
                    <a:bodyPr/>
                    <a:lstStyle/>
                    <a:p>
                      <a:r>
                        <a:rPr lang="en-US" dirty="0" smtClean="0"/>
                        <a:t>20-74</a:t>
                      </a:r>
                      <a:endParaRPr lang="en-US" dirty="0"/>
                    </a:p>
                  </a:txBody>
                  <a:tcPr/>
                </a:tc>
                <a:tc>
                  <a:txBody>
                    <a:bodyPr/>
                    <a:lstStyle/>
                    <a:p>
                      <a:r>
                        <a:rPr lang="en-US" dirty="0" smtClean="0"/>
                        <a:t>27-31</a:t>
                      </a:r>
                      <a:endParaRPr lang="en-US" dirty="0"/>
                    </a:p>
                  </a:txBody>
                  <a:tcPr/>
                </a:tc>
              </a:tr>
              <a:tr h="390197">
                <a:tc>
                  <a:txBody>
                    <a:bodyPr/>
                    <a:lstStyle/>
                    <a:p>
                      <a:r>
                        <a:rPr lang="en-US" b="1" dirty="0" smtClean="0"/>
                        <a:t>Lexical statements</a:t>
                      </a:r>
                      <a:endParaRPr lang="en-US" b="1" dirty="0"/>
                    </a:p>
                  </a:txBody>
                  <a:tcPr/>
                </a:tc>
                <a:tc>
                  <a:txBody>
                    <a:bodyPr/>
                    <a:lstStyle/>
                    <a:p>
                      <a:r>
                        <a:rPr lang="en-US" dirty="0" smtClean="0"/>
                        <a:t>2</a:t>
                      </a:r>
                      <a:endParaRPr lang="en-US" dirty="0"/>
                    </a:p>
                  </a:txBody>
                  <a:tcPr/>
                </a:tc>
                <a:tc>
                  <a:txBody>
                    <a:bodyPr/>
                    <a:lstStyle/>
                    <a:p>
                      <a:r>
                        <a:rPr lang="en-US" dirty="0" smtClean="0"/>
                        <a:t>200</a:t>
                      </a:r>
                      <a:endParaRPr lang="en-US" dirty="0"/>
                    </a:p>
                  </a:txBody>
                  <a:tcPr/>
                </a:tc>
                <a:tc>
                  <a:txBody>
                    <a:bodyPr/>
                    <a:lstStyle/>
                    <a:p>
                      <a:r>
                        <a:rPr lang="en-US" dirty="0" smtClean="0"/>
                        <a:t>12</a:t>
                      </a:r>
                      <a:endParaRPr lang="en-US" dirty="0"/>
                    </a:p>
                  </a:txBody>
                  <a:tcPr/>
                </a:tc>
                <a:tc>
                  <a:txBody>
                    <a:bodyPr/>
                    <a:lstStyle/>
                    <a:p>
                      <a:r>
                        <a:rPr lang="en-US" dirty="0" smtClean="0"/>
                        <a:t>15</a:t>
                      </a:r>
                      <a:endParaRPr lang="en-US" dirty="0"/>
                    </a:p>
                  </a:txBody>
                  <a:tcPr/>
                </a:tc>
              </a:tr>
              <a:tr h="609381">
                <a:tc>
                  <a:txBody>
                    <a:bodyPr/>
                    <a:lstStyle/>
                    <a:p>
                      <a:r>
                        <a:rPr lang="en-US" b="1" dirty="0" smtClean="0"/>
                        <a:t>Accent</a:t>
                      </a:r>
                      <a:endParaRPr lang="en-US" b="1" dirty="0"/>
                    </a:p>
                  </a:txBody>
                  <a:tcPr/>
                </a:tc>
                <a:tc>
                  <a:txBody>
                    <a:bodyPr/>
                    <a:lstStyle/>
                    <a:p>
                      <a:r>
                        <a:rPr lang="en-US" dirty="0" smtClean="0"/>
                        <a:t>Neutral North American</a:t>
                      </a:r>
                      <a:endParaRPr lang="en-US" dirty="0"/>
                    </a:p>
                  </a:txBody>
                  <a:tcPr/>
                </a:tc>
                <a:tc>
                  <a:txBody>
                    <a:bodyPr/>
                    <a:lstStyle/>
                    <a:p>
                      <a:r>
                        <a:rPr lang="en-US" sz="1800" b="0" i="0" kern="1200" dirty="0" smtClean="0">
                          <a:solidFill>
                            <a:schemeClr val="dk1"/>
                          </a:solidFill>
                          <a:effectLst/>
                          <a:latin typeface="+mn-lt"/>
                          <a:ea typeface="+mn-ea"/>
                          <a:cs typeface="+mn-cs"/>
                        </a:rPr>
                        <a:t>Unspecified</a:t>
                      </a:r>
                      <a:endParaRPr lang="en-US" dirty="0"/>
                    </a:p>
                  </a:txBody>
                  <a:tcPr/>
                </a:tc>
                <a:tc>
                  <a:txBody>
                    <a:bodyPr/>
                    <a:lstStyle/>
                    <a:p>
                      <a:r>
                        <a:rPr lang="en-US" sz="1800" b="0" i="0" kern="1200" dirty="0" smtClean="0">
                          <a:solidFill>
                            <a:schemeClr val="dk1"/>
                          </a:solidFill>
                          <a:effectLst/>
                          <a:latin typeface="+mn-lt"/>
                          <a:ea typeface="+mn-ea"/>
                          <a:cs typeface="+mn-cs"/>
                        </a:rPr>
                        <a:t>African America, Asian, Caucasian, Hispanic,</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Unspecified</a:t>
                      </a:r>
                      <a:endParaRPr lang="en-US" dirty="0"/>
                    </a:p>
                  </a:txBody>
                  <a:tcPr/>
                </a:tc>
                <a:tc>
                  <a:txBody>
                    <a:bodyPr/>
                    <a:lstStyle/>
                    <a:p>
                      <a:r>
                        <a:rPr lang="en-US" dirty="0" smtClean="0"/>
                        <a:t>English</a:t>
                      </a:r>
                      <a:endParaRPr lang="en-US" dirty="0"/>
                    </a:p>
                  </a:txBody>
                  <a:tcPr/>
                </a:tc>
              </a:tr>
              <a:tr h="1220300">
                <a:tc>
                  <a:txBody>
                    <a:bodyPr/>
                    <a:lstStyle/>
                    <a:p>
                      <a:r>
                        <a:rPr lang="en-US" b="1" dirty="0" smtClean="0"/>
                        <a:t>Emotion types</a:t>
                      </a:r>
                      <a:endParaRPr lang="en-US" b="1" dirty="0"/>
                    </a:p>
                  </a:txBody>
                  <a:tcPr/>
                </a:tc>
                <a:tc>
                  <a:txBody>
                    <a:bodyPr/>
                    <a:lstStyle/>
                    <a:p>
                      <a:r>
                        <a:rPr lang="en-US" dirty="0" smtClean="0"/>
                        <a:t>neutral, calm,  happy, sad, angry, fearful, surprise, disgust</a:t>
                      </a:r>
                      <a:endParaRPr lang="en-US" dirty="0"/>
                    </a:p>
                  </a:txBody>
                  <a:tcPr/>
                </a:tc>
                <a:tc>
                  <a:txBody>
                    <a:bodyPr/>
                    <a:lstStyle/>
                    <a:p>
                      <a:r>
                        <a:rPr lang="en-US" dirty="0" smtClean="0"/>
                        <a:t>anger, disgust, fear, happiness, pleasant surprise, sadness, neutral</a:t>
                      </a:r>
                      <a:endParaRPr lang="en-US" dirty="0"/>
                    </a:p>
                  </a:txBody>
                  <a:tcPr/>
                </a:tc>
                <a:tc>
                  <a:txBody>
                    <a:bodyPr/>
                    <a:lstStyle/>
                    <a:p>
                      <a:r>
                        <a:rPr lang="en-US" sz="1800" b="0" i="0" kern="1200" dirty="0" smtClean="0">
                          <a:solidFill>
                            <a:schemeClr val="dk1"/>
                          </a:solidFill>
                          <a:effectLst/>
                          <a:latin typeface="+mn-lt"/>
                          <a:ea typeface="+mn-ea"/>
                          <a:cs typeface="+mn-cs"/>
                        </a:rPr>
                        <a:t>Anger, Disgust, Fear, Happy, Neutral, Sad</a:t>
                      </a:r>
                      <a:endParaRPr lang="en-US" dirty="0"/>
                    </a:p>
                  </a:txBody>
                  <a:tcPr/>
                </a:tc>
                <a:tc>
                  <a:txBody>
                    <a:bodyPr/>
                    <a:lstStyle/>
                    <a:p>
                      <a:r>
                        <a:rPr lang="en-US" sz="1800" b="0" i="0" kern="1200" dirty="0" smtClean="0">
                          <a:solidFill>
                            <a:schemeClr val="dk1"/>
                          </a:solidFill>
                          <a:effectLst/>
                          <a:latin typeface="+mn-lt"/>
                          <a:ea typeface="+mn-ea"/>
                          <a:cs typeface="+mn-cs"/>
                        </a:rPr>
                        <a:t>anger, disgust, fear, happiness, sadness surprise,</a:t>
                      </a:r>
                      <a:r>
                        <a:rPr lang="en-US" dirty="0" smtClean="0"/>
                        <a:t> neutral</a:t>
                      </a:r>
                      <a:endParaRPr lang="en-US" dirty="0"/>
                    </a:p>
                  </a:txBody>
                  <a:tcPr/>
                </a:tc>
              </a:tr>
              <a:tr h="408945">
                <a:tc>
                  <a:txBody>
                    <a:bodyPr/>
                    <a:lstStyle/>
                    <a:p>
                      <a:r>
                        <a:rPr lang="en-US" b="1" dirty="0" smtClean="0"/>
                        <a:t>Emotion intensity</a:t>
                      </a:r>
                      <a:endParaRPr lang="en-US" b="1" dirty="0"/>
                    </a:p>
                  </a:txBody>
                  <a:tcPr/>
                </a:tc>
                <a:tc>
                  <a:txBody>
                    <a:bodyPr/>
                    <a:lstStyle/>
                    <a:p>
                      <a:r>
                        <a:rPr lang="en-US" dirty="0" smtClean="0"/>
                        <a:t>normal, strong</a:t>
                      </a:r>
                      <a:endParaRPr lang="en-US" dirty="0"/>
                    </a:p>
                  </a:txBody>
                  <a:tcPr/>
                </a:tc>
                <a:tc>
                  <a:txBody>
                    <a:bodyPr/>
                    <a:lstStyle/>
                    <a:p>
                      <a:r>
                        <a:rPr lang="en-US" sz="1800" b="0" i="0" kern="1200" dirty="0" smtClean="0">
                          <a:solidFill>
                            <a:schemeClr val="dk1"/>
                          </a:solidFill>
                          <a:effectLst/>
                          <a:latin typeface="+mn-lt"/>
                          <a:ea typeface="+mn-ea"/>
                          <a:cs typeface="+mn-cs"/>
                        </a:rPr>
                        <a:t>Unspecified</a:t>
                      </a:r>
                      <a:endParaRPr lang="en-US" dirty="0"/>
                    </a:p>
                  </a:txBody>
                  <a:tcPr/>
                </a:tc>
                <a:tc>
                  <a:txBody>
                    <a:bodyPr/>
                    <a:lstStyle/>
                    <a:p>
                      <a:r>
                        <a:rPr lang="en-US" sz="1800" b="0" i="0" kern="1200" dirty="0" smtClean="0">
                          <a:solidFill>
                            <a:schemeClr val="dk1"/>
                          </a:solidFill>
                          <a:effectLst/>
                          <a:latin typeface="+mn-lt"/>
                          <a:ea typeface="+mn-ea"/>
                          <a:cs typeface="+mn-cs"/>
                        </a:rPr>
                        <a:t>Low, Medium, High, Unspecified</a:t>
                      </a:r>
                      <a:endParaRPr lang="en-US" dirty="0"/>
                    </a:p>
                  </a:txBody>
                  <a:tcPr/>
                </a:tc>
                <a:tc>
                  <a:txBody>
                    <a:bodyPr/>
                    <a:lstStyle/>
                    <a:p>
                      <a:r>
                        <a:rPr lang="en-US" sz="1800" b="0" i="0" kern="1200" dirty="0" smtClean="0">
                          <a:solidFill>
                            <a:schemeClr val="dk1"/>
                          </a:solidFill>
                          <a:effectLst/>
                          <a:latin typeface="+mn-lt"/>
                          <a:ea typeface="+mn-ea"/>
                          <a:cs typeface="+mn-cs"/>
                        </a:rPr>
                        <a:t>Unspecified</a:t>
                      </a:r>
                      <a:endParaRPr lang="en-US" dirty="0"/>
                    </a:p>
                  </a:txBody>
                  <a:tcPr/>
                </a:tc>
              </a:tr>
              <a:tr h="362715">
                <a:tc>
                  <a:txBody>
                    <a:bodyPr/>
                    <a:lstStyle/>
                    <a:p>
                      <a:r>
                        <a:rPr lang="en-US" b="1" dirty="0" smtClean="0"/>
                        <a:t>Total samples</a:t>
                      </a:r>
                      <a:endParaRPr lang="en-US" b="1" dirty="0"/>
                    </a:p>
                  </a:txBody>
                  <a:tcPr/>
                </a:tc>
                <a:tc>
                  <a:txBody>
                    <a:bodyPr/>
                    <a:lstStyle/>
                    <a:p>
                      <a:r>
                        <a:rPr lang="en-US" dirty="0" smtClean="0"/>
                        <a:t>1440</a:t>
                      </a:r>
                      <a:endParaRPr lang="en-US" dirty="0"/>
                    </a:p>
                  </a:txBody>
                  <a:tcPr/>
                </a:tc>
                <a:tc>
                  <a:txBody>
                    <a:bodyPr/>
                    <a:lstStyle/>
                    <a:p>
                      <a:r>
                        <a:rPr lang="en-US" dirty="0" smtClean="0"/>
                        <a:t>2800</a:t>
                      </a:r>
                      <a:endParaRPr lang="en-US" dirty="0"/>
                    </a:p>
                  </a:txBody>
                  <a:tcPr/>
                </a:tc>
                <a:tc>
                  <a:txBody>
                    <a:bodyPr/>
                    <a:lstStyle/>
                    <a:p>
                      <a:r>
                        <a:rPr lang="en-US" dirty="0" smtClean="0"/>
                        <a:t>74420</a:t>
                      </a:r>
                      <a:endParaRPr lang="en-US" dirty="0"/>
                    </a:p>
                  </a:txBody>
                  <a:tcPr/>
                </a:tc>
                <a:tc>
                  <a:txBody>
                    <a:bodyPr/>
                    <a:lstStyle/>
                    <a:p>
                      <a:r>
                        <a:rPr lang="en-US" dirty="0" smtClean="0"/>
                        <a:t>480</a:t>
                      </a:r>
                      <a:endParaRPr lang="en-US" dirty="0"/>
                    </a:p>
                  </a:txBody>
                  <a:tcPr/>
                </a:tc>
              </a:tr>
            </a:tbl>
          </a:graphicData>
        </a:graphic>
      </p:graphicFrame>
    </p:spTree>
    <p:extLst>
      <p:ext uri="{BB962C8B-B14F-4D97-AF65-F5344CB8AC3E}">
        <p14:creationId xmlns:p14="http://schemas.microsoft.com/office/powerpoint/2010/main" val="3432629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741"/>
          </a:xfrm>
        </p:spPr>
        <p:txBody>
          <a:bodyPr/>
          <a:lstStyle/>
          <a:p>
            <a:r>
              <a:rPr lang="en-US" dirty="0" smtClean="0"/>
              <a:t>System Block Diagram</a:t>
            </a:r>
            <a:endParaRPr lang="en-US" dirty="0"/>
          </a:p>
        </p:txBody>
      </p:sp>
      <p:sp>
        <p:nvSpPr>
          <p:cNvPr id="4" name="Rounded Rectangle 3"/>
          <p:cNvSpPr/>
          <p:nvPr/>
        </p:nvSpPr>
        <p:spPr>
          <a:xfrm>
            <a:off x="2479589" y="1545663"/>
            <a:ext cx="2561968" cy="57807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Speech Audio Dataset</a:t>
            </a:r>
            <a:endParaRPr lang="en-US" dirty="0"/>
          </a:p>
        </p:txBody>
      </p:sp>
      <p:sp>
        <p:nvSpPr>
          <p:cNvPr id="5" name="Rounded Rectangle 4"/>
          <p:cNvSpPr/>
          <p:nvPr/>
        </p:nvSpPr>
        <p:spPr>
          <a:xfrm>
            <a:off x="797010" y="2647885"/>
            <a:ext cx="2561967" cy="4324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Training Samples</a:t>
            </a:r>
            <a:endParaRPr lang="en-US" dirty="0"/>
          </a:p>
        </p:txBody>
      </p:sp>
      <p:sp>
        <p:nvSpPr>
          <p:cNvPr id="6" name="Rounded Rectangle 5"/>
          <p:cNvSpPr/>
          <p:nvPr/>
        </p:nvSpPr>
        <p:spPr>
          <a:xfrm>
            <a:off x="4034480" y="2651988"/>
            <a:ext cx="2559907" cy="42838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Test Samples</a:t>
            </a:r>
            <a:endParaRPr lang="en-US" dirty="0"/>
          </a:p>
        </p:txBody>
      </p:sp>
      <p:sp>
        <p:nvSpPr>
          <p:cNvPr id="7" name="Rounded Rectangle 6"/>
          <p:cNvSpPr/>
          <p:nvPr/>
        </p:nvSpPr>
        <p:spPr>
          <a:xfrm>
            <a:off x="797010" y="3287378"/>
            <a:ext cx="2559907" cy="43195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Pre-processing</a:t>
            </a:r>
            <a:endParaRPr lang="en-US" dirty="0"/>
          </a:p>
        </p:txBody>
      </p:sp>
      <p:sp>
        <p:nvSpPr>
          <p:cNvPr id="9" name="Rounded Rectangle 8"/>
          <p:cNvSpPr/>
          <p:nvPr/>
        </p:nvSpPr>
        <p:spPr>
          <a:xfrm>
            <a:off x="797010" y="3926332"/>
            <a:ext cx="2559907" cy="43710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Augmentation</a:t>
            </a:r>
            <a:endParaRPr lang="en-US" dirty="0"/>
          </a:p>
        </p:txBody>
      </p:sp>
      <p:sp>
        <p:nvSpPr>
          <p:cNvPr id="10" name="Rounded Rectangle 9"/>
          <p:cNvSpPr/>
          <p:nvPr/>
        </p:nvSpPr>
        <p:spPr>
          <a:xfrm>
            <a:off x="797009" y="4570443"/>
            <a:ext cx="2559907" cy="43195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Features </a:t>
            </a:r>
            <a:r>
              <a:rPr lang="en-US" dirty="0" smtClean="0"/>
              <a:t>Extraction</a:t>
            </a:r>
            <a:endParaRPr lang="en-US" dirty="0"/>
          </a:p>
        </p:txBody>
      </p:sp>
      <p:sp>
        <p:nvSpPr>
          <p:cNvPr id="13" name="Rounded Rectangle 12"/>
          <p:cNvSpPr/>
          <p:nvPr/>
        </p:nvSpPr>
        <p:spPr>
          <a:xfrm>
            <a:off x="1129611" y="5352749"/>
            <a:ext cx="1894702" cy="92565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Training Classifier Model</a:t>
            </a:r>
            <a:endParaRPr lang="en-US" dirty="0"/>
          </a:p>
        </p:txBody>
      </p:sp>
      <p:sp>
        <p:nvSpPr>
          <p:cNvPr id="14" name="Rounded Rectangle 13"/>
          <p:cNvSpPr/>
          <p:nvPr/>
        </p:nvSpPr>
        <p:spPr>
          <a:xfrm>
            <a:off x="4370167" y="5352749"/>
            <a:ext cx="1888527" cy="92565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Model Prediction</a:t>
            </a:r>
            <a:endParaRPr lang="en-US" dirty="0"/>
          </a:p>
        </p:txBody>
      </p:sp>
      <p:sp>
        <p:nvSpPr>
          <p:cNvPr id="15" name="Rounded Rectangle 14"/>
          <p:cNvSpPr/>
          <p:nvPr/>
        </p:nvSpPr>
        <p:spPr>
          <a:xfrm>
            <a:off x="7222781" y="5401624"/>
            <a:ext cx="1705232" cy="82790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Emotion Recognition</a:t>
            </a:r>
            <a:endParaRPr lang="en-US" dirty="0"/>
          </a:p>
        </p:txBody>
      </p:sp>
      <p:sp>
        <p:nvSpPr>
          <p:cNvPr id="16" name="Rounded Rectangle 15"/>
          <p:cNvSpPr/>
          <p:nvPr/>
        </p:nvSpPr>
        <p:spPr>
          <a:xfrm>
            <a:off x="4034479" y="3287377"/>
            <a:ext cx="2559907" cy="43195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Pre-processing</a:t>
            </a:r>
            <a:endParaRPr lang="en-US" dirty="0"/>
          </a:p>
        </p:txBody>
      </p:sp>
      <p:sp>
        <p:nvSpPr>
          <p:cNvPr id="17" name="Rounded Rectangle 16"/>
          <p:cNvSpPr/>
          <p:nvPr/>
        </p:nvSpPr>
        <p:spPr>
          <a:xfrm>
            <a:off x="4034478" y="4570442"/>
            <a:ext cx="2559907" cy="43195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Features </a:t>
            </a:r>
            <a:r>
              <a:rPr lang="en-US" dirty="0" smtClean="0"/>
              <a:t>Extraction</a:t>
            </a:r>
            <a:endParaRPr lang="en-US" dirty="0"/>
          </a:p>
        </p:txBody>
      </p:sp>
      <p:cxnSp>
        <p:nvCxnSpPr>
          <p:cNvPr id="19" name="Straight Arrow Connector 18"/>
          <p:cNvCxnSpPr>
            <a:endCxn id="5" idx="0"/>
          </p:cNvCxnSpPr>
          <p:nvPr/>
        </p:nvCxnSpPr>
        <p:spPr>
          <a:xfrm>
            <a:off x="2076962" y="2423616"/>
            <a:ext cx="1032" cy="224269"/>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5313398" y="2415592"/>
            <a:ext cx="1032" cy="224269"/>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flipV="1">
            <a:off x="2076962" y="2415592"/>
            <a:ext cx="3236436" cy="8024"/>
          </a:xfrm>
          <a:prstGeom prst="line">
            <a:avLst/>
          </a:prstGeom>
          <a:ln w="9525"/>
        </p:spPr>
        <p:style>
          <a:lnRef idx="1">
            <a:schemeClr val="dk1"/>
          </a:lnRef>
          <a:fillRef idx="0">
            <a:schemeClr val="dk1"/>
          </a:fillRef>
          <a:effectRef idx="0">
            <a:schemeClr val="dk1"/>
          </a:effectRef>
          <a:fontRef idx="minor">
            <a:schemeClr val="tx1"/>
          </a:fontRef>
        </p:style>
      </p:cxnSp>
      <p:cxnSp>
        <p:nvCxnSpPr>
          <p:cNvPr id="25" name="Straight Connector 24"/>
          <p:cNvCxnSpPr>
            <a:stCxn id="4" idx="2"/>
          </p:cNvCxnSpPr>
          <p:nvPr/>
        </p:nvCxnSpPr>
        <p:spPr>
          <a:xfrm>
            <a:off x="3760573" y="2123737"/>
            <a:ext cx="4119" cy="291855"/>
          </a:xfrm>
          <a:prstGeom prst="line">
            <a:avLst/>
          </a:prstGeom>
          <a:ln w="9525"/>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2076962" y="3080375"/>
            <a:ext cx="1032" cy="224269"/>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2076962" y="3710696"/>
            <a:ext cx="1032" cy="224269"/>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2075930" y="4354807"/>
            <a:ext cx="1032" cy="224269"/>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5312366" y="3071742"/>
            <a:ext cx="1032" cy="224269"/>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a:endCxn id="17" idx="0"/>
          </p:cNvCxnSpPr>
          <p:nvPr/>
        </p:nvCxnSpPr>
        <p:spPr>
          <a:xfrm>
            <a:off x="5312366" y="3705997"/>
            <a:ext cx="2066" cy="864445"/>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endCxn id="13" idx="0"/>
          </p:cNvCxnSpPr>
          <p:nvPr/>
        </p:nvCxnSpPr>
        <p:spPr>
          <a:xfrm>
            <a:off x="2075930" y="5007551"/>
            <a:ext cx="1032" cy="345198"/>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endCxn id="14" idx="0"/>
          </p:cNvCxnSpPr>
          <p:nvPr/>
        </p:nvCxnSpPr>
        <p:spPr>
          <a:xfrm>
            <a:off x="5311334" y="5002932"/>
            <a:ext cx="3097" cy="349817"/>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13" idx="3"/>
            <a:endCxn id="14" idx="1"/>
          </p:cNvCxnSpPr>
          <p:nvPr/>
        </p:nvCxnSpPr>
        <p:spPr>
          <a:xfrm>
            <a:off x="3024313" y="5815578"/>
            <a:ext cx="1345854"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a:endCxn id="15" idx="1"/>
          </p:cNvCxnSpPr>
          <p:nvPr/>
        </p:nvCxnSpPr>
        <p:spPr>
          <a:xfrm>
            <a:off x="6258694" y="5815577"/>
            <a:ext cx="964087" cy="1"/>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pic>
        <p:nvPicPr>
          <p:cNvPr id="55" name="Picture 54"/>
          <p:cNvPicPr>
            <a:picLocks noChangeAspect="1"/>
          </p:cNvPicPr>
          <p:nvPr/>
        </p:nvPicPr>
        <p:blipFill>
          <a:blip r:embed="rId2"/>
          <a:stretch>
            <a:fillRect/>
          </a:stretch>
        </p:blipFill>
        <p:spPr>
          <a:xfrm>
            <a:off x="7061359" y="1545663"/>
            <a:ext cx="2028076" cy="578074"/>
          </a:xfrm>
          <a:prstGeom prst="rect">
            <a:avLst/>
          </a:prstGeom>
        </p:spPr>
      </p:pic>
      <p:cxnSp>
        <p:nvCxnSpPr>
          <p:cNvPr id="56" name="Straight Arrow Connector 55"/>
          <p:cNvCxnSpPr>
            <a:stCxn id="55" idx="1"/>
            <a:endCxn id="4" idx="3"/>
          </p:cNvCxnSpPr>
          <p:nvPr/>
        </p:nvCxnSpPr>
        <p:spPr>
          <a:xfrm flipH="1">
            <a:off x="5041557" y="1834700"/>
            <a:ext cx="2019802"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pic>
        <p:nvPicPr>
          <p:cNvPr id="60" name="Picture 59"/>
          <p:cNvPicPr>
            <a:picLocks noChangeAspect="1"/>
          </p:cNvPicPr>
          <p:nvPr/>
        </p:nvPicPr>
        <p:blipFill>
          <a:blip r:embed="rId3"/>
          <a:stretch>
            <a:fillRect/>
          </a:stretch>
        </p:blipFill>
        <p:spPr>
          <a:xfrm>
            <a:off x="7118134" y="2647885"/>
            <a:ext cx="1914525" cy="2381250"/>
          </a:xfrm>
          <a:prstGeom prst="rect">
            <a:avLst/>
          </a:prstGeom>
        </p:spPr>
      </p:pic>
      <p:cxnSp>
        <p:nvCxnSpPr>
          <p:cNvPr id="61" name="Straight Arrow Connector 60"/>
          <p:cNvCxnSpPr>
            <a:stCxn id="15" idx="0"/>
            <a:endCxn id="60" idx="2"/>
          </p:cNvCxnSpPr>
          <p:nvPr/>
        </p:nvCxnSpPr>
        <p:spPr>
          <a:xfrm flipV="1">
            <a:off x="8075397" y="5029135"/>
            <a:ext cx="0" cy="372489"/>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17720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741"/>
          </a:xfrm>
        </p:spPr>
        <p:txBody>
          <a:bodyPr/>
          <a:lstStyle/>
          <a:p>
            <a:r>
              <a:rPr lang="en-US" dirty="0" smtClean="0"/>
              <a:t>Speech Analysis</a:t>
            </a:r>
            <a:endParaRPr lang="en-US" dirty="0"/>
          </a:p>
        </p:txBody>
      </p:sp>
      <p:sp>
        <p:nvSpPr>
          <p:cNvPr id="3" name="Content Placeholder 2"/>
          <p:cNvSpPr>
            <a:spLocks noGrp="1"/>
          </p:cNvSpPr>
          <p:nvPr>
            <p:ph idx="1"/>
          </p:nvPr>
        </p:nvSpPr>
        <p:spPr>
          <a:xfrm>
            <a:off x="677333" y="1293341"/>
            <a:ext cx="8820893" cy="5165124"/>
          </a:xfrm>
        </p:spPr>
        <p:txBody>
          <a:bodyPr/>
          <a:lstStyle/>
          <a:p>
            <a:endParaRPr lang="en-US" dirty="0"/>
          </a:p>
        </p:txBody>
      </p:sp>
    </p:spTree>
    <p:extLst>
      <p:ext uri="{BB962C8B-B14F-4D97-AF65-F5344CB8AC3E}">
        <p14:creationId xmlns:p14="http://schemas.microsoft.com/office/powerpoint/2010/main" val="160193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741"/>
          </a:xfrm>
        </p:spPr>
        <p:txBody>
          <a:bodyPr/>
          <a:lstStyle/>
          <a:p>
            <a:r>
              <a:rPr lang="en-US" dirty="0" smtClean="0"/>
              <a:t>Audio Feature Extraction - </a:t>
            </a:r>
            <a:r>
              <a:rPr lang="en-US" dirty="0" err="1" smtClean="0"/>
              <a:t>intoduction</a:t>
            </a:r>
            <a:endParaRPr lang="en-US" dirty="0"/>
          </a:p>
        </p:txBody>
      </p:sp>
      <p:sp>
        <p:nvSpPr>
          <p:cNvPr id="3" name="Content Placeholder 2"/>
          <p:cNvSpPr>
            <a:spLocks noGrp="1"/>
          </p:cNvSpPr>
          <p:nvPr>
            <p:ph idx="1"/>
          </p:nvPr>
        </p:nvSpPr>
        <p:spPr>
          <a:xfrm>
            <a:off x="677333" y="1293341"/>
            <a:ext cx="8820893" cy="5165124"/>
          </a:xfrm>
        </p:spPr>
        <p:txBody>
          <a:bodyPr/>
          <a:lstStyle/>
          <a:p>
            <a:endParaRPr lang="en-US" dirty="0"/>
          </a:p>
        </p:txBody>
      </p:sp>
    </p:spTree>
    <p:extLst>
      <p:ext uri="{BB962C8B-B14F-4D97-AF65-F5344CB8AC3E}">
        <p14:creationId xmlns:p14="http://schemas.microsoft.com/office/powerpoint/2010/main" val="572938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741"/>
          </a:xfrm>
        </p:spPr>
        <p:txBody>
          <a:bodyPr/>
          <a:lstStyle/>
          <a:p>
            <a:r>
              <a:rPr lang="en-US" dirty="0" smtClean="0"/>
              <a:t>Feature Extraction</a:t>
            </a:r>
            <a:endParaRPr lang="en-US" dirty="0"/>
          </a:p>
        </p:txBody>
      </p:sp>
      <p:sp>
        <p:nvSpPr>
          <p:cNvPr id="3" name="Content Placeholder 2"/>
          <p:cNvSpPr>
            <a:spLocks noGrp="1"/>
          </p:cNvSpPr>
          <p:nvPr>
            <p:ph idx="1"/>
          </p:nvPr>
        </p:nvSpPr>
        <p:spPr>
          <a:xfrm>
            <a:off x="677333" y="1293341"/>
            <a:ext cx="8820893" cy="5165124"/>
          </a:xfrm>
        </p:spPr>
        <p:txBody>
          <a:bodyPr/>
          <a:lstStyle/>
          <a:p>
            <a:endParaRPr lang="en-US" dirty="0"/>
          </a:p>
        </p:txBody>
      </p:sp>
    </p:spTree>
    <p:extLst>
      <p:ext uri="{BB962C8B-B14F-4D97-AF65-F5344CB8AC3E}">
        <p14:creationId xmlns:p14="http://schemas.microsoft.com/office/powerpoint/2010/main" val="39295954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4362</TotalTime>
  <Words>437</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Speech Emotion Recognition using Machine Learning</vt:lpstr>
      <vt:lpstr>The Problem</vt:lpstr>
      <vt:lpstr>Applications</vt:lpstr>
      <vt:lpstr>Solution and Target</vt:lpstr>
      <vt:lpstr>Data info</vt:lpstr>
      <vt:lpstr>System Block Diagram</vt:lpstr>
      <vt:lpstr>Speech Analysis</vt:lpstr>
      <vt:lpstr>Audio Feature Extraction - intoduction</vt:lpstr>
      <vt:lpstr>Feature Extraction</vt:lpstr>
      <vt:lpstr>MiniRocket</vt:lpstr>
      <vt:lpstr>Feature Analysis</vt:lpstr>
      <vt:lpstr>Feature Selection</vt:lpstr>
      <vt:lpstr>Model GridSearch</vt:lpstr>
      <vt:lpstr>Conclusion</vt:lpstr>
      <vt:lpstr>Further work</vt:lpstr>
      <vt:lpstr>Add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dc:title>
  <dc:creator>VUGAR</dc:creator>
  <cp:lastModifiedBy>VUGAR</cp:lastModifiedBy>
  <cp:revision>33</cp:revision>
  <dcterms:created xsi:type="dcterms:W3CDTF">2024-04-19T12:31:17Z</dcterms:created>
  <dcterms:modified xsi:type="dcterms:W3CDTF">2024-04-22T13:15:30Z</dcterms:modified>
</cp:coreProperties>
</file>