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4" r:id="rId7"/>
    <p:sldId id="261"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0C0EC32-0263-4F64-B0CF-9D682B430610}" type="datetimeFigureOut">
              <a:rPr lang="es-CL" smtClean="0"/>
              <a:t>04-12-2018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1587605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0C0EC32-0263-4F64-B0CF-9D682B430610}" type="datetimeFigureOut">
              <a:rPr lang="es-CL" smtClean="0"/>
              <a:t>04-12-2018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4109443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0C0EC32-0263-4F64-B0CF-9D682B430610}" type="datetimeFigureOut">
              <a:rPr lang="es-CL" smtClean="0"/>
              <a:t>04-12-2018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2320459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0C0EC32-0263-4F64-B0CF-9D682B430610}" type="datetimeFigureOut">
              <a:rPr lang="es-CL" smtClean="0"/>
              <a:t>04-12-2018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3186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0C0EC32-0263-4F64-B0CF-9D682B430610}" type="datetimeFigureOut">
              <a:rPr lang="es-CL" smtClean="0"/>
              <a:t>04-12-2018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2064882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00C0EC32-0263-4F64-B0CF-9D682B430610}" type="datetimeFigureOut">
              <a:rPr lang="es-CL" smtClean="0"/>
              <a:t>04-12-2018</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2451133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00C0EC32-0263-4F64-B0CF-9D682B430610}" type="datetimeFigureOut">
              <a:rPr lang="es-CL" smtClean="0"/>
              <a:t>04-12-2018</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1598786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C0EC32-0263-4F64-B0CF-9D682B430610}" type="datetimeFigureOut">
              <a:rPr lang="es-CL" smtClean="0"/>
              <a:t>04-12-2018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1493622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C0EC32-0263-4F64-B0CF-9D682B430610}" type="datetimeFigureOut">
              <a:rPr lang="es-CL" smtClean="0"/>
              <a:t>04-12-2018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21036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C0EC32-0263-4F64-B0CF-9D682B430610}" type="datetimeFigureOut">
              <a:rPr lang="es-CL" smtClean="0"/>
              <a:t>04-12-2018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423124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0C0EC32-0263-4F64-B0CF-9D682B430610}" type="datetimeFigureOut">
              <a:rPr lang="es-CL" smtClean="0"/>
              <a:t>04-12-2018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171960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0C0EC32-0263-4F64-B0CF-9D682B430610}" type="datetimeFigureOut">
              <a:rPr lang="es-CL" smtClean="0"/>
              <a:t>04-12-2018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327776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0C0EC32-0263-4F64-B0CF-9D682B430610}" type="datetimeFigureOut">
              <a:rPr lang="es-CL" smtClean="0"/>
              <a:t>04-12-2018</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40796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0C0EC32-0263-4F64-B0CF-9D682B430610}" type="datetimeFigureOut">
              <a:rPr lang="es-CL" smtClean="0"/>
              <a:t>04-12-2018</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363825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0EC32-0263-4F64-B0CF-9D682B430610}" type="datetimeFigureOut">
              <a:rPr lang="es-CL" smtClean="0"/>
              <a:t>04-12-2018</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184113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0C0EC32-0263-4F64-B0CF-9D682B430610}" type="datetimeFigureOut">
              <a:rPr lang="es-CL" smtClean="0"/>
              <a:t>04-12-2018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3020109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0C0EC32-0263-4F64-B0CF-9D682B430610}" type="datetimeFigureOut">
              <a:rPr lang="es-CL" smtClean="0"/>
              <a:t>04-12-2018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4836F3D-F91D-485C-8334-61641F04798E}" type="slidenum">
              <a:rPr lang="es-CL" smtClean="0"/>
              <a:t>‹Nº›</a:t>
            </a:fld>
            <a:endParaRPr lang="es-CL"/>
          </a:p>
        </p:txBody>
      </p:sp>
    </p:spTree>
    <p:extLst>
      <p:ext uri="{BB962C8B-B14F-4D97-AF65-F5344CB8AC3E}">
        <p14:creationId xmlns:p14="http://schemas.microsoft.com/office/powerpoint/2010/main" val="324672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0C0EC32-0263-4F64-B0CF-9D682B430610}" type="datetimeFigureOut">
              <a:rPr lang="es-CL" smtClean="0"/>
              <a:t>04-12-2018</a:t>
            </a:fld>
            <a:endParaRPr lang="es-CL"/>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4836F3D-F91D-485C-8334-61641F04798E}" type="slidenum">
              <a:rPr lang="es-CL" smtClean="0"/>
              <a:t>‹Nº›</a:t>
            </a:fld>
            <a:endParaRPr lang="es-CL"/>
          </a:p>
        </p:txBody>
      </p:sp>
    </p:spTree>
    <p:extLst>
      <p:ext uri="{BB962C8B-B14F-4D97-AF65-F5344CB8AC3E}">
        <p14:creationId xmlns:p14="http://schemas.microsoft.com/office/powerpoint/2010/main" val="38451156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B242546-1EDF-4E6A-AF46-FA0596B76F37}"/>
              </a:ext>
            </a:extLst>
          </p:cNvPr>
          <p:cNvSpPr>
            <a:spLocks noGrp="1"/>
          </p:cNvSpPr>
          <p:nvPr>
            <p:ph type="subTitle" idx="1"/>
          </p:nvPr>
        </p:nvSpPr>
        <p:spPr>
          <a:xfrm>
            <a:off x="5181600" y="3602038"/>
            <a:ext cx="5839325" cy="1655762"/>
          </a:xfrm>
        </p:spPr>
        <p:txBody>
          <a:bodyPr>
            <a:normAutofit fontScale="92500"/>
          </a:bodyPr>
          <a:lstStyle/>
          <a:p>
            <a:r>
              <a:rPr lang="es-CL" b="1" dirty="0">
                <a:effectLst/>
              </a:rPr>
              <a:t>Propuesta de Desarrollo Informático para la Consulta de la Pediatra Broncopulmonar Dra. Sonia Carrasco.</a:t>
            </a:r>
            <a:endParaRPr lang="es-CL" dirty="0"/>
          </a:p>
        </p:txBody>
      </p:sp>
      <p:pic>
        <p:nvPicPr>
          <p:cNvPr id="4" name="Imagen 3" descr="Resultado de imagen para imagen aiep">
            <a:extLst>
              <a:ext uri="{FF2B5EF4-FFF2-40B4-BE49-F238E27FC236}">
                <a16:creationId xmlns:a16="http://schemas.microsoft.com/office/drawing/2014/main" id="{F02D75AF-AE07-4464-A0DA-728ECE9C7C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9048" y="1318559"/>
            <a:ext cx="3402767" cy="3743043"/>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787982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0CE96-D962-4A6E-BB03-7B32E667EB58}"/>
              </a:ext>
            </a:extLst>
          </p:cNvPr>
          <p:cNvSpPr>
            <a:spLocks noGrp="1"/>
          </p:cNvSpPr>
          <p:nvPr>
            <p:ph type="title"/>
          </p:nvPr>
        </p:nvSpPr>
        <p:spPr>
          <a:xfrm>
            <a:off x="913795" y="609601"/>
            <a:ext cx="10353761" cy="944880"/>
          </a:xfrm>
        </p:spPr>
        <p:txBody>
          <a:bodyPr/>
          <a:lstStyle/>
          <a:p>
            <a:r>
              <a:rPr lang="es-CL" dirty="0"/>
              <a:t>Ideas Generales</a:t>
            </a:r>
          </a:p>
        </p:txBody>
      </p:sp>
      <p:sp>
        <p:nvSpPr>
          <p:cNvPr id="3" name="Marcador de contenido 2">
            <a:extLst>
              <a:ext uri="{FF2B5EF4-FFF2-40B4-BE49-F238E27FC236}">
                <a16:creationId xmlns:a16="http://schemas.microsoft.com/office/drawing/2014/main" id="{A88D3C0B-7212-4A09-8B41-1E496B95BC27}"/>
              </a:ext>
            </a:extLst>
          </p:cNvPr>
          <p:cNvSpPr>
            <a:spLocks noGrp="1"/>
          </p:cNvSpPr>
          <p:nvPr>
            <p:ph idx="1"/>
          </p:nvPr>
        </p:nvSpPr>
        <p:spPr>
          <a:xfrm>
            <a:off x="913795" y="1874520"/>
            <a:ext cx="10353762" cy="3916680"/>
          </a:xfrm>
        </p:spPr>
        <p:txBody>
          <a:bodyPr/>
          <a:lstStyle/>
          <a:p>
            <a:pPr>
              <a:buFont typeface="Wingdings" panose="05000000000000000000" pitchFamily="2" charset="2"/>
              <a:buChar char="Ø"/>
            </a:pPr>
            <a:r>
              <a:rPr lang="es-CL" dirty="0"/>
              <a:t> Dar estabilidad y orden a la agenda médica.</a:t>
            </a:r>
          </a:p>
          <a:p>
            <a:pPr>
              <a:buFont typeface="Wingdings" panose="05000000000000000000" pitchFamily="2" charset="2"/>
              <a:buChar char="Ø"/>
            </a:pPr>
            <a:r>
              <a:rPr lang="es-CL" dirty="0"/>
              <a:t> Dar mayor facilidad al paciente para acceder a una hora médica.</a:t>
            </a:r>
          </a:p>
          <a:p>
            <a:pPr>
              <a:buFont typeface="Wingdings" panose="05000000000000000000" pitchFamily="2" charset="2"/>
              <a:buChar char="Ø"/>
            </a:pPr>
            <a:r>
              <a:rPr lang="es-CL" dirty="0"/>
              <a:t> Seguridad de los datos clínicos de los pacientes.</a:t>
            </a:r>
          </a:p>
          <a:p>
            <a:pPr>
              <a:buFont typeface="Wingdings" panose="05000000000000000000" pitchFamily="2" charset="2"/>
              <a:buChar char="Ø"/>
            </a:pPr>
            <a:r>
              <a:rPr lang="es-CL" dirty="0"/>
              <a:t> Facilidad para obtener los datos en caso de ser necesario.</a:t>
            </a:r>
          </a:p>
          <a:p>
            <a:pPr>
              <a:buFont typeface="Wingdings" panose="05000000000000000000" pitchFamily="2" charset="2"/>
              <a:buChar char="Ø"/>
            </a:pPr>
            <a:r>
              <a:rPr lang="es-CL" dirty="0"/>
              <a:t> Disminución en los tiempos de espera.</a:t>
            </a:r>
          </a:p>
        </p:txBody>
      </p:sp>
    </p:spTree>
    <p:extLst>
      <p:ext uri="{BB962C8B-B14F-4D97-AF65-F5344CB8AC3E}">
        <p14:creationId xmlns:p14="http://schemas.microsoft.com/office/powerpoint/2010/main" val="287099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B8E64-0E4D-475F-AC86-8C91215464B9}"/>
              </a:ext>
            </a:extLst>
          </p:cNvPr>
          <p:cNvSpPr>
            <a:spLocks noGrp="1"/>
          </p:cNvSpPr>
          <p:nvPr>
            <p:ph type="title"/>
          </p:nvPr>
        </p:nvSpPr>
        <p:spPr>
          <a:xfrm>
            <a:off x="913795" y="609601"/>
            <a:ext cx="10353761" cy="746760"/>
          </a:xfrm>
        </p:spPr>
        <p:txBody>
          <a:bodyPr/>
          <a:lstStyle/>
          <a:p>
            <a:r>
              <a:rPr lang="es-CL" dirty="0"/>
              <a:t>DATOS DE LA EMPRESA</a:t>
            </a:r>
          </a:p>
        </p:txBody>
      </p:sp>
      <p:sp>
        <p:nvSpPr>
          <p:cNvPr id="3" name="Marcador de contenido 2">
            <a:extLst>
              <a:ext uri="{FF2B5EF4-FFF2-40B4-BE49-F238E27FC236}">
                <a16:creationId xmlns:a16="http://schemas.microsoft.com/office/drawing/2014/main" id="{460C1E44-5E85-4318-BBFC-2AB57AB43D2C}"/>
              </a:ext>
            </a:extLst>
          </p:cNvPr>
          <p:cNvSpPr>
            <a:spLocks noGrp="1"/>
          </p:cNvSpPr>
          <p:nvPr>
            <p:ph idx="1"/>
          </p:nvPr>
        </p:nvSpPr>
        <p:spPr>
          <a:xfrm>
            <a:off x="913795" y="1356361"/>
            <a:ext cx="10353762" cy="4892038"/>
          </a:xfrm>
        </p:spPr>
        <p:txBody>
          <a:bodyPr/>
          <a:lstStyle/>
          <a:p>
            <a:r>
              <a:rPr lang="es-CL" b="1" dirty="0">
                <a:effectLst/>
              </a:rPr>
              <a:t>Razón Social</a:t>
            </a:r>
            <a:endParaRPr lang="es-CL" dirty="0">
              <a:effectLst/>
            </a:endParaRPr>
          </a:p>
          <a:p>
            <a:pPr marL="0" indent="0">
              <a:buNone/>
            </a:pPr>
            <a:r>
              <a:rPr lang="es-CL" dirty="0">
                <a:effectLst/>
              </a:rPr>
              <a:t>	</a:t>
            </a:r>
            <a:r>
              <a:rPr lang="es-CL" sz="1600" dirty="0">
                <a:effectLst/>
              </a:rPr>
              <a:t>Dra. Sonia Carrasco y Compañía Ltda.</a:t>
            </a:r>
          </a:p>
          <a:p>
            <a:pPr marL="0" indent="0">
              <a:buNone/>
            </a:pPr>
            <a:r>
              <a:rPr lang="es-CL" sz="1600" dirty="0">
                <a:effectLst/>
              </a:rPr>
              <a:t>	Pediatra Broncopulmonar</a:t>
            </a:r>
          </a:p>
          <a:p>
            <a:r>
              <a:rPr lang="es-CL" dirty="0">
                <a:effectLst/>
              </a:rPr>
              <a:t>Principales Procesos</a:t>
            </a:r>
          </a:p>
          <a:p>
            <a:pPr lvl="1">
              <a:buFont typeface="Wingdings" panose="05000000000000000000" pitchFamily="2" charset="2"/>
              <a:buChar char="Ø"/>
            </a:pPr>
            <a:r>
              <a:rPr lang="es-CL" sz="1600" dirty="0">
                <a:effectLst/>
              </a:rPr>
              <a:t> Atender a pacientes</a:t>
            </a:r>
          </a:p>
          <a:p>
            <a:pPr lvl="1">
              <a:buFont typeface="Wingdings" panose="05000000000000000000" pitchFamily="2" charset="2"/>
              <a:buChar char="Ø"/>
            </a:pPr>
            <a:r>
              <a:rPr lang="es-CL" sz="1600" dirty="0"/>
              <a:t> Crear Agenda Médica manualmente.	 </a:t>
            </a:r>
          </a:p>
          <a:p>
            <a:pPr lvl="1">
              <a:buFont typeface="Wingdings" panose="05000000000000000000" pitchFamily="2" charset="2"/>
              <a:buChar char="Ø"/>
            </a:pPr>
            <a:r>
              <a:rPr lang="es-CL" sz="1600" dirty="0"/>
              <a:t> Entregar Horas Médicas telefónicamente (Crítico)</a:t>
            </a:r>
          </a:p>
          <a:p>
            <a:pPr lvl="1">
              <a:buFont typeface="Wingdings" panose="05000000000000000000" pitchFamily="2" charset="2"/>
              <a:buChar char="Ø"/>
            </a:pPr>
            <a:r>
              <a:rPr lang="es-CL" sz="1600" dirty="0"/>
              <a:t> Confirmar Horas Médicas telefónicamente</a:t>
            </a:r>
          </a:p>
          <a:p>
            <a:pPr lvl="1">
              <a:buFont typeface="Wingdings" panose="05000000000000000000" pitchFamily="2" charset="2"/>
              <a:buChar char="Ø"/>
            </a:pPr>
            <a:r>
              <a:rPr lang="es-CL" sz="1600" dirty="0"/>
              <a:t> Crear Fichas Médicas con datos personales de los pacientes manualmente</a:t>
            </a:r>
          </a:p>
          <a:p>
            <a:pPr lvl="1">
              <a:buFont typeface="Wingdings" panose="05000000000000000000" pitchFamily="2" charset="2"/>
              <a:buChar char="Ø"/>
            </a:pPr>
            <a:r>
              <a:rPr lang="es-CL" sz="1600" dirty="0"/>
              <a:t> Crear Historial Médicos a </a:t>
            </a:r>
            <a:r>
              <a:rPr lang="es-CL" sz="1600"/>
              <a:t>cada paciente manualmente</a:t>
            </a:r>
            <a:endParaRPr lang="es-CL" sz="1600" dirty="0"/>
          </a:p>
          <a:p>
            <a:pPr lvl="1">
              <a:buFont typeface="Wingdings" panose="05000000000000000000" pitchFamily="2" charset="2"/>
              <a:buChar char="Ø"/>
            </a:pPr>
            <a:r>
              <a:rPr lang="es-CL" sz="1600" dirty="0"/>
              <a:t> Entrega de Certificados médicos y Recetas médicas manualmente (Opcionales)</a:t>
            </a:r>
          </a:p>
          <a:p>
            <a:pPr marL="0" indent="0">
              <a:buNone/>
            </a:pPr>
            <a:endParaRPr lang="es-CL" sz="1600" dirty="0"/>
          </a:p>
        </p:txBody>
      </p:sp>
    </p:spTree>
    <p:extLst>
      <p:ext uri="{BB962C8B-B14F-4D97-AF65-F5344CB8AC3E}">
        <p14:creationId xmlns:p14="http://schemas.microsoft.com/office/powerpoint/2010/main" val="215165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BA435D-9719-4632-BC7C-33E9429E24BA}"/>
              </a:ext>
            </a:extLst>
          </p:cNvPr>
          <p:cNvSpPr>
            <a:spLocks noGrp="1"/>
          </p:cNvSpPr>
          <p:nvPr>
            <p:ph type="title"/>
          </p:nvPr>
        </p:nvSpPr>
        <p:spPr>
          <a:xfrm>
            <a:off x="913796" y="411481"/>
            <a:ext cx="10353761" cy="899159"/>
          </a:xfrm>
        </p:spPr>
        <p:txBody>
          <a:bodyPr/>
          <a:lstStyle/>
          <a:p>
            <a:r>
              <a:rPr lang="es-CL" dirty="0"/>
              <a:t>diagnóstico DE LA EMPRESA</a:t>
            </a:r>
          </a:p>
        </p:txBody>
      </p:sp>
      <p:sp>
        <p:nvSpPr>
          <p:cNvPr id="3" name="Marcador de contenido 2">
            <a:extLst>
              <a:ext uri="{FF2B5EF4-FFF2-40B4-BE49-F238E27FC236}">
                <a16:creationId xmlns:a16="http://schemas.microsoft.com/office/drawing/2014/main" id="{E65B4998-BB25-45AF-9D46-7F0BB6613995}"/>
              </a:ext>
            </a:extLst>
          </p:cNvPr>
          <p:cNvSpPr>
            <a:spLocks noGrp="1"/>
          </p:cNvSpPr>
          <p:nvPr>
            <p:ph idx="1"/>
          </p:nvPr>
        </p:nvSpPr>
        <p:spPr>
          <a:xfrm>
            <a:off x="913795" y="1645920"/>
            <a:ext cx="10353762" cy="4145280"/>
          </a:xfrm>
        </p:spPr>
        <p:txBody>
          <a:bodyPr>
            <a:normAutofit/>
          </a:bodyPr>
          <a:lstStyle/>
          <a:p>
            <a:pPr algn="just">
              <a:buFont typeface="Wingdings" panose="05000000000000000000" pitchFamily="2" charset="2"/>
              <a:buChar char="Ø"/>
            </a:pPr>
            <a:r>
              <a:rPr lang="es-CL" dirty="0">
                <a:effectLst/>
              </a:rPr>
              <a:t> Ajetreo constante en la consulta</a:t>
            </a:r>
          </a:p>
          <a:p>
            <a:pPr algn="just">
              <a:buFont typeface="Wingdings" panose="05000000000000000000" pitchFamily="2" charset="2"/>
              <a:buChar char="Ø"/>
            </a:pPr>
            <a:r>
              <a:rPr lang="es-CL" dirty="0">
                <a:effectLst/>
              </a:rPr>
              <a:t> Sobrecupos de horas por el poco conocimiento de la agenda medica por parte de los pacientes</a:t>
            </a:r>
          </a:p>
          <a:p>
            <a:pPr algn="just">
              <a:buFont typeface="Wingdings" panose="05000000000000000000" pitchFamily="2" charset="2"/>
              <a:buChar char="Ø"/>
            </a:pPr>
            <a:r>
              <a:rPr lang="es-CL" dirty="0">
                <a:effectLst/>
              </a:rPr>
              <a:t> Colapso de la línea telefónica durante intervalos importantes durante el </a:t>
            </a:r>
            <a:r>
              <a:rPr lang="es-CL" dirty="0" err="1">
                <a:effectLst/>
              </a:rPr>
              <a:t>dia</a:t>
            </a:r>
            <a:endParaRPr lang="es-CL" dirty="0">
              <a:effectLst/>
            </a:endParaRPr>
          </a:p>
          <a:p>
            <a:pPr algn="just">
              <a:buFont typeface="Wingdings" panose="05000000000000000000" pitchFamily="2" charset="2"/>
              <a:buChar char="Ø"/>
            </a:pPr>
            <a:r>
              <a:rPr lang="es-CL" dirty="0">
                <a:effectLst/>
              </a:rPr>
              <a:t> Largas horas de trabajo</a:t>
            </a:r>
          </a:p>
          <a:p>
            <a:pPr algn="just">
              <a:buFont typeface="Wingdings" panose="05000000000000000000" pitchFamily="2" charset="2"/>
              <a:buChar char="Ø"/>
            </a:pPr>
            <a:r>
              <a:rPr lang="es-CL" dirty="0">
                <a:effectLst/>
              </a:rPr>
              <a:t> Fidelidad por parte de los pacientes</a:t>
            </a:r>
          </a:p>
        </p:txBody>
      </p:sp>
    </p:spTree>
    <p:extLst>
      <p:ext uri="{BB962C8B-B14F-4D97-AF65-F5344CB8AC3E}">
        <p14:creationId xmlns:p14="http://schemas.microsoft.com/office/powerpoint/2010/main" val="349289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75AA6-68C2-4419-95AF-4A14591B2EC7}"/>
              </a:ext>
            </a:extLst>
          </p:cNvPr>
          <p:cNvSpPr>
            <a:spLocks noGrp="1"/>
          </p:cNvSpPr>
          <p:nvPr>
            <p:ph type="title"/>
          </p:nvPr>
        </p:nvSpPr>
        <p:spPr>
          <a:xfrm>
            <a:off x="913795" y="609601"/>
            <a:ext cx="10353761" cy="914400"/>
          </a:xfrm>
        </p:spPr>
        <p:txBody>
          <a:bodyPr/>
          <a:lstStyle/>
          <a:p>
            <a:r>
              <a:rPr lang="es-CL" dirty="0"/>
              <a:t>Solución para la empresa</a:t>
            </a:r>
          </a:p>
        </p:txBody>
      </p:sp>
      <p:sp>
        <p:nvSpPr>
          <p:cNvPr id="3" name="Marcador de contenido 2">
            <a:extLst>
              <a:ext uri="{FF2B5EF4-FFF2-40B4-BE49-F238E27FC236}">
                <a16:creationId xmlns:a16="http://schemas.microsoft.com/office/drawing/2014/main" id="{CB71D36D-8FDE-457A-ADC9-2E8FC9B9338D}"/>
              </a:ext>
            </a:extLst>
          </p:cNvPr>
          <p:cNvSpPr>
            <a:spLocks noGrp="1"/>
          </p:cNvSpPr>
          <p:nvPr>
            <p:ph idx="1"/>
          </p:nvPr>
        </p:nvSpPr>
        <p:spPr>
          <a:xfrm>
            <a:off x="913795" y="1706880"/>
            <a:ext cx="10353762" cy="4084320"/>
          </a:xfrm>
        </p:spPr>
        <p:txBody>
          <a:bodyPr>
            <a:normAutofit fontScale="92500" lnSpcReduction="10000"/>
          </a:bodyPr>
          <a:lstStyle/>
          <a:p>
            <a:pPr algn="just">
              <a:buFont typeface="Wingdings" panose="05000000000000000000" pitchFamily="2" charset="2"/>
              <a:buChar char="Ø"/>
            </a:pPr>
            <a:r>
              <a:rPr lang="es-CL" dirty="0"/>
              <a:t> </a:t>
            </a:r>
            <a:r>
              <a:rPr lang="es-CL" dirty="0">
                <a:effectLst/>
              </a:rPr>
              <a:t>La principal solución u oportunidad es la implementación de un software que permita el respaldo completo del historial clínico y la atención de los pacientes así como también la correcta administración de la Agenda médica de la Pediatra</a:t>
            </a:r>
          </a:p>
          <a:p>
            <a:pPr marL="0" indent="0" algn="just">
              <a:buNone/>
            </a:pPr>
            <a:endParaRPr lang="es-CL" dirty="0">
              <a:effectLst/>
            </a:endParaRPr>
          </a:p>
          <a:p>
            <a:pPr marL="0" indent="0" algn="ctr">
              <a:lnSpc>
                <a:spcPct val="90000"/>
              </a:lnSpc>
              <a:spcBef>
                <a:spcPct val="0"/>
              </a:spcBef>
              <a:buNone/>
            </a:pPr>
            <a:r>
              <a:rPr lang="es-CL" sz="3700" b="1" cap="all" dirty="0">
                <a:effectLst>
                  <a:outerShdw blurRad="50800" dist="63500" dir="2700000" algn="tl" rotWithShape="0">
                    <a:srgbClr val="000000">
                      <a:alpha val="48000"/>
                    </a:srgbClr>
                  </a:outerShdw>
                </a:effectLst>
                <a:latin typeface="+mj-lt"/>
                <a:ea typeface="+mj-ea"/>
                <a:cs typeface="+mj-cs"/>
              </a:rPr>
              <a:t>Objetivo Principal</a:t>
            </a:r>
          </a:p>
          <a:p>
            <a:pPr algn="just">
              <a:buFont typeface="Wingdings" panose="05000000000000000000" pitchFamily="2" charset="2"/>
              <a:buChar char="Ø"/>
            </a:pPr>
            <a:r>
              <a:rPr lang="es-CL" dirty="0">
                <a:effectLst/>
              </a:rPr>
              <a:t> Desarrollar un Software que tenga como finalidad el modernizar, agilizar y dar eficiencia a los procesos internos que se desarrollan en la Consulta médica. </a:t>
            </a:r>
          </a:p>
          <a:p>
            <a:pPr lvl="1" algn="just"/>
            <a:r>
              <a:rPr lang="es-CL" dirty="0">
                <a:effectLst/>
              </a:rPr>
              <a:t>Para la versión Web se va a desarrollar un WebSite que permita agilizar la toma de horas médicas por parte de los usuarios (Pacientes).</a:t>
            </a:r>
          </a:p>
          <a:p>
            <a:pPr lvl="1" algn="just"/>
            <a:r>
              <a:rPr lang="es-CL" dirty="0">
                <a:effectLst/>
              </a:rPr>
              <a:t>Para la versión de Escritorio se desarrollara un software que tenga como finalidad el registrar y organizar de manera coherente todos los antecedentes clínicos de los pacientes .  </a:t>
            </a:r>
          </a:p>
          <a:p>
            <a:pPr algn="just">
              <a:buFont typeface="Wingdings" panose="05000000000000000000" pitchFamily="2" charset="2"/>
              <a:buChar char="Ø"/>
            </a:pPr>
            <a:endParaRPr lang="es-CL" dirty="0"/>
          </a:p>
        </p:txBody>
      </p:sp>
    </p:spTree>
    <p:extLst>
      <p:ext uri="{BB962C8B-B14F-4D97-AF65-F5344CB8AC3E}">
        <p14:creationId xmlns:p14="http://schemas.microsoft.com/office/powerpoint/2010/main" val="307543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02F47-5F72-4A60-A0C4-ACAF06E7B50E}"/>
              </a:ext>
            </a:extLst>
          </p:cNvPr>
          <p:cNvSpPr>
            <a:spLocks noGrp="1"/>
          </p:cNvSpPr>
          <p:nvPr>
            <p:ph type="title"/>
          </p:nvPr>
        </p:nvSpPr>
        <p:spPr>
          <a:xfrm>
            <a:off x="913795" y="609601"/>
            <a:ext cx="10353761" cy="822960"/>
          </a:xfrm>
        </p:spPr>
        <p:txBody>
          <a:bodyPr/>
          <a:lstStyle/>
          <a:p>
            <a:r>
              <a:rPr lang="es-CL" dirty="0"/>
              <a:t>Objetivos Específicos </a:t>
            </a:r>
          </a:p>
        </p:txBody>
      </p:sp>
      <p:sp>
        <p:nvSpPr>
          <p:cNvPr id="3" name="Marcador de contenido 2">
            <a:extLst>
              <a:ext uri="{FF2B5EF4-FFF2-40B4-BE49-F238E27FC236}">
                <a16:creationId xmlns:a16="http://schemas.microsoft.com/office/drawing/2014/main" id="{44F7743C-7C24-4B32-9ED3-DD37A85151F4}"/>
              </a:ext>
            </a:extLst>
          </p:cNvPr>
          <p:cNvSpPr>
            <a:spLocks noGrp="1"/>
          </p:cNvSpPr>
          <p:nvPr>
            <p:ph idx="1"/>
          </p:nvPr>
        </p:nvSpPr>
        <p:spPr>
          <a:xfrm>
            <a:off x="472440" y="1501704"/>
            <a:ext cx="5618235" cy="3695136"/>
          </a:xfrm>
        </p:spPr>
        <p:txBody>
          <a:bodyPr>
            <a:noAutofit/>
          </a:bodyPr>
          <a:lstStyle/>
          <a:p>
            <a:pPr lvl="0" algn="just">
              <a:buFont typeface="Wingdings" panose="05000000000000000000" pitchFamily="2" charset="2"/>
              <a:buChar char="Ø"/>
            </a:pPr>
            <a:r>
              <a:rPr lang="es-CL" sz="1600" dirty="0">
                <a:effectLst/>
              </a:rPr>
              <a:t>Crear usuarios para acceder a la agenda.</a:t>
            </a:r>
          </a:p>
          <a:p>
            <a:pPr lvl="0" algn="just">
              <a:buFont typeface="Wingdings" panose="05000000000000000000" pitchFamily="2" charset="2"/>
              <a:buChar char="Ø"/>
            </a:pPr>
            <a:r>
              <a:rPr lang="es-CL" sz="1600" dirty="0">
                <a:effectLst/>
              </a:rPr>
              <a:t>Mostrar la agenda medica electrónica de acuerdo al día de interés.</a:t>
            </a:r>
          </a:p>
          <a:p>
            <a:pPr lvl="0" algn="just">
              <a:buFont typeface="Wingdings" panose="05000000000000000000" pitchFamily="2" charset="2"/>
              <a:buChar char="Ø"/>
            </a:pPr>
            <a:r>
              <a:rPr lang="es-CL" sz="1600" dirty="0">
                <a:effectLst/>
              </a:rPr>
              <a:t>Cancelar horas cuando ya han sido tomadas previamente.</a:t>
            </a:r>
          </a:p>
          <a:p>
            <a:pPr lvl="0" algn="just">
              <a:buFont typeface="Wingdings" panose="05000000000000000000" pitchFamily="2" charset="2"/>
              <a:buChar char="Ø"/>
            </a:pPr>
            <a:r>
              <a:rPr lang="es-CL" sz="1600" dirty="0">
                <a:effectLst/>
              </a:rPr>
              <a:t>Crear listado de pacientes para la confirmación de sus horas médicas</a:t>
            </a:r>
          </a:p>
          <a:p>
            <a:pPr lvl="0" algn="just">
              <a:buFont typeface="Wingdings" panose="05000000000000000000" pitchFamily="2" charset="2"/>
              <a:buChar char="Ø"/>
            </a:pPr>
            <a:r>
              <a:rPr lang="es-CL" sz="1600" dirty="0">
                <a:effectLst/>
              </a:rPr>
              <a:t>Crear Ficha electrónico para pacientes nuevo.</a:t>
            </a:r>
          </a:p>
          <a:p>
            <a:pPr lvl="0" algn="just">
              <a:buFont typeface="Wingdings" panose="05000000000000000000" pitchFamily="2" charset="2"/>
              <a:buChar char="Ø"/>
            </a:pPr>
            <a:r>
              <a:rPr lang="es-CL" sz="1600" dirty="0">
                <a:effectLst/>
              </a:rPr>
              <a:t>Crear Historial clínico electrónico para pacientes nuevo.</a:t>
            </a:r>
          </a:p>
        </p:txBody>
      </p:sp>
      <p:sp>
        <p:nvSpPr>
          <p:cNvPr id="4" name="Marcador de contenido 2">
            <a:extLst>
              <a:ext uri="{FF2B5EF4-FFF2-40B4-BE49-F238E27FC236}">
                <a16:creationId xmlns:a16="http://schemas.microsoft.com/office/drawing/2014/main" id="{885A5A96-C19A-4920-B30C-0C97399A15B9}"/>
              </a:ext>
            </a:extLst>
          </p:cNvPr>
          <p:cNvSpPr txBox="1">
            <a:spLocks/>
          </p:cNvSpPr>
          <p:nvPr/>
        </p:nvSpPr>
        <p:spPr>
          <a:xfrm>
            <a:off x="6090675" y="1501704"/>
            <a:ext cx="5618235" cy="369513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buFont typeface="Wingdings" panose="05000000000000000000" pitchFamily="2" charset="2"/>
              <a:buChar char="Ø"/>
            </a:pPr>
            <a:r>
              <a:rPr lang="es-CL" sz="2900" dirty="0">
                <a:effectLst/>
              </a:rPr>
              <a:t>Guardar el historial clínico electrónico de los pacientes.</a:t>
            </a:r>
          </a:p>
          <a:p>
            <a:pPr algn="just">
              <a:buFont typeface="Wingdings" panose="05000000000000000000" pitchFamily="2" charset="2"/>
              <a:buChar char="Ø"/>
            </a:pPr>
            <a:r>
              <a:rPr lang="es-CL" sz="2900" dirty="0">
                <a:effectLst/>
              </a:rPr>
              <a:t>Visualizar visitas anteriores de los pacientes.</a:t>
            </a:r>
          </a:p>
          <a:p>
            <a:pPr algn="just">
              <a:buFont typeface="Wingdings" panose="05000000000000000000" pitchFamily="2" charset="2"/>
              <a:buChar char="Ø"/>
            </a:pPr>
            <a:r>
              <a:rPr lang="es-CL" sz="2900" dirty="0">
                <a:effectLst/>
              </a:rPr>
              <a:t>Emitir certificados médicos electrónicos a los pacientes.</a:t>
            </a:r>
          </a:p>
          <a:p>
            <a:pPr algn="just">
              <a:buFont typeface="Wingdings" panose="05000000000000000000" pitchFamily="2" charset="2"/>
              <a:buChar char="Ø"/>
            </a:pPr>
            <a:r>
              <a:rPr lang="es-CL" sz="2900" dirty="0">
                <a:effectLst/>
              </a:rPr>
              <a:t>Emitir recetas médicas electrónicas para los pacientes. </a:t>
            </a:r>
          </a:p>
          <a:p>
            <a:pPr algn="just">
              <a:buFont typeface="Wingdings" panose="05000000000000000000" pitchFamily="2" charset="2"/>
              <a:buChar char="Ø"/>
            </a:pPr>
            <a:r>
              <a:rPr lang="es-CL" sz="2900" dirty="0">
                <a:effectLst/>
              </a:rPr>
              <a:t>Modificar horas de la agenda médica.</a:t>
            </a:r>
          </a:p>
          <a:p>
            <a:pPr lvl="0" algn="just">
              <a:buFont typeface="Wingdings" panose="05000000000000000000" pitchFamily="2" charset="2"/>
              <a:buChar char="Ø"/>
            </a:pPr>
            <a:r>
              <a:rPr lang="es-CL" sz="2900" dirty="0">
                <a:effectLst/>
              </a:rPr>
              <a:t>Generar informes con estadísticas de visitas o controles</a:t>
            </a:r>
          </a:p>
          <a:p>
            <a:pPr lvl="0" algn="just">
              <a:buFont typeface="Wingdings" panose="05000000000000000000" pitchFamily="2" charset="2"/>
              <a:buChar char="Ø"/>
            </a:pPr>
            <a:r>
              <a:rPr lang="es-CL" sz="2900" dirty="0">
                <a:effectLst/>
              </a:rPr>
              <a:t>Emitir un histórico de visitas de cada paciente.</a:t>
            </a:r>
          </a:p>
          <a:p>
            <a:pPr lvl="0" algn="just">
              <a:buFont typeface="Wingdings" panose="05000000000000000000" pitchFamily="2" charset="2"/>
              <a:buChar char="Ø"/>
            </a:pPr>
            <a:r>
              <a:rPr lang="es-CL" sz="2900" dirty="0">
                <a:effectLst/>
              </a:rPr>
              <a:t>Tener diferentes tipos de usuarios para la manipulación del sistema. </a:t>
            </a:r>
          </a:p>
          <a:p>
            <a:pPr>
              <a:buFont typeface="Wingdings" panose="05000000000000000000" pitchFamily="2" charset="2"/>
              <a:buChar char="Ø"/>
            </a:pPr>
            <a:endParaRPr lang="es-CL" dirty="0"/>
          </a:p>
        </p:txBody>
      </p:sp>
    </p:spTree>
    <p:extLst>
      <p:ext uri="{BB962C8B-B14F-4D97-AF65-F5344CB8AC3E}">
        <p14:creationId xmlns:p14="http://schemas.microsoft.com/office/powerpoint/2010/main" val="330586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5853D-D56A-4C94-AB96-81A767EAA8F8}"/>
              </a:ext>
            </a:extLst>
          </p:cNvPr>
          <p:cNvSpPr>
            <a:spLocks noGrp="1"/>
          </p:cNvSpPr>
          <p:nvPr>
            <p:ph type="title"/>
          </p:nvPr>
        </p:nvSpPr>
        <p:spPr>
          <a:xfrm>
            <a:off x="919119" y="822961"/>
            <a:ext cx="10353761" cy="960120"/>
          </a:xfrm>
        </p:spPr>
        <p:txBody>
          <a:bodyPr>
            <a:normAutofit/>
          </a:bodyPr>
          <a:lstStyle/>
          <a:p>
            <a:r>
              <a:rPr lang="es-CL" dirty="0"/>
              <a:t>Planificación del proyecto</a:t>
            </a:r>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32C5193F-BCA4-49FF-BA8B-713B1C45C83E}"/>
              </a:ext>
            </a:extLst>
          </p:cNvPr>
          <p:cNvGraphicFramePr>
            <a:graphicFrameLocks noGrp="1"/>
          </p:cNvGraphicFramePr>
          <p:nvPr>
            <p:ph idx="1"/>
            <p:extLst>
              <p:ext uri="{D42A27DB-BD31-4B8C-83A1-F6EECF244321}">
                <p14:modId xmlns:p14="http://schemas.microsoft.com/office/powerpoint/2010/main" val="3478779099"/>
              </p:ext>
            </p:extLst>
          </p:nvPr>
        </p:nvGraphicFramePr>
        <p:xfrm>
          <a:off x="624840" y="2453640"/>
          <a:ext cx="11109946" cy="2983816"/>
        </p:xfrm>
        <a:graphic>
          <a:graphicData uri="http://schemas.openxmlformats.org/drawingml/2006/table">
            <a:tbl>
              <a:tblPr>
                <a:tableStyleId>{9D7B26C5-4107-4FEC-AEDC-1716B250A1EF}</a:tableStyleId>
              </a:tblPr>
              <a:tblGrid>
                <a:gridCol w="3503551">
                  <a:extLst>
                    <a:ext uri="{9D8B030D-6E8A-4147-A177-3AD203B41FA5}">
                      <a16:colId xmlns:a16="http://schemas.microsoft.com/office/drawing/2014/main" val="2850525350"/>
                    </a:ext>
                  </a:extLst>
                </a:gridCol>
                <a:gridCol w="507093">
                  <a:extLst>
                    <a:ext uri="{9D8B030D-6E8A-4147-A177-3AD203B41FA5}">
                      <a16:colId xmlns:a16="http://schemas.microsoft.com/office/drawing/2014/main" val="2572733073"/>
                    </a:ext>
                  </a:extLst>
                </a:gridCol>
                <a:gridCol w="507093">
                  <a:extLst>
                    <a:ext uri="{9D8B030D-6E8A-4147-A177-3AD203B41FA5}">
                      <a16:colId xmlns:a16="http://schemas.microsoft.com/office/drawing/2014/main" val="3975760423"/>
                    </a:ext>
                  </a:extLst>
                </a:gridCol>
                <a:gridCol w="507093">
                  <a:extLst>
                    <a:ext uri="{9D8B030D-6E8A-4147-A177-3AD203B41FA5}">
                      <a16:colId xmlns:a16="http://schemas.microsoft.com/office/drawing/2014/main" val="1232800"/>
                    </a:ext>
                  </a:extLst>
                </a:gridCol>
                <a:gridCol w="507093">
                  <a:extLst>
                    <a:ext uri="{9D8B030D-6E8A-4147-A177-3AD203B41FA5}">
                      <a16:colId xmlns:a16="http://schemas.microsoft.com/office/drawing/2014/main" val="934535090"/>
                    </a:ext>
                  </a:extLst>
                </a:gridCol>
                <a:gridCol w="507093">
                  <a:extLst>
                    <a:ext uri="{9D8B030D-6E8A-4147-A177-3AD203B41FA5}">
                      <a16:colId xmlns:a16="http://schemas.microsoft.com/office/drawing/2014/main" val="817866027"/>
                    </a:ext>
                  </a:extLst>
                </a:gridCol>
                <a:gridCol w="507093">
                  <a:extLst>
                    <a:ext uri="{9D8B030D-6E8A-4147-A177-3AD203B41FA5}">
                      <a16:colId xmlns:a16="http://schemas.microsoft.com/office/drawing/2014/main" val="356010889"/>
                    </a:ext>
                  </a:extLst>
                </a:gridCol>
                <a:gridCol w="507093">
                  <a:extLst>
                    <a:ext uri="{9D8B030D-6E8A-4147-A177-3AD203B41FA5}">
                      <a16:colId xmlns:a16="http://schemas.microsoft.com/office/drawing/2014/main" val="1754458242"/>
                    </a:ext>
                  </a:extLst>
                </a:gridCol>
                <a:gridCol w="507093">
                  <a:extLst>
                    <a:ext uri="{9D8B030D-6E8A-4147-A177-3AD203B41FA5}">
                      <a16:colId xmlns:a16="http://schemas.microsoft.com/office/drawing/2014/main" val="3908640314"/>
                    </a:ext>
                  </a:extLst>
                </a:gridCol>
                <a:gridCol w="507093">
                  <a:extLst>
                    <a:ext uri="{9D8B030D-6E8A-4147-A177-3AD203B41FA5}">
                      <a16:colId xmlns:a16="http://schemas.microsoft.com/office/drawing/2014/main" val="3425937961"/>
                    </a:ext>
                  </a:extLst>
                </a:gridCol>
                <a:gridCol w="507093">
                  <a:extLst>
                    <a:ext uri="{9D8B030D-6E8A-4147-A177-3AD203B41FA5}">
                      <a16:colId xmlns:a16="http://schemas.microsoft.com/office/drawing/2014/main" val="1383277082"/>
                    </a:ext>
                  </a:extLst>
                </a:gridCol>
                <a:gridCol w="507093">
                  <a:extLst>
                    <a:ext uri="{9D8B030D-6E8A-4147-A177-3AD203B41FA5}">
                      <a16:colId xmlns:a16="http://schemas.microsoft.com/office/drawing/2014/main" val="1195244657"/>
                    </a:ext>
                  </a:extLst>
                </a:gridCol>
                <a:gridCol w="507093">
                  <a:extLst>
                    <a:ext uri="{9D8B030D-6E8A-4147-A177-3AD203B41FA5}">
                      <a16:colId xmlns:a16="http://schemas.microsoft.com/office/drawing/2014/main" val="1338041119"/>
                    </a:ext>
                  </a:extLst>
                </a:gridCol>
                <a:gridCol w="507093">
                  <a:extLst>
                    <a:ext uri="{9D8B030D-6E8A-4147-A177-3AD203B41FA5}">
                      <a16:colId xmlns:a16="http://schemas.microsoft.com/office/drawing/2014/main" val="3928968907"/>
                    </a:ext>
                  </a:extLst>
                </a:gridCol>
                <a:gridCol w="507093">
                  <a:extLst>
                    <a:ext uri="{9D8B030D-6E8A-4147-A177-3AD203B41FA5}">
                      <a16:colId xmlns:a16="http://schemas.microsoft.com/office/drawing/2014/main" val="2932802990"/>
                    </a:ext>
                  </a:extLst>
                </a:gridCol>
                <a:gridCol w="507093">
                  <a:extLst>
                    <a:ext uri="{9D8B030D-6E8A-4147-A177-3AD203B41FA5}">
                      <a16:colId xmlns:a16="http://schemas.microsoft.com/office/drawing/2014/main" val="1171481970"/>
                    </a:ext>
                  </a:extLst>
                </a:gridCol>
              </a:tblGrid>
              <a:tr h="348226">
                <a:tc>
                  <a:txBody>
                    <a:bodyPr/>
                    <a:lstStyle/>
                    <a:p>
                      <a:pPr algn="l" fontAlgn="b"/>
                      <a:endParaRPr lang="es-CL" sz="1600" b="0" i="0" u="none" strike="noStrike">
                        <a:solidFill>
                          <a:srgbClr val="000000"/>
                        </a:solidFill>
                        <a:effectLst/>
                        <a:latin typeface="Calibri" panose="020F0502020204030204" pitchFamily="34" charset="0"/>
                      </a:endParaRPr>
                    </a:p>
                  </a:txBody>
                  <a:tcPr marL="14222" marR="14222" marT="14222" marB="0" anchor="b"/>
                </a:tc>
                <a:tc gridSpan="5">
                  <a:txBody>
                    <a:bodyPr/>
                    <a:lstStyle/>
                    <a:p>
                      <a:pPr algn="ctr" fontAlgn="b"/>
                      <a:r>
                        <a:rPr lang="es-CL" sz="1600" u="none" strike="noStrike">
                          <a:effectLst/>
                        </a:rPr>
                        <a:t>NOBIEMBRE</a:t>
                      </a:r>
                      <a:endParaRPr lang="es-CL" sz="1600" b="0" i="0" u="none" strike="noStrike">
                        <a:solidFill>
                          <a:srgbClr val="000000"/>
                        </a:solidFill>
                        <a:effectLst/>
                        <a:latin typeface="Calibri" panose="020F0502020204030204" pitchFamily="34" charset="0"/>
                      </a:endParaRPr>
                    </a:p>
                  </a:txBody>
                  <a:tcPr marL="14222" marR="14222" marT="14222" marB="0" anchor="b"/>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5">
                  <a:txBody>
                    <a:bodyPr/>
                    <a:lstStyle/>
                    <a:p>
                      <a:pPr algn="ctr" fontAlgn="b"/>
                      <a:r>
                        <a:rPr lang="es-CL" sz="1600" u="none" strike="noStrike" dirty="0">
                          <a:effectLst/>
                        </a:rPr>
                        <a:t>DICIEMBRE</a:t>
                      </a:r>
                      <a:endParaRPr lang="es-CL" sz="1600" b="0" i="0" u="none" strike="noStrike" dirty="0">
                        <a:solidFill>
                          <a:srgbClr val="000000"/>
                        </a:solidFill>
                        <a:effectLst/>
                        <a:latin typeface="Calibri" panose="020F0502020204030204" pitchFamily="34" charset="0"/>
                      </a:endParaRPr>
                    </a:p>
                  </a:txBody>
                  <a:tcPr marL="14222" marR="14222" marT="14222" marB="0" anchor="b"/>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5">
                  <a:txBody>
                    <a:bodyPr/>
                    <a:lstStyle/>
                    <a:p>
                      <a:pPr algn="ctr" fontAlgn="b"/>
                      <a:r>
                        <a:rPr lang="es-CL" sz="1600" u="none" strike="noStrike">
                          <a:effectLst/>
                        </a:rPr>
                        <a:t>ENERO</a:t>
                      </a:r>
                      <a:endParaRPr lang="es-CL" sz="1600" b="0" i="0" u="none" strike="noStrike">
                        <a:solidFill>
                          <a:srgbClr val="000000"/>
                        </a:solidFill>
                        <a:effectLst/>
                        <a:latin typeface="Calibri" panose="020F0502020204030204" pitchFamily="34" charset="0"/>
                      </a:endParaRPr>
                    </a:p>
                  </a:txBody>
                  <a:tcPr marL="14222" marR="14222" marT="14222" marB="0" anchor="b"/>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734880499"/>
                  </a:ext>
                </a:extLst>
              </a:tr>
              <a:tr h="348226">
                <a:tc>
                  <a:txBody>
                    <a:bodyPr/>
                    <a:lstStyle/>
                    <a:p>
                      <a:pPr algn="l" fontAlgn="b"/>
                      <a:endParaRPr lang="es-CL" sz="1600" b="0" i="0" u="none" strike="noStrike">
                        <a:solidFill>
                          <a:srgbClr val="000000"/>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S1</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S2</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S3</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S4</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S5</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S1</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S2</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S3</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S4</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S5</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S1</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S2</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S3</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S4</a:t>
                      </a:r>
                      <a:endParaRPr lang="es-CL" sz="1600" b="0" i="0" u="none" strike="noStrike">
                        <a:solidFill>
                          <a:srgbClr val="FFFFFF"/>
                        </a:solidFill>
                        <a:effectLst/>
                        <a:latin typeface="Calibri" panose="020F0502020204030204" pitchFamily="34" charset="0"/>
                      </a:endParaRPr>
                    </a:p>
                  </a:txBody>
                  <a:tcPr marL="14222" marR="14222" marT="14222" marB="0" anchor="b"/>
                </a:tc>
                <a:tc>
                  <a:txBody>
                    <a:bodyPr/>
                    <a:lstStyle/>
                    <a:p>
                      <a:pPr algn="ctr" fontAlgn="b"/>
                      <a:r>
                        <a:rPr lang="es-CL" sz="1600" u="none" strike="noStrike">
                          <a:effectLst/>
                        </a:rPr>
                        <a:t>S5</a:t>
                      </a:r>
                      <a:endParaRPr lang="es-CL" sz="1600" b="0" i="0" u="none" strike="noStrike">
                        <a:solidFill>
                          <a:srgbClr val="FFFFFF"/>
                        </a:solidFill>
                        <a:effectLst/>
                        <a:latin typeface="Calibri" panose="020F0502020204030204" pitchFamily="34" charset="0"/>
                      </a:endParaRPr>
                    </a:p>
                  </a:txBody>
                  <a:tcPr marL="14222" marR="14222" marT="14222" marB="0" anchor="b"/>
                </a:tc>
                <a:extLst>
                  <a:ext uri="{0D108BD9-81ED-4DB2-BD59-A6C34878D82A}">
                    <a16:rowId xmlns:a16="http://schemas.microsoft.com/office/drawing/2014/main" val="277470091"/>
                  </a:ext>
                </a:extLst>
              </a:tr>
              <a:tr h="621343">
                <a:tc>
                  <a:txBody>
                    <a:bodyPr/>
                    <a:lstStyle/>
                    <a:p>
                      <a:pPr algn="l" fontAlgn="b"/>
                      <a:r>
                        <a:rPr lang="es-CL" sz="1600" u="none" strike="noStrike" dirty="0">
                          <a:effectLst/>
                        </a:rPr>
                        <a:t>Análisis (Toma de Requerimientos)</a:t>
                      </a:r>
                      <a:endParaRPr lang="es-CL" sz="1600" b="0" i="0" u="none" strike="noStrike" dirty="0">
                        <a:solidFill>
                          <a:srgbClr val="000000"/>
                        </a:solidFill>
                        <a:effectLst/>
                        <a:latin typeface="Calibri" panose="020F0502020204030204" pitchFamily="34" charset="0"/>
                      </a:endParaRPr>
                    </a:p>
                  </a:txBody>
                  <a:tcPr marL="14222" marR="14222" marT="14222" marB="0" anchor="ctr"/>
                </a:tc>
                <a:tc>
                  <a:txBody>
                    <a:bodyPr/>
                    <a:lstStyle/>
                    <a:p>
                      <a:pPr algn="ctr" fontAlgn="b"/>
                      <a:r>
                        <a:rPr lang="es-CL" sz="1600" b="0" i="0" u="none" strike="noStrike" dirty="0">
                          <a:solidFill>
                            <a:schemeClr val="tx1">
                              <a:lumMod val="95000"/>
                            </a:schemeClr>
                          </a:solidFill>
                          <a:effectLst/>
                          <a:latin typeface="Calibri" panose="020F0502020204030204" pitchFamily="34" charset="0"/>
                        </a:rPr>
                        <a:t>X</a:t>
                      </a: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extLst>
                  <a:ext uri="{0D108BD9-81ED-4DB2-BD59-A6C34878D82A}">
                    <a16:rowId xmlns:a16="http://schemas.microsoft.com/office/drawing/2014/main" val="315032868"/>
                  </a:ext>
                </a:extLst>
              </a:tr>
              <a:tr h="621343">
                <a:tc>
                  <a:txBody>
                    <a:bodyPr/>
                    <a:lstStyle/>
                    <a:p>
                      <a:pPr algn="l" fontAlgn="ctr"/>
                      <a:r>
                        <a:rPr lang="es-ES" sz="1600" u="none" strike="noStrike">
                          <a:effectLst/>
                        </a:rPr>
                        <a:t>Diseño (Interfaz grafica y Modelado de datos)</a:t>
                      </a:r>
                      <a:endParaRPr lang="es-ES" sz="1600" b="0" i="0" u="none" strike="noStrike">
                        <a:solidFill>
                          <a:srgbClr val="000000"/>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dirty="0">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extLst>
                  <a:ext uri="{0D108BD9-81ED-4DB2-BD59-A6C34878D82A}">
                    <a16:rowId xmlns:a16="http://schemas.microsoft.com/office/drawing/2014/main" val="1391695645"/>
                  </a:ext>
                </a:extLst>
              </a:tr>
              <a:tr h="348226">
                <a:tc>
                  <a:txBody>
                    <a:bodyPr/>
                    <a:lstStyle/>
                    <a:p>
                      <a:pPr algn="l" fontAlgn="b"/>
                      <a:r>
                        <a:rPr lang="es-CL" sz="1600" u="none" strike="noStrike">
                          <a:effectLst/>
                        </a:rPr>
                        <a:t>Programacion</a:t>
                      </a:r>
                      <a:endParaRPr lang="es-CL" sz="1600" b="0" i="0" u="none" strike="noStrike">
                        <a:solidFill>
                          <a:srgbClr val="000000"/>
                        </a:solidFill>
                        <a:effectLst/>
                        <a:latin typeface="Calibri" panose="020F0502020204030204" pitchFamily="34" charset="0"/>
                      </a:endParaRPr>
                    </a:p>
                  </a:txBody>
                  <a:tcPr marL="14222" marR="14222" marT="14222" marB="0" anchor="b"/>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b="0" i="0" u="none" strike="noStrike" dirty="0">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extLst>
                  <a:ext uri="{0D108BD9-81ED-4DB2-BD59-A6C34878D82A}">
                    <a16:rowId xmlns:a16="http://schemas.microsoft.com/office/drawing/2014/main" val="455020206"/>
                  </a:ext>
                </a:extLst>
              </a:tr>
              <a:tr h="348226">
                <a:tc>
                  <a:txBody>
                    <a:bodyPr/>
                    <a:lstStyle/>
                    <a:p>
                      <a:pPr algn="l" fontAlgn="b"/>
                      <a:r>
                        <a:rPr lang="es-CL" sz="1600" u="none" strike="noStrike">
                          <a:effectLst/>
                        </a:rPr>
                        <a:t>Pruebas</a:t>
                      </a:r>
                      <a:endParaRPr lang="es-CL" sz="1600" b="0" i="0" u="none" strike="noStrike">
                        <a:solidFill>
                          <a:srgbClr val="000000"/>
                        </a:solidFill>
                        <a:effectLst/>
                        <a:latin typeface="Calibri" panose="020F0502020204030204" pitchFamily="34" charset="0"/>
                      </a:endParaRPr>
                    </a:p>
                  </a:txBody>
                  <a:tcPr marL="14222" marR="14222" marT="14222" marB="0" anchor="b"/>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endParaRPr lang="es-CL" sz="1600" b="0" i="0" u="none" strike="noStrike" dirty="0">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dirty="0">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dirty="0">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extLst>
                  <a:ext uri="{0D108BD9-81ED-4DB2-BD59-A6C34878D82A}">
                    <a16:rowId xmlns:a16="http://schemas.microsoft.com/office/drawing/2014/main" val="1928282769"/>
                  </a:ext>
                </a:extLst>
              </a:tr>
              <a:tr h="348226">
                <a:tc>
                  <a:txBody>
                    <a:bodyPr/>
                    <a:lstStyle/>
                    <a:p>
                      <a:pPr algn="l" fontAlgn="b"/>
                      <a:r>
                        <a:rPr lang="es-CL" sz="1600" u="none" strike="noStrike">
                          <a:effectLst/>
                        </a:rPr>
                        <a:t>Entregar Primer incremento</a:t>
                      </a:r>
                      <a:endParaRPr lang="es-CL" sz="1600" b="0" i="0" u="none" strike="noStrike">
                        <a:solidFill>
                          <a:srgbClr val="000000"/>
                        </a:solidFill>
                        <a:effectLst/>
                        <a:latin typeface="Calibri" panose="020F0502020204030204" pitchFamily="34" charset="0"/>
                      </a:endParaRPr>
                    </a:p>
                  </a:txBody>
                  <a:tcPr marL="14222" marR="14222" marT="14222" marB="0" anchor="b"/>
                </a:tc>
                <a:tc>
                  <a:txBody>
                    <a:bodyPr/>
                    <a:lstStyle/>
                    <a:p>
                      <a:pPr algn="ctr" fontAlgn="b"/>
                      <a:endParaRPr lang="es-CL" sz="1600" b="0" i="0" u="none" strike="noStrike">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endParaRPr lang="es-CL" sz="1600" u="none" strike="noStrike" kern="1200" dirty="0">
                        <a:solidFill>
                          <a:schemeClr val="tx1">
                            <a:lumMod val="95000"/>
                          </a:schemeClr>
                        </a:solidFill>
                        <a:effectLst/>
                        <a:latin typeface="+mn-lt"/>
                        <a:ea typeface="+mn-ea"/>
                        <a:cs typeface="+mn-cs"/>
                      </a:endParaRPr>
                    </a:p>
                  </a:txBody>
                  <a:tcPr marL="14222" marR="14222" marT="14222" marB="0" anchor="ctr"/>
                </a:tc>
                <a:tc>
                  <a:txBody>
                    <a:bodyPr/>
                    <a:lstStyle/>
                    <a:p>
                      <a:pPr algn="ctr" fontAlgn="b"/>
                      <a:r>
                        <a:rPr lang="es-CL" sz="1600" u="none" strike="noStrike" kern="1200" dirty="0">
                          <a:solidFill>
                            <a:schemeClr val="tx1">
                              <a:lumMod val="95000"/>
                            </a:schemeClr>
                          </a:solidFill>
                          <a:effectLst/>
                          <a:latin typeface="+mn-lt"/>
                          <a:ea typeface="+mn-ea"/>
                          <a:cs typeface="+mn-cs"/>
                        </a:rPr>
                        <a:t>X</a:t>
                      </a:r>
                    </a:p>
                  </a:txBody>
                  <a:tcPr marL="14222" marR="14222" marT="14222" marB="0" anchor="ctr"/>
                </a:tc>
                <a:tc>
                  <a:txBody>
                    <a:bodyPr/>
                    <a:lstStyle/>
                    <a:p>
                      <a:pPr algn="ctr" fontAlgn="b"/>
                      <a:endParaRPr lang="es-CL" sz="1600" b="0" i="0" u="none" strike="noStrike" dirty="0">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dirty="0">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dirty="0">
                        <a:solidFill>
                          <a:schemeClr val="tx1">
                            <a:lumMod val="95000"/>
                          </a:schemeClr>
                        </a:solidFill>
                        <a:effectLst/>
                        <a:latin typeface="Calibri" panose="020F0502020204030204" pitchFamily="34" charset="0"/>
                      </a:endParaRPr>
                    </a:p>
                  </a:txBody>
                  <a:tcPr marL="14222" marR="14222" marT="14222" marB="0" anchor="ctr"/>
                </a:tc>
                <a:tc>
                  <a:txBody>
                    <a:bodyPr/>
                    <a:lstStyle/>
                    <a:p>
                      <a:pPr algn="ctr" fontAlgn="b"/>
                      <a:endParaRPr lang="es-CL" sz="1600" b="0" i="0" u="none" strike="noStrike" dirty="0">
                        <a:solidFill>
                          <a:schemeClr val="tx1">
                            <a:lumMod val="95000"/>
                          </a:schemeClr>
                        </a:solidFill>
                        <a:effectLst/>
                        <a:latin typeface="Calibri" panose="020F0502020204030204" pitchFamily="34" charset="0"/>
                      </a:endParaRPr>
                    </a:p>
                  </a:txBody>
                  <a:tcPr marL="14222" marR="14222" marT="14222" marB="0" anchor="ctr"/>
                </a:tc>
                <a:extLst>
                  <a:ext uri="{0D108BD9-81ED-4DB2-BD59-A6C34878D82A}">
                    <a16:rowId xmlns:a16="http://schemas.microsoft.com/office/drawing/2014/main" val="3007462173"/>
                  </a:ext>
                </a:extLst>
              </a:tr>
            </a:tbl>
          </a:graphicData>
        </a:graphic>
      </p:graphicFrame>
    </p:spTree>
    <p:extLst>
      <p:ext uri="{BB962C8B-B14F-4D97-AF65-F5344CB8AC3E}">
        <p14:creationId xmlns:p14="http://schemas.microsoft.com/office/powerpoint/2010/main" val="155562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21CF55-2808-4274-BC5A-D6D5FEC09978}"/>
              </a:ext>
            </a:extLst>
          </p:cNvPr>
          <p:cNvSpPr>
            <a:spLocks noGrp="1"/>
          </p:cNvSpPr>
          <p:nvPr>
            <p:ph type="title"/>
          </p:nvPr>
        </p:nvSpPr>
        <p:spPr>
          <a:xfrm>
            <a:off x="913795" y="609601"/>
            <a:ext cx="10353761" cy="914400"/>
          </a:xfrm>
        </p:spPr>
        <p:txBody>
          <a:bodyPr/>
          <a:lstStyle/>
          <a:p>
            <a:r>
              <a:rPr lang="es-CL" dirty="0"/>
              <a:t>Requerimientos funcionales</a:t>
            </a:r>
          </a:p>
        </p:txBody>
      </p:sp>
      <p:sp>
        <p:nvSpPr>
          <p:cNvPr id="3" name="Marcador de contenido 2">
            <a:extLst>
              <a:ext uri="{FF2B5EF4-FFF2-40B4-BE49-F238E27FC236}">
                <a16:creationId xmlns:a16="http://schemas.microsoft.com/office/drawing/2014/main" id="{D90D4BB0-DA64-4472-A64A-2C3CCF9E6DE2}"/>
              </a:ext>
            </a:extLst>
          </p:cNvPr>
          <p:cNvSpPr>
            <a:spLocks noGrp="1"/>
          </p:cNvSpPr>
          <p:nvPr>
            <p:ph idx="1"/>
          </p:nvPr>
        </p:nvSpPr>
        <p:spPr>
          <a:xfrm>
            <a:off x="913795" y="1645920"/>
            <a:ext cx="10353762" cy="4145280"/>
          </a:xfrm>
        </p:spPr>
        <p:txBody>
          <a:bodyPr>
            <a:normAutofit fontScale="92500" lnSpcReduction="20000"/>
          </a:bodyPr>
          <a:lstStyle/>
          <a:p>
            <a:pPr marL="0" indent="0" algn="ctr">
              <a:buNone/>
            </a:pPr>
            <a:r>
              <a:rPr lang="es-CL" b="1" dirty="0">
                <a:effectLst/>
              </a:rPr>
              <a:t>Requerimientos Funcionales del 1° incremento</a:t>
            </a:r>
          </a:p>
          <a:p>
            <a:pPr marL="0" indent="0" algn="ctr">
              <a:buNone/>
            </a:pPr>
            <a:endParaRPr lang="es-CL" b="1" dirty="0">
              <a:effectLst/>
            </a:endParaRPr>
          </a:p>
          <a:p>
            <a:pPr lvl="1" algn="just">
              <a:buFont typeface="Wingdings" panose="05000000000000000000" pitchFamily="2" charset="2"/>
              <a:buChar char="Ø"/>
            </a:pPr>
            <a:r>
              <a:rPr lang="es-CL" dirty="0">
                <a:effectLst/>
              </a:rPr>
              <a:t>Crear una pagina web que tenga una interfaz intuitiva que permita a al usuario acceder al contenido de ella sin mayor dificultad.</a:t>
            </a:r>
          </a:p>
          <a:p>
            <a:pPr lvl="1" algn="just">
              <a:buFont typeface="Wingdings" panose="05000000000000000000" pitchFamily="2" charset="2"/>
              <a:buChar char="Ø"/>
            </a:pPr>
            <a:r>
              <a:rPr lang="es-CL" dirty="0">
                <a:effectLst/>
              </a:rPr>
              <a:t>Para acceder a la agenda médica el paciente deberá estar registrado y poseer una cuenta Login y Password, para lo cual la pagina web deberá contar con una interfaz que permita al usuario registrar sus datos y crear su cuenta, para después poder acceder a la interfaz de la agenda.</a:t>
            </a:r>
          </a:p>
          <a:p>
            <a:pPr lvl="1" algn="just">
              <a:buFont typeface="Wingdings" panose="05000000000000000000" pitchFamily="2" charset="2"/>
              <a:buChar char="Ø"/>
            </a:pPr>
            <a:r>
              <a:rPr lang="es-CL" dirty="0">
                <a:effectLst/>
              </a:rPr>
              <a:t>Una vez logeado el sistema deberá mostrar una interfaz con un calendario para elegir el día que necesita para mostrar las horas disponibles y así seleccionar la que mas le convenga al usuario.  </a:t>
            </a:r>
          </a:p>
          <a:p>
            <a:pPr lvl="1" algn="just">
              <a:buFont typeface="Wingdings" panose="05000000000000000000" pitchFamily="2" charset="2"/>
              <a:buChar char="Ø"/>
            </a:pPr>
            <a:r>
              <a:rPr lang="es-CL" dirty="0">
                <a:effectLst/>
              </a:rPr>
              <a:t>Para cancelar la hora tomada el usuario deberá logearse he ingresar a la interfaz en donde se toman las horas, ingresar al día que corresponde y presionar el botón de Cancelar Hora.</a:t>
            </a:r>
          </a:p>
          <a:p>
            <a:pPr algn="just"/>
            <a:endParaRPr lang="es-CL" dirty="0"/>
          </a:p>
        </p:txBody>
      </p:sp>
    </p:spTree>
    <p:extLst>
      <p:ext uri="{BB962C8B-B14F-4D97-AF65-F5344CB8AC3E}">
        <p14:creationId xmlns:p14="http://schemas.microsoft.com/office/powerpoint/2010/main" val="228332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94E53-318A-44AB-B972-0C4FA657D75D}"/>
              </a:ext>
            </a:extLst>
          </p:cNvPr>
          <p:cNvSpPr>
            <a:spLocks noGrp="1"/>
          </p:cNvSpPr>
          <p:nvPr>
            <p:ph type="title"/>
          </p:nvPr>
        </p:nvSpPr>
        <p:spPr>
          <a:xfrm>
            <a:off x="913795" y="609601"/>
            <a:ext cx="10353761" cy="777240"/>
          </a:xfrm>
        </p:spPr>
        <p:txBody>
          <a:bodyPr/>
          <a:lstStyle/>
          <a:p>
            <a:r>
              <a:rPr lang="es-CL" dirty="0"/>
              <a:t>Requerimientos funcionales</a:t>
            </a:r>
          </a:p>
        </p:txBody>
      </p:sp>
      <p:sp>
        <p:nvSpPr>
          <p:cNvPr id="3" name="Marcador de contenido 2">
            <a:extLst>
              <a:ext uri="{FF2B5EF4-FFF2-40B4-BE49-F238E27FC236}">
                <a16:creationId xmlns:a16="http://schemas.microsoft.com/office/drawing/2014/main" id="{5DE7CF12-348B-4C48-89E2-85AB9CEF8EC4}"/>
              </a:ext>
            </a:extLst>
          </p:cNvPr>
          <p:cNvSpPr>
            <a:spLocks noGrp="1"/>
          </p:cNvSpPr>
          <p:nvPr>
            <p:ph idx="1"/>
          </p:nvPr>
        </p:nvSpPr>
        <p:spPr>
          <a:xfrm>
            <a:off x="913795" y="1386841"/>
            <a:ext cx="10353762" cy="5105399"/>
          </a:xfrm>
        </p:spPr>
        <p:txBody>
          <a:bodyPr>
            <a:normAutofit/>
          </a:bodyPr>
          <a:lstStyle/>
          <a:p>
            <a:pPr marL="0" indent="0" algn="ctr">
              <a:buNone/>
            </a:pPr>
            <a:r>
              <a:rPr lang="es-CL" b="1" dirty="0">
                <a:effectLst/>
              </a:rPr>
              <a:t>	Requerimientos Funcionales del 2° incremento</a:t>
            </a:r>
          </a:p>
          <a:p>
            <a:pPr marL="0" indent="0" algn="ctr">
              <a:buNone/>
            </a:pPr>
            <a:endParaRPr lang="es-CL" dirty="0">
              <a:effectLst/>
            </a:endParaRPr>
          </a:p>
          <a:p>
            <a:pPr lvl="1" algn="just">
              <a:buFont typeface="Wingdings" panose="05000000000000000000" pitchFamily="2" charset="2"/>
              <a:buChar char="Ø"/>
            </a:pPr>
            <a:r>
              <a:rPr lang="es-CL" sz="1700" dirty="0">
                <a:effectLst/>
              </a:rPr>
              <a:t>Para crear la Ficha electrónica de un paciente nuevo el software deberá contar con una interfaz llamada “Datos Personales” que permita ingresar sus datos personales de los pacientes que deben ser otorgados de manera presencial he ingresados por la secretaria, éstos estarán enlazados con el primer requerimiento.</a:t>
            </a:r>
          </a:p>
          <a:p>
            <a:pPr lvl="1" algn="just">
              <a:buFont typeface="Wingdings" panose="05000000000000000000" pitchFamily="2" charset="2"/>
              <a:buChar char="Ø"/>
            </a:pPr>
            <a:r>
              <a:rPr lang="es-CL" sz="1700" dirty="0">
                <a:effectLst/>
              </a:rPr>
              <a:t>Para la confirmación de las horas medicas con los pacientes el Software contara con una interfaz llamada “Confirmar horas” que mostrara un listado que contara con las horas solicitadas para el día siguiente. </a:t>
            </a:r>
          </a:p>
          <a:p>
            <a:pPr lvl="1" algn="just">
              <a:buFont typeface="Wingdings" panose="05000000000000000000" pitchFamily="2" charset="2"/>
              <a:buChar char="Ø"/>
            </a:pPr>
            <a:r>
              <a:rPr lang="es-CL" sz="1700" dirty="0">
                <a:effectLst/>
              </a:rPr>
              <a:t>Para crear un historial clínico nuevo, el paciente debe de haber tomado una hora previamente con la Pediatra y el programa deberá contar con una interfaz llamada “Crear Historial” que permita a la Pediatra completar los datos de la atención para que así una vez terminada la ésta presionar el “Guardar Atención”, lo que finalizara la atención médica. </a:t>
            </a:r>
          </a:p>
          <a:p>
            <a:endParaRPr lang="es-CL" dirty="0"/>
          </a:p>
        </p:txBody>
      </p:sp>
    </p:spTree>
    <p:extLst>
      <p:ext uri="{BB962C8B-B14F-4D97-AF65-F5344CB8AC3E}">
        <p14:creationId xmlns:p14="http://schemas.microsoft.com/office/powerpoint/2010/main" val="89168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45048-2B70-41F2-ACBC-FEA539DCB178}"/>
              </a:ext>
            </a:extLst>
          </p:cNvPr>
          <p:cNvSpPr>
            <a:spLocks noGrp="1"/>
          </p:cNvSpPr>
          <p:nvPr>
            <p:ph type="title"/>
          </p:nvPr>
        </p:nvSpPr>
        <p:spPr>
          <a:xfrm>
            <a:off x="913795" y="609601"/>
            <a:ext cx="10353761" cy="960120"/>
          </a:xfrm>
        </p:spPr>
        <p:txBody>
          <a:bodyPr/>
          <a:lstStyle/>
          <a:p>
            <a:r>
              <a:rPr lang="es-CL" dirty="0"/>
              <a:t>REQUERIMINTOS FUNCIONALES</a:t>
            </a:r>
          </a:p>
        </p:txBody>
      </p:sp>
      <p:sp>
        <p:nvSpPr>
          <p:cNvPr id="3" name="Marcador de contenido 2">
            <a:extLst>
              <a:ext uri="{FF2B5EF4-FFF2-40B4-BE49-F238E27FC236}">
                <a16:creationId xmlns:a16="http://schemas.microsoft.com/office/drawing/2014/main" id="{3B09EB38-B51D-4A24-AC8A-0FB2466D8106}"/>
              </a:ext>
            </a:extLst>
          </p:cNvPr>
          <p:cNvSpPr>
            <a:spLocks noGrp="1"/>
          </p:cNvSpPr>
          <p:nvPr>
            <p:ph idx="1"/>
          </p:nvPr>
        </p:nvSpPr>
        <p:spPr>
          <a:xfrm>
            <a:off x="913795" y="1722120"/>
            <a:ext cx="10353762" cy="4069080"/>
          </a:xfrm>
        </p:spPr>
        <p:txBody>
          <a:bodyPr>
            <a:normAutofit fontScale="85000" lnSpcReduction="20000"/>
          </a:bodyPr>
          <a:lstStyle/>
          <a:p>
            <a:pPr marL="457200" lvl="1" indent="0" algn="ctr">
              <a:buNone/>
            </a:pPr>
            <a:r>
              <a:rPr lang="es-CL" sz="2400" b="1" dirty="0">
                <a:effectLst/>
              </a:rPr>
              <a:t>Requerimientos Funcionales del 2° incremento</a:t>
            </a:r>
            <a:endParaRPr lang="es-CL" sz="2400" dirty="0">
              <a:effectLst/>
            </a:endParaRPr>
          </a:p>
          <a:p>
            <a:pPr lvl="1" algn="just">
              <a:buFont typeface="Wingdings" panose="05000000000000000000" pitchFamily="2" charset="2"/>
              <a:buChar char="Ø"/>
            </a:pPr>
            <a:endParaRPr lang="es-CL" dirty="0">
              <a:effectLst/>
            </a:endParaRPr>
          </a:p>
          <a:p>
            <a:pPr lvl="1" algn="just">
              <a:buFont typeface="Wingdings" panose="05000000000000000000" pitchFamily="2" charset="2"/>
              <a:buChar char="Ø"/>
            </a:pPr>
            <a:r>
              <a:rPr lang="es-CL" sz="2000" dirty="0">
                <a:effectLst/>
              </a:rPr>
              <a:t>El sistema deberá contar con la opción dentro de la interfaz de “Crear Historial”, un Botón llamado “Ver Atenciones Anteriores” que desplegará las atenciones anteriores de cada paciente, para revisar las atenciones anteriores de los pacientes por parte de la Pediatra para así tomar una mejor decisión del tratamiento a seguir.</a:t>
            </a:r>
          </a:p>
          <a:p>
            <a:pPr lvl="1" algn="just">
              <a:buFont typeface="Wingdings" panose="05000000000000000000" pitchFamily="2" charset="2"/>
              <a:buChar char="Ø"/>
            </a:pPr>
            <a:r>
              <a:rPr lang="es-CL" sz="2000" dirty="0">
                <a:effectLst/>
              </a:rPr>
              <a:t>La interfaz “Crear Historial” deberá contar con 2 Campos de Texto adicionales a las “Observaciones del día” con los nombres de “Receta médica” y “Certificado médico” que se utilizaran para ser llenados por la Pediatra. Este Requerimiento es Opcional y dependerá de la determinación de la Paciente.</a:t>
            </a:r>
          </a:p>
          <a:p>
            <a:pPr lvl="1" algn="just">
              <a:buFont typeface="Wingdings" panose="05000000000000000000" pitchFamily="2" charset="2"/>
              <a:buChar char="Ø"/>
            </a:pPr>
            <a:r>
              <a:rPr lang="es-CL" sz="2000" dirty="0">
                <a:effectLst/>
              </a:rPr>
              <a:t>El sistema contará con una interfaz llamada “Resumen de Consultas” que servirá para dar a conocer al administrador del sistema datos relevantes de los pacientes.</a:t>
            </a:r>
          </a:p>
          <a:p>
            <a:pPr lvl="1" algn="just">
              <a:buFont typeface="Wingdings" panose="05000000000000000000" pitchFamily="2" charset="2"/>
              <a:buChar char="Ø"/>
            </a:pPr>
            <a:r>
              <a:rPr lang="es-CL" sz="2000" dirty="0">
                <a:effectLst/>
              </a:rPr>
              <a:t>Para los roles que se necesitan satisfacer para el correcto funcionamiento del software se necesitan 3.</a:t>
            </a:r>
            <a:endParaRPr lang="es-CL" dirty="0"/>
          </a:p>
        </p:txBody>
      </p:sp>
    </p:spTree>
    <p:extLst>
      <p:ext uri="{BB962C8B-B14F-4D97-AF65-F5344CB8AC3E}">
        <p14:creationId xmlns:p14="http://schemas.microsoft.com/office/powerpoint/2010/main" val="2584791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292</TotalTime>
  <Words>756</Words>
  <Application>Microsoft Office PowerPoint</Application>
  <PresentationFormat>Panorámica</PresentationFormat>
  <Paragraphs>107</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Bookman Old Style</vt:lpstr>
      <vt:lpstr>Calibri</vt:lpstr>
      <vt:lpstr>Rockwell</vt:lpstr>
      <vt:lpstr>Wingdings</vt:lpstr>
      <vt:lpstr>Damask</vt:lpstr>
      <vt:lpstr>Presentación de PowerPoint</vt:lpstr>
      <vt:lpstr>DATOS DE LA EMPRESA</vt:lpstr>
      <vt:lpstr>diagnóstico DE LA EMPRESA</vt:lpstr>
      <vt:lpstr>Solución para la empresa</vt:lpstr>
      <vt:lpstr>Objetivos Específicos </vt:lpstr>
      <vt:lpstr>Planificación del proyecto</vt:lpstr>
      <vt:lpstr>Requerimientos funcionales</vt:lpstr>
      <vt:lpstr>Requerimientos funcionales</vt:lpstr>
      <vt:lpstr>REQUERIMINTOS FUNCIONALES</vt:lpstr>
      <vt:lpstr>Ideas Generales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Mella</dc:creator>
  <cp:lastModifiedBy>Victor Mella</cp:lastModifiedBy>
  <cp:revision>25</cp:revision>
  <dcterms:created xsi:type="dcterms:W3CDTF">2018-12-04T01:11:22Z</dcterms:created>
  <dcterms:modified xsi:type="dcterms:W3CDTF">2018-12-04T19:19:58Z</dcterms:modified>
</cp:coreProperties>
</file>