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  <p:sldId id="261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760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94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45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18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488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113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8786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362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36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124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60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77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96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825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113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010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672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0EC32-0263-4F64-B0CF-9D682B430610}" type="datetimeFigureOut">
              <a:rPr lang="es-CL" smtClean="0"/>
              <a:t>16-01-2019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11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B242546-1EDF-4E6A-AF46-FA0596B76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0" y="3602038"/>
            <a:ext cx="5839325" cy="1655762"/>
          </a:xfrm>
        </p:spPr>
        <p:txBody>
          <a:bodyPr>
            <a:normAutofit fontScale="92500"/>
          </a:bodyPr>
          <a:lstStyle/>
          <a:p>
            <a:r>
              <a:rPr lang="es-CL" b="1" dirty="0">
                <a:effectLst/>
              </a:rPr>
              <a:t>Propuesta de Desarrollo Informático para la Consulta de la Pediatra Broncopulmonar Dra. Sonia Carrasco.</a:t>
            </a:r>
            <a:endParaRPr lang="es-CL" dirty="0"/>
          </a:p>
        </p:txBody>
      </p:sp>
      <p:pic>
        <p:nvPicPr>
          <p:cNvPr id="4" name="Imagen 3" descr="Resultado de imagen para imagen aiep">
            <a:extLst>
              <a:ext uri="{FF2B5EF4-FFF2-40B4-BE49-F238E27FC236}">
                <a16:creationId xmlns:a16="http://schemas.microsoft.com/office/drawing/2014/main" id="{F02D75AF-AE07-4464-A0DA-728ECE9C7C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48" y="1318559"/>
            <a:ext cx="3402767" cy="3743043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7879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75AA6-68C2-4419-95AF-4A14591B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14400"/>
          </a:xfrm>
        </p:spPr>
        <p:txBody>
          <a:bodyPr/>
          <a:lstStyle/>
          <a:p>
            <a:r>
              <a:rPr lang="es-CL" sz="3600" dirty="0"/>
              <a:t>Objetivo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1D36D-8FDE-457A-ADC9-2E8FC9B9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880"/>
            <a:ext cx="10353762" cy="2415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L" dirty="0">
              <a:effectLst/>
            </a:endParaRPr>
          </a:p>
          <a:p>
            <a:pPr algn="ctr"/>
            <a:r>
              <a:rPr lang="es-CL" dirty="0">
                <a:effectLst/>
              </a:rPr>
              <a:t>Desarrollar un Software que tenga como finalidad el modernizar, agilizar y dar eficiencia a los procesos internos que se desarrollan en la Consulta médica. Para generar esta solución de calidad, se desarrollará un aplicación que será completamente web para así darle la facilidad a todos los pacientes para acceder a ella desde cualquier lugar y día de la semana.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190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02F47-5F72-4A60-A0C4-ACAF06E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22960"/>
          </a:xfrm>
        </p:spPr>
        <p:txBody>
          <a:bodyPr/>
          <a:lstStyle/>
          <a:p>
            <a:r>
              <a:rPr lang="es-CL" dirty="0"/>
              <a:t>Objetivos Específicos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7743C-7C24-4B32-9ED3-DD37A851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01703"/>
            <a:ext cx="5618235" cy="4979307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Crear usuarios para acceder a la agenda.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Mostrar la agenda medica electrónica de acuerdo al día de interés.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Cancelar horas cuando ya han sido tomadas previamente.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Crear listado de pacientes para la confirmación de sus horas médicas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Crear Ficha electrónico para pacientes nuevo.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Crear Historial clínico electrónico para pacientes nuevo.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Guardar el historial clínico electrónico de los pacientes.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Visualizar visitas anteriores de los pacientes.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L" sz="1600" dirty="0">
              <a:effectLst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s-CL" sz="1600" dirty="0">
              <a:effectLst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85A5A96-C19A-4920-B30C-0C97399A15B9}"/>
              </a:ext>
            </a:extLst>
          </p:cNvPr>
          <p:cNvSpPr txBox="1">
            <a:spLocks/>
          </p:cNvSpPr>
          <p:nvPr/>
        </p:nvSpPr>
        <p:spPr>
          <a:xfrm>
            <a:off x="6090675" y="1501703"/>
            <a:ext cx="5618235" cy="4979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Emitir certificados médicos electrónicos a los pacientes.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Emitir recetas médicas electrónicas para los pacientes.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Modificar horas de la agenda médica.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Generar informes con estadísticas de visitas o controles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Emitir un histórico de visitas de cada paciente.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Tener diferentes tipos de usuarios para la manipulación del sistema.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Crear diferentes tipos de usuarios para la manipulación del sistema.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Crear perfiles de médicos para manipular el sistema y atención a pacientes.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Emitir informes de datos relevantes de acuerdo con las necesidades del cliente.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L" sz="2900" dirty="0">
              <a:effectLst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s-CL" sz="29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34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1CF55-2808-4274-BC5A-D6D5FEC0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14400"/>
          </a:xfrm>
        </p:spPr>
        <p:txBody>
          <a:bodyPr/>
          <a:lstStyle/>
          <a:p>
            <a:r>
              <a:rPr lang="es-CL" dirty="0"/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D4BB0-DA64-4472-A64A-2C3CCF9E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5919"/>
            <a:ext cx="10353762" cy="460247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CL" b="1" dirty="0">
                <a:effectLst/>
              </a:rPr>
              <a:t>Requerimientos Funcionales del 1° incremento</a:t>
            </a:r>
          </a:p>
          <a:p>
            <a:pPr marL="0" indent="0" algn="ctr">
              <a:buNone/>
            </a:pPr>
            <a:endParaRPr lang="es-CL" b="1" dirty="0">
              <a:effectLst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CL" sz="1900" dirty="0">
                <a:effectLst/>
              </a:rPr>
              <a:t>Crear una pagina web que tenga una interfaz intuitiva que permita a al usuario acceder al contenido de ella sin mayor dificultad.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CL" sz="1900" dirty="0">
                <a:effectLst/>
              </a:rPr>
              <a:t>Para acceder a la agenda médica el paciente deberá estar registrado y poseer una cuenta Login y Password, para lo cual la pagina web deberá contar con una interfaz que permita al usuario registrar sus datos y crear su cuenta, para después poder acceder a la interfaz de la agenda.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CL" sz="1900" dirty="0">
                <a:effectLst/>
              </a:rPr>
              <a:t>Una vez logeado el sistema deberá mostrar una interfaz con un calendario para elegir el día que necesita para mostrar las horas disponibles y así seleccionar la que mas le convenga al usuario. 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CL" sz="1900" dirty="0">
                <a:effectLst/>
              </a:rPr>
              <a:t>Para cancelar la hora tomada el usuario deberá logearse he ingresar a la interfaz en donde se toman las horas, ingresar al día que corresponde y presionar el botón de Cancelar Hora.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CL" sz="1900" dirty="0">
                <a:effectLst/>
              </a:rPr>
              <a:t>La interfaz contará con una opción llamada “Deja tus Comentarios” que servirá para retroalimentar al personal por las anteriores realizadas. Para realizar esto, el usuario deberá estar logeado y además deberá completar los datos que aparecen en la interfaz</a:t>
            </a:r>
          </a:p>
          <a:p>
            <a:pPr algn="just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833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5853D-D56A-4C94-AB96-81A767EA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CL"/>
              <a:t>Planificación del proyecto</a:t>
            </a:r>
            <a:endParaRPr lang="es-C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a 10">
            <a:extLst>
              <a:ext uri="{FF2B5EF4-FFF2-40B4-BE49-F238E27FC236}">
                <a16:creationId xmlns:a16="http://schemas.microsoft.com/office/drawing/2014/main" id="{E218E562-D26A-42B2-B3D4-7F280CCAF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420768"/>
              </p:ext>
            </p:extLst>
          </p:nvPr>
        </p:nvGraphicFramePr>
        <p:xfrm>
          <a:off x="518160" y="2506813"/>
          <a:ext cx="11140442" cy="31571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0614">
                  <a:extLst>
                    <a:ext uri="{9D8B030D-6E8A-4147-A177-3AD203B41FA5}">
                      <a16:colId xmlns:a16="http://schemas.microsoft.com/office/drawing/2014/main" val="3077984653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3891850356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1460461808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2524816523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2235519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798318061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3536238316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3486844354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2665464663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4079678818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559144896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3892347991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3565432874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1131647956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1141815849"/>
                    </a:ext>
                  </a:extLst>
                </a:gridCol>
                <a:gridCol w="433650">
                  <a:extLst>
                    <a:ext uri="{9D8B030D-6E8A-4147-A177-3AD203B41FA5}">
                      <a16:colId xmlns:a16="http://schemas.microsoft.com/office/drawing/2014/main" val="4003923221"/>
                    </a:ext>
                  </a:extLst>
                </a:gridCol>
                <a:gridCol w="1165078">
                  <a:extLst>
                    <a:ext uri="{9D8B030D-6E8A-4147-A177-3AD203B41FA5}">
                      <a16:colId xmlns:a16="http://schemas.microsoft.com/office/drawing/2014/main" val="1723811552"/>
                    </a:ext>
                  </a:extLst>
                </a:gridCol>
              </a:tblGrid>
              <a:tr h="528508">
                <a:tc>
                  <a:txBody>
                    <a:bodyPr/>
                    <a:lstStyle/>
                    <a:p>
                      <a:pPr algn="l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NOBIEMBRE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DICIEMBRE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ENERO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Tareas Cumplidas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extLst>
                  <a:ext uri="{0D108BD9-81ED-4DB2-BD59-A6C34878D82A}">
                    <a16:rowId xmlns:a16="http://schemas.microsoft.com/office/drawing/2014/main" val="204560334"/>
                  </a:ext>
                </a:extLst>
              </a:tr>
              <a:tr h="296197">
                <a:tc>
                  <a:txBody>
                    <a:bodyPr/>
                    <a:lstStyle/>
                    <a:p>
                      <a:pPr algn="l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S1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S2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S3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S4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S5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S1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S2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S3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S4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S5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S1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S2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S3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S4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S5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extLst>
                  <a:ext uri="{0D108BD9-81ED-4DB2-BD59-A6C34878D82A}">
                    <a16:rowId xmlns:a16="http://schemas.microsoft.com/office/drawing/2014/main" val="681369965"/>
                  </a:ext>
                </a:extLst>
              </a:tr>
              <a:tr h="296197">
                <a:tc>
                  <a:txBody>
                    <a:bodyPr/>
                    <a:lstStyle/>
                    <a:p>
                      <a:pPr algn="l" fontAlgn="b"/>
                      <a:r>
                        <a:rPr lang="es-CL" sz="1500" u="none" strike="noStrike" dirty="0">
                          <a:effectLst/>
                        </a:rPr>
                        <a:t>Análisis (Toma de Requerimientos)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100%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extLst>
                  <a:ext uri="{0D108BD9-81ED-4DB2-BD59-A6C34878D82A}">
                    <a16:rowId xmlns:a16="http://schemas.microsoft.com/office/drawing/2014/main" val="1243758083"/>
                  </a:ext>
                </a:extLst>
              </a:tr>
              <a:tr h="528508">
                <a:tc>
                  <a:txBody>
                    <a:bodyPr/>
                    <a:lstStyle/>
                    <a:p>
                      <a:pPr algn="l" fontAlgn="b"/>
                      <a:r>
                        <a:rPr lang="es-ES" sz="1500" u="none" strike="noStrike" dirty="0">
                          <a:effectLst/>
                        </a:rPr>
                        <a:t>Diseño (Interfaz grafica y Modelado de datos)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X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X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X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100%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extLst>
                  <a:ext uri="{0D108BD9-81ED-4DB2-BD59-A6C34878D82A}">
                    <a16:rowId xmlns:a16="http://schemas.microsoft.com/office/drawing/2014/main" val="3607537980"/>
                  </a:ext>
                </a:extLst>
              </a:tr>
              <a:tr h="296197">
                <a:tc>
                  <a:txBody>
                    <a:bodyPr/>
                    <a:lstStyle/>
                    <a:p>
                      <a:pPr algn="l" fontAlgn="b"/>
                      <a:r>
                        <a:rPr lang="es-CL" sz="1500" u="none" strike="noStrike">
                          <a:effectLst/>
                        </a:rPr>
                        <a:t>Programacion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80%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extLst>
                  <a:ext uri="{0D108BD9-81ED-4DB2-BD59-A6C34878D82A}">
                    <a16:rowId xmlns:a16="http://schemas.microsoft.com/office/drawing/2014/main" val="328664546"/>
                  </a:ext>
                </a:extLst>
              </a:tr>
              <a:tr h="296197">
                <a:tc>
                  <a:txBody>
                    <a:bodyPr/>
                    <a:lstStyle/>
                    <a:p>
                      <a:pPr algn="l" fontAlgn="b"/>
                      <a:r>
                        <a:rPr lang="es-CL" sz="1500" u="none" strike="noStrike">
                          <a:effectLst/>
                        </a:rPr>
                        <a:t>Pruebas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X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effectLst/>
                        </a:rPr>
                        <a:t>X</a:t>
                      </a:r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75%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extLst>
                  <a:ext uri="{0D108BD9-81ED-4DB2-BD59-A6C34878D82A}">
                    <a16:rowId xmlns:a16="http://schemas.microsoft.com/office/drawing/2014/main" val="2964898929"/>
                  </a:ext>
                </a:extLst>
              </a:tr>
              <a:tr h="296197">
                <a:tc>
                  <a:txBody>
                    <a:bodyPr/>
                    <a:lstStyle/>
                    <a:p>
                      <a:pPr algn="l" fontAlgn="b"/>
                      <a:r>
                        <a:rPr lang="es-CL" sz="1500" u="none" strike="noStrike" dirty="0">
                          <a:effectLst/>
                        </a:rPr>
                        <a:t>Entregar Primer incremento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X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extLst>
                  <a:ext uri="{0D108BD9-81ED-4DB2-BD59-A6C34878D82A}">
                    <a16:rowId xmlns:a16="http://schemas.microsoft.com/office/drawing/2014/main" val="1998149078"/>
                  </a:ext>
                </a:extLst>
              </a:tr>
              <a:tr h="3229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5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Segundo Incremento</a:t>
                      </a: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X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extLst>
                  <a:ext uri="{0D108BD9-81ED-4DB2-BD59-A6C34878D82A}">
                    <a16:rowId xmlns:a16="http://schemas.microsoft.com/office/drawing/2014/main" val="1842588838"/>
                  </a:ext>
                </a:extLst>
              </a:tr>
              <a:tr h="296197">
                <a:tc>
                  <a:txBody>
                    <a:bodyPr/>
                    <a:lstStyle/>
                    <a:p>
                      <a:pPr algn="l" fontAlgn="b"/>
                      <a:r>
                        <a:rPr lang="es-CL" sz="1500" u="none" strike="noStrike" dirty="0">
                          <a:effectLst/>
                        </a:rPr>
                        <a:t>Porcentaje de avance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effectLst/>
                        </a:rPr>
                        <a:t>88,75</a:t>
                      </a:r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99" marR="13199" marT="13199" marB="0" anchor="b"/>
                </a:tc>
                <a:extLst>
                  <a:ext uri="{0D108BD9-81ED-4DB2-BD59-A6C34878D82A}">
                    <a16:rowId xmlns:a16="http://schemas.microsoft.com/office/drawing/2014/main" val="367784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2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0CE96-D962-4A6E-BB03-7B32E667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44880"/>
          </a:xfrm>
        </p:spPr>
        <p:txBody>
          <a:bodyPr/>
          <a:lstStyle/>
          <a:p>
            <a:r>
              <a:rPr lang="es-CL" dirty="0"/>
              <a:t>Ideas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8D3C0B-7212-4A09-8B41-1E496B95B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74520"/>
            <a:ext cx="10353762" cy="39166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Dar estabilidad y orden a la agenda médica.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Dar mayor facilidad al paciente para acceder a una hora médica.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Seguridad de los datos clínicos de los pacientes.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Facilidad para obtener los datos en caso de ser necesario.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Disminución en los tiempos de espera.</a:t>
            </a:r>
          </a:p>
        </p:txBody>
      </p:sp>
    </p:spTree>
    <p:extLst>
      <p:ext uri="{BB962C8B-B14F-4D97-AF65-F5344CB8AC3E}">
        <p14:creationId xmlns:p14="http://schemas.microsoft.com/office/powerpoint/2010/main" val="287099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567</Words>
  <Application>Microsoft Office PowerPoint</Application>
  <PresentationFormat>Panorámica</PresentationFormat>
  <Paragraphs>86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Wingdings</vt:lpstr>
      <vt:lpstr>Damask</vt:lpstr>
      <vt:lpstr>Presentación de PowerPoint</vt:lpstr>
      <vt:lpstr>Objetivo Principal</vt:lpstr>
      <vt:lpstr>Objetivos Específicos </vt:lpstr>
      <vt:lpstr>Requerimientos funcionales</vt:lpstr>
      <vt:lpstr>Planificación del proyecto</vt:lpstr>
      <vt:lpstr>Ideas Generales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Mella</dc:creator>
  <cp:lastModifiedBy>Victor Mella</cp:lastModifiedBy>
  <cp:revision>5</cp:revision>
  <dcterms:created xsi:type="dcterms:W3CDTF">2019-01-03T04:12:50Z</dcterms:created>
  <dcterms:modified xsi:type="dcterms:W3CDTF">2019-01-17T02:54:27Z</dcterms:modified>
</cp:coreProperties>
</file>