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7" r:id="rId4"/>
    <p:sldId id="261" r:id="rId5"/>
    <p:sldId id="270" r:id="rId6"/>
    <p:sldId id="271" r:id="rId7"/>
    <p:sldId id="272" r:id="rId8"/>
    <p:sldId id="264" r:id="rId9"/>
    <p:sldId id="269"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354"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0C0EC32-0263-4F64-B0CF-9D682B430610}" type="datetimeFigureOut">
              <a:rPr lang="es-CL" smtClean="0"/>
              <a:t>17-01-2019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1587605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0C0EC32-0263-4F64-B0CF-9D682B430610}" type="datetimeFigureOut">
              <a:rPr lang="es-CL" smtClean="0"/>
              <a:t>17-01-2019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4109443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0C0EC32-0263-4F64-B0CF-9D682B430610}" type="datetimeFigureOut">
              <a:rPr lang="es-CL" smtClean="0"/>
              <a:t>17-01-2019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2320459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0C0EC32-0263-4F64-B0CF-9D682B430610}" type="datetimeFigureOut">
              <a:rPr lang="es-CL" smtClean="0"/>
              <a:t>17-01-2019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4836F3D-F91D-485C-8334-61641F04798E}" type="slidenum">
              <a:rPr lang="es-CL" smtClean="0"/>
              <a:t>‹Nº›</a:t>
            </a:fld>
            <a:endParaRPr lang="es-CL"/>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3186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0C0EC32-0263-4F64-B0CF-9D682B430610}" type="datetimeFigureOut">
              <a:rPr lang="es-CL" smtClean="0"/>
              <a:t>17-01-2019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2064882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00C0EC32-0263-4F64-B0CF-9D682B430610}" type="datetimeFigureOut">
              <a:rPr lang="es-CL" smtClean="0"/>
              <a:t>17-01-2019</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2451133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00C0EC32-0263-4F64-B0CF-9D682B430610}" type="datetimeFigureOut">
              <a:rPr lang="es-CL" smtClean="0"/>
              <a:t>17-01-2019</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1598786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C0EC32-0263-4F64-B0CF-9D682B430610}" type="datetimeFigureOut">
              <a:rPr lang="es-CL" smtClean="0"/>
              <a:t>17-01-2019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1493622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C0EC32-0263-4F64-B0CF-9D682B430610}" type="datetimeFigureOut">
              <a:rPr lang="es-CL" smtClean="0"/>
              <a:t>17-01-2019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21036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C0EC32-0263-4F64-B0CF-9D682B430610}" type="datetimeFigureOut">
              <a:rPr lang="es-CL" smtClean="0"/>
              <a:t>17-01-2019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4231240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0C0EC32-0263-4F64-B0CF-9D682B430610}" type="datetimeFigureOut">
              <a:rPr lang="es-CL" smtClean="0"/>
              <a:t>17-01-2019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1719603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0C0EC32-0263-4F64-B0CF-9D682B430610}" type="datetimeFigureOut">
              <a:rPr lang="es-CL" smtClean="0"/>
              <a:t>17-01-2019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327776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0C0EC32-0263-4F64-B0CF-9D682B430610}" type="datetimeFigureOut">
              <a:rPr lang="es-CL" smtClean="0"/>
              <a:t>17-01-2019</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40796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0C0EC32-0263-4F64-B0CF-9D682B430610}" type="datetimeFigureOut">
              <a:rPr lang="es-CL" smtClean="0"/>
              <a:t>17-01-2019</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3638252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0EC32-0263-4F64-B0CF-9D682B430610}" type="datetimeFigureOut">
              <a:rPr lang="es-CL" smtClean="0"/>
              <a:t>17-01-2019</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1841136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0C0EC32-0263-4F64-B0CF-9D682B430610}" type="datetimeFigureOut">
              <a:rPr lang="es-CL" smtClean="0"/>
              <a:t>17-01-2019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3020109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0C0EC32-0263-4F64-B0CF-9D682B430610}" type="datetimeFigureOut">
              <a:rPr lang="es-CL" smtClean="0"/>
              <a:t>17-01-2019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324672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0C0EC32-0263-4F64-B0CF-9D682B430610}" type="datetimeFigureOut">
              <a:rPr lang="es-CL" smtClean="0"/>
              <a:t>17-01-2019</a:t>
            </a:fld>
            <a:endParaRPr lang="es-CL"/>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4836F3D-F91D-485C-8334-61641F04798E}" type="slidenum">
              <a:rPr lang="es-CL" smtClean="0"/>
              <a:t>‹Nº›</a:t>
            </a:fld>
            <a:endParaRPr lang="es-CL"/>
          </a:p>
        </p:txBody>
      </p:sp>
    </p:spTree>
    <p:extLst>
      <p:ext uri="{BB962C8B-B14F-4D97-AF65-F5344CB8AC3E}">
        <p14:creationId xmlns:p14="http://schemas.microsoft.com/office/powerpoint/2010/main" val="38451156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medipass.cl/WebPubli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B242546-1EDF-4E6A-AF46-FA0596B76F37}"/>
              </a:ext>
            </a:extLst>
          </p:cNvPr>
          <p:cNvSpPr>
            <a:spLocks noGrp="1"/>
          </p:cNvSpPr>
          <p:nvPr>
            <p:ph type="subTitle" idx="1"/>
          </p:nvPr>
        </p:nvSpPr>
        <p:spPr>
          <a:xfrm>
            <a:off x="5181600" y="3602038"/>
            <a:ext cx="5839325" cy="1655762"/>
          </a:xfrm>
        </p:spPr>
        <p:txBody>
          <a:bodyPr>
            <a:normAutofit fontScale="92500"/>
          </a:bodyPr>
          <a:lstStyle/>
          <a:p>
            <a:r>
              <a:rPr lang="es-CL" b="1" dirty="0">
                <a:effectLst/>
              </a:rPr>
              <a:t>Propuesta de Desarrollo Informático para la Consulta de la Pediatra Broncopulmonar Dra. Sonia Carrasco.</a:t>
            </a:r>
            <a:endParaRPr lang="es-CL" dirty="0"/>
          </a:p>
        </p:txBody>
      </p:sp>
      <p:pic>
        <p:nvPicPr>
          <p:cNvPr id="4" name="Imagen 3" descr="Resultado de imagen para imagen aiep">
            <a:extLst>
              <a:ext uri="{FF2B5EF4-FFF2-40B4-BE49-F238E27FC236}">
                <a16:creationId xmlns:a16="http://schemas.microsoft.com/office/drawing/2014/main" id="{F02D75AF-AE07-4464-A0DA-728ECE9C7C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9048" y="1318559"/>
            <a:ext cx="3402767" cy="3743043"/>
          </a:xfrm>
          <a:prstGeom prst="rect">
            <a:avLst/>
          </a:prstGeom>
          <a:no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1787982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B0CE96-D962-4A6E-BB03-7B32E667EB58}"/>
              </a:ext>
            </a:extLst>
          </p:cNvPr>
          <p:cNvSpPr>
            <a:spLocks noGrp="1"/>
          </p:cNvSpPr>
          <p:nvPr>
            <p:ph type="title"/>
          </p:nvPr>
        </p:nvSpPr>
        <p:spPr>
          <a:xfrm>
            <a:off x="913795" y="609601"/>
            <a:ext cx="10353761" cy="944880"/>
          </a:xfrm>
        </p:spPr>
        <p:txBody>
          <a:bodyPr/>
          <a:lstStyle/>
          <a:p>
            <a:r>
              <a:rPr lang="es-CL" dirty="0"/>
              <a:t>Ideas Generales</a:t>
            </a:r>
          </a:p>
        </p:txBody>
      </p:sp>
      <p:sp>
        <p:nvSpPr>
          <p:cNvPr id="3" name="Marcador de contenido 2">
            <a:extLst>
              <a:ext uri="{FF2B5EF4-FFF2-40B4-BE49-F238E27FC236}">
                <a16:creationId xmlns:a16="http://schemas.microsoft.com/office/drawing/2014/main" id="{A88D3C0B-7212-4A09-8B41-1E496B95BC27}"/>
              </a:ext>
            </a:extLst>
          </p:cNvPr>
          <p:cNvSpPr>
            <a:spLocks noGrp="1"/>
          </p:cNvSpPr>
          <p:nvPr>
            <p:ph idx="1"/>
          </p:nvPr>
        </p:nvSpPr>
        <p:spPr>
          <a:xfrm>
            <a:off x="913795" y="1874520"/>
            <a:ext cx="10353762" cy="3916680"/>
          </a:xfrm>
        </p:spPr>
        <p:txBody>
          <a:bodyPr>
            <a:normAutofit/>
          </a:bodyPr>
          <a:lstStyle/>
          <a:p>
            <a:pPr marL="914400" lvl="2" indent="0" algn="just">
              <a:buNone/>
            </a:pPr>
            <a:r>
              <a:rPr lang="es-CL" dirty="0"/>
              <a:t>Para terminar se concluye que la aplicación da un orden en todo aspecto a la agenda  disminuyendo las llamadas de los pacientes para acceder a una hora medica</a:t>
            </a:r>
          </a:p>
          <a:p>
            <a:pPr lvl="2" algn="just">
              <a:buFont typeface="Wingdings" panose="05000000000000000000" pitchFamily="2" charset="2"/>
              <a:buChar char="Ø"/>
            </a:pPr>
            <a:endParaRPr lang="es-CL" dirty="0"/>
          </a:p>
          <a:p>
            <a:pPr>
              <a:buFont typeface="Wingdings" panose="05000000000000000000" pitchFamily="2" charset="2"/>
              <a:buChar char="Ø"/>
            </a:pPr>
            <a:r>
              <a:rPr lang="es-CL" sz="1600" dirty="0"/>
              <a:t>Dar mayor facilidad al paciente para acceder a una hora médica.</a:t>
            </a:r>
          </a:p>
          <a:p>
            <a:pPr>
              <a:buFont typeface="Wingdings" panose="05000000000000000000" pitchFamily="2" charset="2"/>
              <a:buChar char="Ø"/>
            </a:pPr>
            <a:r>
              <a:rPr lang="es-CL" sz="1600" dirty="0"/>
              <a:t> Seguridad de los datos clínicos de los pacientes.</a:t>
            </a:r>
          </a:p>
          <a:p>
            <a:pPr>
              <a:buFont typeface="Wingdings" panose="05000000000000000000" pitchFamily="2" charset="2"/>
              <a:buChar char="Ø"/>
            </a:pPr>
            <a:r>
              <a:rPr lang="es-CL" sz="1600" dirty="0"/>
              <a:t>Seguridad en el manejo de la aplicación </a:t>
            </a:r>
          </a:p>
          <a:p>
            <a:pPr>
              <a:buFont typeface="Wingdings" panose="05000000000000000000" pitchFamily="2" charset="2"/>
              <a:buChar char="Ø"/>
            </a:pPr>
            <a:r>
              <a:rPr lang="es-CL" sz="1600" dirty="0"/>
              <a:t> Facilidad para obtener los datos en caso de ser necesario.</a:t>
            </a:r>
          </a:p>
          <a:p>
            <a:pPr>
              <a:buFont typeface="Wingdings" panose="05000000000000000000" pitchFamily="2" charset="2"/>
              <a:buChar char="Ø"/>
            </a:pPr>
            <a:r>
              <a:rPr lang="es-CL" sz="1600" dirty="0"/>
              <a:t> Disminución en los tiempos de espera.</a:t>
            </a:r>
          </a:p>
        </p:txBody>
      </p:sp>
    </p:spTree>
    <p:extLst>
      <p:ext uri="{BB962C8B-B14F-4D97-AF65-F5344CB8AC3E}">
        <p14:creationId xmlns:p14="http://schemas.microsoft.com/office/powerpoint/2010/main" val="287099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75AA6-68C2-4419-95AF-4A14591B2EC7}"/>
              </a:ext>
            </a:extLst>
          </p:cNvPr>
          <p:cNvSpPr>
            <a:spLocks noGrp="1"/>
          </p:cNvSpPr>
          <p:nvPr>
            <p:ph type="title"/>
          </p:nvPr>
        </p:nvSpPr>
        <p:spPr>
          <a:xfrm>
            <a:off x="913795" y="609601"/>
            <a:ext cx="10353761" cy="914400"/>
          </a:xfrm>
        </p:spPr>
        <p:txBody>
          <a:bodyPr/>
          <a:lstStyle/>
          <a:p>
            <a:r>
              <a:rPr lang="es-CL" sz="3600" dirty="0"/>
              <a:t>Objetivo Principal</a:t>
            </a:r>
          </a:p>
        </p:txBody>
      </p:sp>
      <p:sp>
        <p:nvSpPr>
          <p:cNvPr id="3" name="Marcador de contenido 2">
            <a:extLst>
              <a:ext uri="{FF2B5EF4-FFF2-40B4-BE49-F238E27FC236}">
                <a16:creationId xmlns:a16="http://schemas.microsoft.com/office/drawing/2014/main" id="{CB71D36D-8FDE-457A-ADC9-2E8FC9B9338D}"/>
              </a:ext>
            </a:extLst>
          </p:cNvPr>
          <p:cNvSpPr>
            <a:spLocks noGrp="1"/>
          </p:cNvSpPr>
          <p:nvPr>
            <p:ph idx="1"/>
          </p:nvPr>
        </p:nvSpPr>
        <p:spPr>
          <a:xfrm>
            <a:off x="913795" y="1706880"/>
            <a:ext cx="10353762" cy="2415941"/>
          </a:xfrm>
        </p:spPr>
        <p:txBody>
          <a:bodyPr>
            <a:normAutofit/>
          </a:bodyPr>
          <a:lstStyle/>
          <a:p>
            <a:pPr marL="0" indent="0" algn="just">
              <a:buNone/>
            </a:pPr>
            <a:endParaRPr lang="es-CL" dirty="0">
              <a:effectLst/>
            </a:endParaRPr>
          </a:p>
          <a:p>
            <a:pPr algn="ctr"/>
            <a:r>
              <a:rPr lang="es-CL" dirty="0">
                <a:effectLst/>
              </a:rPr>
              <a:t>Desarrollar un Software que tenga como finalidad el modernizar, agilizar y dar eficiencia a los procesos internos que se desarrollan en la Consulta médica. Para generar esta solución de calidad, se desarrollará un aplicación que será completamente web para así darle la facilidad a todos los pacientes para acceder a ella desde cualquier lugar y día de la semana.</a:t>
            </a:r>
          </a:p>
          <a:p>
            <a:pPr algn="ctr">
              <a:buFont typeface="Wingdings" panose="05000000000000000000" pitchFamily="2" charset="2"/>
              <a:buChar char="Ø"/>
            </a:pPr>
            <a:endParaRPr lang="es-CL" dirty="0"/>
          </a:p>
        </p:txBody>
      </p:sp>
    </p:spTree>
    <p:extLst>
      <p:ext uri="{BB962C8B-B14F-4D97-AF65-F5344CB8AC3E}">
        <p14:creationId xmlns:p14="http://schemas.microsoft.com/office/powerpoint/2010/main" val="1551902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02F47-5F72-4A60-A0C4-ACAF06E7B50E}"/>
              </a:ext>
            </a:extLst>
          </p:cNvPr>
          <p:cNvSpPr>
            <a:spLocks noGrp="1"/>
          </p:cNvSpPr>
          <p:nvPr>
            <p:ph type="title"/>
          </p:nvPr>
        </p:nvSpPr>
        <p:spPr>
          <a:xfrm>
            <a:off x="913795" y="609601"/>
            <a:ext cx="10353761" cy="822960"/>
          </a:xfrm>
        </p:spPr>
        <p:txBody>
          <a:bodyPr/>
          <a:lstStyle/>
          <a:p>
            <a:r>
              <a:rPr lang="es-CL" dirty="0"/>
              <a:t>Objetivos Específicos </a:t>
            </a:r>
          </a:p>
        </p:txBody>
      </p:sp>
      <p:sp>
        <p:nvSpPr>
          <p:cNvPr id="3" name="Marcador de contenido 2">
            <a:extLst>
              <a:ext uri="{FF2B5EF4-FFF2-40B4-BE49-F238E27FC236}">
                <a16:creationId xmlns:a16="http://schemas.microsoft.com/office/drawing/2014/main" id="{44F7743C-7C24-4B32-9ED3-DD37A85151F4}"/>
              </a:ext>
            </a:extLst>
          </p:cNvPr>
          <p:cNvSpPr>
            <a:spLocks noGrp="1"/>
          </p:cNvSpPr>
          <p:nvPr>
            <p:ph idx="1"/>
          </p:nvPr>
        </p:nvSpPr>
        <p:spPr>
          <a:xfrm>
            <a:off x="472440" y="1501703"/>
            <a:ext cx="5618235" cy="5133013"/>
          </a:xfrm>
        </p:spPr>
        <p:txBody>
          <a:bodyPr>
            <a:noAutofit/>
          </a:bodyPr>
          <a:lstStyle/>
          <a:p>
            <a:pPr lvl="0" algn="just">
              <a:buFont typeface="Wingdings" panose="05000000000000000000" pitchFamily="2" charset="2"/>
              <a:buChar char="Ø"/>
            </a:pPr>
            <a:r>
              <a:rPr lang="es-CL" sz="1400" dirty="0">
                <a:effectLst/>
              </a:rPr>
              <a:t>Crear usuarios para acceder a la agenda.</a:t>
            </a:r>
          </a:p>
          <a:p>
            <a:pPr lvl="0" algn="just">
              <a:buFont typeface="Wingdings" panose="05000000000000000000" pitchFamily="2" charset="2"/>
              <a:buChar char="Ø"/>
            </a:pPr>
            <a:r>
              <a:rPr lang="es-CL" sz="1400" dirty="0">
                <a:effectLst/>
              </a:rPr>
              <a:t>Mostrar la agenda medica electrónica de acuerdo al día de interés.</a:t>
            </a:r>
          </a:p>
          <a:p>
            <a:pPr lvl="0" algn="just">
              <a:buFont typeface="Wingdings" panose="05000000000000000000" pitchFamily="2" charset="2"/>
              <a:buChar char="Ø"/>
            </a:pPr>
            <a:r>
              <a:rPr lang="es-CL" sz="1400" dirty="0">
                <a:effectLst/>
              </a:rPr>
              <a:t>Cancelar horas cuando ya han sido tomadas previamente.</a:t>
            </a:r>
          </a:p>
          <a:p>
            <a:pPr lvl="0" algn="just">
              <a:buFont typeface="Wingdings" panose="05000000000000000000" pitchFamily="2" charset="2"/>
              <a:buChar char="Ø"/>
            </a:pPr>
            <a:r>
              <a:rPr lang="es-CL" sz="1400" dirty="0">
                <a:effectLst/>
              </a:rPr>
              <a:t>Crear listado de pacientes para la confirmación de sus horas médicas</a:t>
            </a:r>
          </a:p>
          <a:p>
            <a:pPr lvl="0" algn="just">
              <a:buFont typeface="Wingdings" panose="05000000000000000000" pitchFamily="2" charset="2"/>
              <a:buChar char="Ø"/>
            </a:pPr>
            <a:r>
              <a:rPr lang="es-CL" sz="1400" dirty="0">
                <a:effectLst/>
              </a:rPr>
              <a:t>Crear comentarios de experiencia de usuarios</a:t>
            </a:r>
          </a:p>
          <a:p>
            <a:pPr lvl="0" algn="just">
              <a:buFont typeface="Wingdings" panose="05000000000000000000" pitchFamily="2" charset="2"/>
              <a:buChar char="Ø"/>
            </a:pPr>
            <a:r>
              <a:rPr lang="es-CL" sz="1400" dirty="0">
                <a:effectLst/>
              </a:rPr>
              <a:t>Revisar estos comentarios</a:t>
            </a:r>
          </a:p>
          <a:p>
            <a:pPr lvl="0" algn="just">
              <a:buFont typeface="Wingdings" panose="05000000000000000000" pitchFamily="2" charset="2"/>
              <a:buChar char="Ø"/>
            </a:pPr>
            <a:r>
              <a:rPr lang="es-CL" sz="1400" dirty="0">
                <a:effectLst/>
              </a:rPr>
              <a:t>Crear Ficha electrónico para pacientes nuevo </a:t>
            </a:r>
          </a:p>
          <a:p>
            <a:pPr lvl="0" algn="just">
              <a:buFont typeface="Wingdings" panose="05000000000000000000" pitchFamily="2" charset="2"/>
              <a:buChar char="Ø"/>
            </a:pPr>
            <a:r>
              <a:rPr lang="es-CL" sz="1400" dirty="0">
                <a:effectLst/>
              </a:rPr>
              <a:t>Crear Historial clínico electrónico para pacientes nuevo. Y guardarlo</a:t>
            </a:r>
          </a:p>
          <a:p>
            <a:pPr algn="just">
              <a:buFont typeface="Wingdings" panose="05000000000000000000" pitchFamily="2" charset="2"/>
              <a:buChar char="Ø"/>
            </a:pPr>
            <a:r>
              <a:rPr lang="es-CL" sz="1400" dirty="0">
                <a:effectLst/>
              </a:rPr>
              <a:t>Visualizar visitas anteriores de los pacientes.</a:t>
            </a:r>
          </a:p>
        </p:txBody>
      </p:sp>
      <p:sp>
        <p:nvSpPr>
          <p:cNvPr id="4" name="Marcador de contenido 2">
            <a:extLst>
              <a:ext uri="{FF2B5EF4-FFF2-40B4-BE49-F238E27FC236}">
                <a16:creationId xmlns:a16="http://schemas.microsoft.com/office/drawing/2014/main" id="{885A5A96-C19A-4920-B30C-0C97399A15B9}"/>
              </a:ext>
            </a:extLst>
          </p:cNvPr>
          <p:cNvSpPr txBox="1">
            <a:spLocks/>
          </p:cNvSpPr>
          <p:nvPr/>
        </p:nvSpPr>
        <p:spPr>
          <a:xfrm>
            <a:off x="6090675" y="1501703"/>
            <a:ext cx="5618235" cy="5133013"/>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buFont typeface="Wingdings" panose="05000000000000000000" pitchFamily="2" charset="2"/>
              <a:buChar char="Ø"/>
            </a:pPr>
            <a:r>
              <a:rPr lang="es-CL" sz="4000" dirty="0">
                <a:effectLst/>
              </a:rPr>
              <a:t>Crear disponibilidad para los especialistas</a:t>
            </a:r>
          </a:p>
          <a:p>
            <a:pPr algn="just">
              <a:buFont typeface="Wingdings" panose="05000000000000000000" pitchFamily="2" charset="2"/>
              <a:buChar char="Ø"/>
            </a:pPr>
            <a:r>
              <a:rPr lang="es-CL" sz="4000" dirty="0">
                <a:effectLst/>
              </a:rPr>
              <a:t>Modificar ficha de los pacientes</a:t>
            </a:r>
            <a:endParaRPr lang="es-CL" sz="3800" dirty="0">
              <a:effectLst/>
            </a:endParaRPr>
          </a:p>
          <a:p>
            <a:pPr algn="just">
              <a:buFont typeface="Wingdings" panose="05000000000000000000" pitchFamily="2" charset="2"/>
              <a:buChar char="Ø"/>
            </a:pPr>
            <a:r>
              <a:rPr lang="es-CL" sz="3800" dirty="0">
                <a:effectLst/>
              </a:rPr>
              <a:t>Emitir certificados médicos electrónicos a los pacientes.</a:t>
            </a:r>
          </a:p>
          <a:p>
            <a:pPr algn="just">
              <a:buFont typeface="Wingdings" panose="05000000000000000000" pitchFamily="2" charset="2"/>
              <a:buChar char="Ø"/>
            </a:pPr>
            <a:r>
              <a:rPr lang="es-CL" sz="3800" dirty="0">
                <a:effectLst/>
              </a:rPr>
              <a:t>Emitir recetas médicas electrónicas para los pacientes. </a:t>
            </a:r>
          </a:p>
          <a:p>
            <a:pPr algn="just">
              <a:buFont typeface="Wingdings" panose="05000000000000000000" pitchFamily="2" charset="2"/>
              <a:buChar char="Ø"/>
            </a:pPr>
            <a:r>
              <a:rPr lang="es-CL" sz="3800" dirty="0">
                <a:effectLst/>
              </a:rPr>
              <a:t>Modificar horas de la agenda médica.</a:t>
            </a:r>
          </a:p>
          <a:p>
            <a:pPr lvl="0" algn="just">
              <a:buFont typeface="Wingdings" panose="05000000000000000000" pitchFamily="2" charset="2"/>
              <a:buChar char="Ø"/>
            </a:pPr>
            <a:r>
              <a:rPr lang="es-CL" sz="3800" dirty="0">
                <a:effectLst/>
              </a:rPr>
              <a:t>Emitir un histórico de visitas de cada paciente.</a:t>
            </a:r>
          </a:p>
          <a:p>
            <a:pPr lvl="0" algn="just">
              <a:buFont typeface="Wingdings" panose="05000000000000000000" pitchFamily="2" charset="2"/>
              <a:buChar char="Ø"/>
            </a:pPr>
            <a:r>
              <a:rPr lang="es-CL" sz="3800" dirty="0">
                <a:effectLst/>
              </a:rPr>
              <a:t>Tener diferentes tipos de usuarios para la manipulación del sistema. </a:t>
            </a:r>
          </a:p>
          <a:p>
            <a:pPr algn="just">
              <a:buFont typeface="Wingdings" panose="05000000000000000000" pitchFamily="2" charset="2"/>
              <a:buChar char="Ø"/>
            </a:pPr>
            <a:r>
              <a:rPr lang="es-CL" sz="3800" dirty="0">
                <a:effectLst/>
              </a:rPr>
              <a:t>Crear diferentes tipos de usuarios</a:t>
            </a:r>
          </a:p>
          <a:p>
            <a:pPr algn="just">
              <a:buFont typeface="Wingdings" panose="05000000000000000000" pitchFamily="2" charset="2"/>
              <a:buChar char="Ø"/>
            </a:pPr>
            <a:r>
              <a:rPr lang="es-CL" sz="3800" dirty="0">
                <a:effectLst/>
              </a:rPr>
              <a:t>Crear perfiles de médicos para</a:t>
            </a:r>
          </a:p>
          <a:p>
            <a:pPr algn="just">
              <a:buFont typeface="Wingdings" panose="05000000000000000000" pitchFamily="2" charset="2"/>
              <a:buChar char="Ø"/>
            </a:pPr>
            <a:r>
              <a:rPr lang="es-CL" sz="3800" dirty="0">
                <a:effectLst/>
              </a:rPr>
              <a:t>Emitir informes de datos relevantes </a:t>
            </a:r>
          </a:p>
          <a:p>
            <a:pPr algn="just">
              <a:buFont typeface="Wingdings" panose="05000000000000000000" pitchFamily="2" charset="2"/>
              <a:buChar char="Ø"/>
            </a:pPr>
            <a:r>
              <a:rPr lang="es-CL" sz="3800" dirty="0">
                <a:effectLst/>
              </a:rPr>
              <a:t>Recuperar la contraseña</a:t>
            </a:r>
            <a:endParaRPr lang="es-CL" sz="3800" dirty="0"/>
          </a:p>
          <a:p>
            <a:pPr algn="just">
              <a:buFont typeface="Wingdings" panose="05000000000000000000" pitchFamily="2" charset="2"/>
              <a:buChar char="Ø"/>
            </a:pPr>
            <a:endParaRPr lang="es-CL" sz="2500" dirty="0">
              <a:effectLst/>
            </a:endParaRPr>
          </a:p>
        </p:txBody>
      </p:sp>
    </p:spTree>
    <p:extLst>
      <p:ext uri="{BB962C8B-B14F-4D97-AF65-F5344CB8AC3E}">
        <p14:creationId xmlns:p14="http://schemas.microsoft.com/office/powerpoint/2010/main" val="76340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21CF55-2808-4274-BC5A-D6D5FEC09978}"/>
              </a:ext>
            </a:extLst>
          </p:cNvPr>
          <p:cNvSpPr>
            <a:spLocks noGrp="1"/>
          </p:cNvSpPr>
          <p:nvPr>
            <p:ph type="title"/>
          </p:nvPr>
        </p:nvSpPr>
        <p:spPr>
          <a:xfrm>
            <a:off x="913795" y="609601"/>
            <a:ext cx="10353761" cy="914400"/>
          </a:xfrm>
        </p:spPr>
        <p:txBody>
          <a:bodyPr/>
          <a:lstStyle/>
          <a:p>
            <a:r>
              <a:rPr lang="es-CL" dirty="0"/>
              <a:t>Requerimientos funcionales</a:t>
            </a:r>
          </a:p>
        </p:txBody>
      </p:sp>
      <p:sp>
        <p:nvSpPr>
          <p:cNvPr id="3" name="Marcador de contenido 2">
            <a:extLst>
              <a:ext uri="{FF2B5EF4-FFF2-40B4-BE49-F238E27FC236}">
                <a16:creationId xmlns:a16="http://schemas.microsoft.com/office/drawing/2014/main" id="{D90D4BB0-DA64-4472-A64A-2C3CCF9E6DE2}"/>
              </a:ext>
            </a:extLst>
          </p:cNvPr>
          <p:cNvSpPr>
            <a:spLocks noGrp="1"/>
          </p:cNvSpPr>
          <p:nvPr>
            <p:ph idx="1"/>
          </p:nvPr>
        </p:nvSpPr>
        <p:spPr>
          <a:xfrm>
            <a:off x="913795" y="1645919"/>
            <a:ext cx="10353762" cy="4602480"/>
          </a:xfrm>
        </p:spPr>
        <p:txBody>
          <a:bodyPr>
            <a:normAutofit fontScale="70000" lnSpcReduction="20000"/>
          </a:bodyPr>
          <a:lstStyle/>
          <a:p>
            <a:pPr marL="0" indent="0" algn="ctr">
              <a:buNone/>
            </a:pPr>
            <a:r>
              <a:rPr lang="es-CL" b="1" dirty="0">
                <a:effectLst/>
              </a:rPr>
              <a:t>Requerimientos Funcionales del 2° incremento</a:t>
            </a:r>
          </a:p>
          <a:p>
            <a:pPr lvl="0" algn="just"/>
            <a:r>
              <a:rPr lang="es-CL" dirty="0">
                <a:effectLst/>
              </a:rPr>
              <a:t>Para crear la Ficha electrónica de un paciente nuevo el software deberá contar con una interfaz llamada “Datos Personales” que permita ingresar sus datos personales de los pacientes que deben ser otorgados de manera presencial he ingresados por la secretaria.</a:t>
            </a:r>
            <a:endParaRPr lang="es-CL" sz="1400" dirty="0">
              <a:effectLst/>
            </a:endParaRPr>
          </a:p>
          <a:p>
            <a:pPr lvl="0" algn="just"/>
            <a:r>
              <a:rPr lang="es-CL" dirty="0">
                <a:effectLst/>
              </a:rPr>
              <a:t>Para la confirmación de las horas medicas con los pacientes, el Software contara con una interfaz llamada “Confirmar horas” en la cual hay que seleccionar el día de las horas a confirmar, una vez hecho esto se desplegara un listado con las horas ya tomadas que aparecen con un estado de Reservadas. </a:t>
            </a:r>
            <a:endParaRPr lang="es-CL" sz="1400" dirty="0">
              <a:effectLst/>
            </a:endParaRPr>
          </a:p>
          <a:p>
            <a:pPr lvl="0" algn="just"/>
            <a:r>
              <a:rPr lang="es-CL" dirty="0">
                <a:effectLst/>
              </a:rPr>
              <a:t>El software contará con una opción para cargar la disponibilidad del o los Médicos llamada “Actualizar Disponibilidad” que servirá para modificar la disponibilidad del Médico de acuerdo con sus indicaciones, una vez realizado los cambios el paciente en su interfaz podrá ver esta información para tomar la hora que más le acomode.</a:t>
            </a:r>
            <a:endParaRPr lang="es-CL" sz="1400" dirty="0">
              <a:effectLst/>
            </a:endParaRPr>
          </a:p>
          <a:p>
            <a:pPr lvl="0" algn="just"/>
            <a:r>
              <a:rPr lang="es-CL" dirty="0">
                <a:effectLst/>
              </a:rPr>
              <a:t>El programa contará con una opción llamada “Revisar Comentarios” que sirve para conocer los comentarios de los pacientes y contará con un menú desplegable para seleccionar el Criterio del Comentario, ya se de Felicitaciones, Reclamos o Sugerencias.</a:t>
            </a:r>
            <a:endParaRPr lang="es-CL" sz="1400" dirty="0">
              <a:effectLst/>
            </a:endParaRPr>
          </a:p>
          <a:p>
            <a:pPr lvl="0" algn="just"/>
            <a:r>
              <a:rPr lang="es-CL" dirty="0">
                <a:effectLst/>
              </a:rPr>
              <a:t>El Programa contará con una opción llamada “Listado de Pacientes” que servirá para actualizar datos de los pacientes como por ejemplo la dirección, previsión, etc. Esta interfaz cuenta con un listado general de los pacientes y para acceder al que se necesita la interfaz cuenta con casillero para ingresar el Rut que se necesita y acceder a los datos de éste.</a:t>
            </a:r>
            <a:endParaRPr lang="es-CL" sz="1400" dirty="0">
              <a:effectLst/>
            </a:endParaRPr>
          </a:p>
        </p:txBody>
      </p:sp>
    </p:spTree>
    <p:extLst>
      <p:ext uri="{BB962C8B-B14F-4D97-AF65-F5344CB8AC3E}">
        <p14:creationId xmlns:p14="http://schemas.microsoft.com/office/powerpoint/2010/main" val="228332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E4F443-51F3-4C37-A787-1BB359BB3E85}"/>
              </a:ext>
            </a:extLst>
          </p:cNvPr>
          <p:cNvSpPr>
            <a:spLocks noGrp="1"/>
          </p:cNvSpPr>
          <p:nvPr>
            <p:ph type="title"/>
          </p:nvPr>
        </p:nvSpPr>
        <p:spPr>
          <a:xfrm>
            <a:off x="913795" y="609601"/>
            <a:ext cx="10353761" cy="1021080"/>
          </a:xfrm>
        </p:spPr>
        <p:txBody>
          <a:bodyPr/>
          <a:lstStyle/>
          <a:p>
            <a:r>
              <a:rPr lang="es-CL" dirty="0"/>
              <a:t>Requerimientos funcionales</a:t>
            </a:r>
          </a:p>
        </p:txBody>
      </p:sp>
      <p:sp>
        <p:nvSpPr>
          <p:cNvPr id="4" name="Marcador de contenido 2">
            <a:extLst>
              <a:ext uri="{FF2B5EF4-FFF2-40B4-BE49-F238E27FC236}">
                <a16:creationId xmlns:a16="http://schemas.microsoft.com/office/drawing/2014/main" id="{E73F32DF-8310-491D-9DCE-4B5C28A7BB7C}"/>
              </a:ext>
            </a:extLst>
          </p:cNvPr>
          <p:cNvSpPr>
            <a:spLocks noGrp="1"/>
          </p:cNvSpPr>
          <p:nvPr>
            <p:ph idx="1"/>
          </p:nvPr>
        </p:nvSpPr>
        <p:spPr>
          <a:xfrm>
            <a:off x="914400" y="1813560"/>
            <a:ext cx="10353675" cy="4632960"/>
          </a:xfrm>
        </p:spPr>
        <p:txBody>
          <a:bodyPr>
            <a:normAutofit fontScale="77500" lnSpcReduction="20000"/>
          </a:bodyPr>
          <a:lstStyle/>
          <a:p>
            <a:pPr marL="0" indent="0" algn="ctr">
              <a:buNone/>
            </a:pPr>
            <a:r>
              <a:rPr lang="es-CL" b="1" dirty="0">
                <a:effectLst/>
              </a:rPr>
              <a:t>Requerimientos Funcionales del 2° incremento</a:t>
            </a:r>
          </a:p>
          <a:p>
            <a:pPr lvl="0" algn="just"/>
            <a:r>
              <a:rPr lang="es-CL" dirty="0">
                <a:effectLst/>
              </a:rPr>
              <a:t> El sistema contará con una interfaz llamada “Generar Informes” que servirá para para entregar este tipo de información a los pacientes cuando sea necesario y para acceder a él, el personal deberá ingresar el Rut del paciente y elegir el tipo informe que necesita. Dependiendo de la solicitud el paciente podrá solicitar los 3 informes tipo que hay o solo a uno.</a:t>
            </a:r>
          </a:p>
          <a:p>
            <a:pPr lvl="0" algn="just"/>
            <a:r>
              <a:rPr lang="es-CL" dirty="0">
                <a:effectLst/>
              </a:rPr>
              <a:t>El programa contara con una opción llamada “Recuperar Contraseña”. Su finalidad es ayudar a los pacientes que se les olvide su contraseña. Esta interfaz cuenta con un listado de pacientes ya registrados con su Rut, Password oculta y perfil del usuario, para acceder a los datos el paciente tiene que hacerlo de manera presencial para confirmando datos del paciente.</a:t>
            </a:r>
          </a:p>
          <a:p>
            <a:pPr lvl="0" algn="just"/>
            <a:r>
              <a:rPr lang="es-CL" dirty="0">
                <a:effectLst/>
              </a:rPr>
              <a:t>La interfaz de ”Registrar Consulta” que corresponde al perfil ”Medico” contará con un listado de pacientes que corresponden a los pacientes que el Médico atenderá en el día. Este listado cuenta con un botón que cerrara el ciclo de la “Reserva De Hora” para cada paciente.</a:t>
            </a:r>
          </a:p>
          <a:p>
            <a:pPr lvl="0" algn="just"/>
            <a:r>
              <a:rPr lang="es-CL" dirty="0">
                <a:effectLst/>
              </a:rPr>
              <a:t>Para crear un “Historial Clínico” nuevo, el paciente debe de haber tomado una hora previamente y el programa deberá contar con una interfaz llamada “Registrar Consulta” que permita al Médico registrar los datos de la atención para que así una vez terminada ésta, el médico pueda Guardar la Visita con el botón  “Guardar Registro”.</a:t>
            </a:r>
            <a:endParaRPr lang="es-CL" sz="1400" dirty="0">
              <a:effectLst/>
            </a:endParaRPr>
          </a:p>
        </p:txBody>
      </p:sp>
    </p:spTree>
    <p:extLst>
      <p:ext uri="{BB962C8B-B14F-4D97-AF65-F5344CB8AC3E}">
        <p14:creationId xmlns:p14="http://schemas.microsoft.com/office/powerpoint/2010/main" val="355792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ADA18D-35E0-4B61-981E-0CBC95CB9012}"/>
              </a:ext>
            </a:extLst>
          </p:cNvPr>
          <p:cNvSpPr>
            <a:spLocks noGrp="1"/>
          </p:cNvSpPr>
          <p:nvPr>
            <p:ph type="title"/>
          </p:nvPr>
        </p:nvSpPr>
        <p:spPr>
          <a:xfrm>
            <a:off x="913795" y="609601"/>
            <a:ext cx="10353761" cy="960120"/>
          </a:xfrm>
        </p:spPr>
        <p:txBody>
          <a:bodyPr/>
          <a:lstStyle/>
          <a:p>
            <a:r>
              <a:rPr lang="es-CL" dirty="0"/>
              <a:t>Requerimientos funcionales</a:t>
            </a:r>
          </a:p>
        </p:txBody>
      </p:sp>
      <p:sp>
        <p:nvSpPr>
          <p:cNvPr id="4" name="Marcador de contenido 2">
            <a:extLst>
              <a:ext uri="{FF2B5EF4-FFF2-40B4-BE49-F238E27FC236}">
                <a16:creationId xmlns:a16="http://schemas.microsoft.com/office/drawing/2014/main" id="{1C0F367C-8F9C-4803-B1F5-C48E17BE11B4}"/>
              </a:ext>
            </a:extLst>
          </p:cNvPr>
          <p:cNvSpPr>
            <a:spLocks noGrp="1"/>
          </p:cNvSpPr>
          <p:nvPr>
            <p:ph idx="1"/>
          </p:nvPr>
        </p:nvSpPr>
        <p:spPr>
          <a:xfrm>
            <a:off x="914400" y="1569721"/>
            <a:ext cx="10353675" cy="4892039"/>
          </a:xfrm>
        </p:spPr>
        <p:txBody>
          <a:bodyPr>
            <a:normAutofit fontScale="85000" lnSpcReduction="10000"/>
          </a:bodyPr>
          <a:lstStyle/>
          <a:p>
            <a:pPr marL="0" indent="0" algn="ctr">
              <a:buNone/>
            </a:pPr>
            <a:r>
              <a:rPr lang="es-CL" b="1" dirty="0">
                <a:effectLst/>
              </a:rPr>
              <a:t>Requerimientos Funcionales del 2° incremento</a:t>
            </a:r>
          </a:p>
          <a:p>
            <a:pPr lvl="0"/>
            <a:r>
              <a:rPr lang="es-CL" sz="1800" dirty="0">
                <a:effectLst/>
              </a:rPr>
              <a:t>El Sistema deberá contar con la opción llamada “Consultas Anteriores” que desplegará las “Consultas Anteriores” de cada paciente, para revisar para acceder a esta información de los pacientes, el médico deberá ingresar el Rut de éste y deberá presionar el botón “Buscar Historial” lo que desplegara un listado correspondiente a todas las atenciones médicas recibidas, ya sea por la Pediatra o otro especialista, esto servirá para tomar una mejor decisión al momento de dar un tratamiento a los pacientes, los datos que aparecerán en la interfaz no son editables, más solo el Rut del paciente para poder hacer la búsqueda.</a:t>
            </a:r>
          </a:p>
          <a:p>
            <a:pPr lvl="0"/>
            <a:r>
              <a:rPr lang="es-CL" sz="1800" dirty="0">
                <a:effectLst/>
              </a:rPr>
              <a:t>Dentro de la interfaz utilizada por el medico deberá contar con un botón desplegable que dará 2 opciones ”Receta” y “Certificado médico ” que se utilizarán para ser llenados por la Pediatra u otra especialista,  estas opciones son opcionales y dependerá de cada caso.</a:t>
            </a:r>
          </a:p>
          <a:p>
            <a:pPr lvl="0"/>
            <a:r>
              <a:rPr lang="es-CL" sz="1800" dirty="0">
                <a:effectLst/>
              </a:rPr>
              <a:t>El sistema contara con un acceso a la página </a:t>
            </a:r>
            <a:r>
              <a:rPr lang="es-CL" sz="1800" u="sng" dirty="0">
                <a:effectLst/>
                <a:hlinkClick r:id="rId2"/>
              </a:rPr>
              <a:t>http://www.medipass.cl/WebPublic/</a:t>
            </a:r>
            <a:r>
              <a:rPr lang="es-CL" sz="1800" dirty="0">
                <a:effectLst/>
              </a:rPr>
              <a:t> para emisión de Licencias Médica electrónicas </a:t>
            </a:r>
          </a:p>
          <a:p>
            <a:pPr lvl="0"/>
            <a:r>
              <a:rPr lang="es-CL" sz="1800" dirty="0">
                <a:effectLst/>
              </a:rPr>
              <a:t>Para los roles que se necesitan satisfacer en la ejecución del software, se crearan 4 tipos de usuarios que se mencionan a continuación.</a:t>
            </a:r>
          </a:p>
          <a:p>
            <a:pPr lvl="0"/>
            <a:r>
              <a:rPr lang="es-CL" sz="1800" dirty="0">
                <a:effectLst/>
              </a:rPr>
              <a:t>El Sistema contará con una Interfaz llamada “Agregar Trabajador” que servirá para agregar a trabajadores nuevos, estos datos serán ingresados por el administrador del sistema</a:t>
            </a:r>
          </a:p>
        </p:txBody>
      </p:sp>
    </p:spTree>
    <p:extLst>
      <p:ext uri="{BB962C8B-B14F-4D97-AF65-F5344CB8AC3E}">
        <p14:creationId xmlns:p14="http://schemas.microsoft.com/office/powerpoint/2010/main" val="104986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9C371-8AC5-4415-8F04-D5F08CA1A3DB}"/>
              </a:ext>
            </a:extLst>
          </p:cNvPr>
          <p:cNvSpPr>
            <a:spLocks noGrp="1"/>
          </p:cNvSpPr>
          <p:nvPr>
            <p:ph type="title"/>
          </p:nvPr>
        </p:nvSpPr>
        <p:spPr>
          <a:xfrm>
            <a:off x="913795" y="609601"/>
            <a:ext cx="10353761" cy="1082040"/>
          </a:xfrm>
        </p:spPr>
        <p:txBody>
          <a:bodyPr/>
          <a:lstStyle/>
          <a:p>
            <a:r>
              <a:rPr lang="es-CL" dirty="0"/>
              <a:t>Requerimientos funcionales</a:t>
            </a:r>
          </a:p>
        </p:txBody>
      </p:sp>
      <p:sp>
        <p:nvSpPr>
          <p:cNvPr id="3" name="Marcador de contenido 2">
            <a:extLst>
              <a:ext uri="{FF2B5EF4-FFF2-40B4-BE49-F238E27FC236}">
                <a16:creationId xmlns:a16="http://schemas.microsoft.com/office/drawing/2014/main" id="{37D92305-4372-4390-A399-30BBB2D4A435}"/>
              </a:ext>
            </a:extLst>
          </p:cNvPr>
          <p:cNvSpPr>
            <a:spLocks noGrp="1"/>
          </p:cNvSpPr>
          <p:nvPr>
            <p:ph idx="1"/>
          </p:nvPr>
        </p:nvSpPr>
        <p:spPr>
          <a:xfrm>
            <a:off x="913795" y="1691641"/>
            <a:ext cx="10353762" cy="4693919"/>
          </a:xfrm>
        </p:spPr>
        <p:txBody>
          <a:bodyPr>
            <a:normAutofit fontScale="92500" lnSpcReduction="10000"/>
          </a:bodyPr>
          <a:lstStyle/>
          <a:p>
            <a:pPr marL="0" indent="0" algn="ctr">
              <a:buNone/>
            </a:pPr>
            <a:r>
              <a:rPr lang="es-CL" sz="1800" b="1" dirty="0">
                <a:effectLst/>
              </a:rPr>
              <a:t>Requerimientos Funcionales del 2° incremento</a:t>
            </a:r>
            <a:endParaRPr lang="es-CL" sz="1800" dirty="0">
              <a:effectLst/>
            </a:endParaRPr>
          </a:p>
          <a:p>
            <a:pPr algn="just"/>
            <a:r>
              <a:rPr lang="es-CL" dirty="0">
                <a:effectLst/>
              </a:rPr>
              <a:t>Además, el Sistema contara con la opción de “Crear Usuarios” para acceder al sistema que será de responsabilidad del administrador del sistema crearlos, en este punto es en donde se le designa el Perfil de Usuario dependiendo del cargo que ocupe el Trabajador.</a:t>
            </a:r>
          </a:p>
          <a:p>
            <a:pPr algn="just"/>
            <a:r>
              <a:rPr lang="es-CL" dirty="0">
                <a:effectLst/>
              </a:rPr>
              <a:t>Una vez creado al Trabajador y su acceso, solo si es Medico se procede a agregarlo al Listado de Especialista que servirá para informar a los pacientes el listado de Médicos que hay trabajando y elegir el que le acomoda</a:t>
            </a:r>
          </a:p>
          <a:p>
            <a:pPr lvl="0" algn="just"/>
            <a:r>
              <a:rPr lang="es-CL" dirty="0">
                <a:effectLst/>
              </a:rPr>
              <a:t>El sistema contara con la opción llamada “Actualizar Trabajador” que como su nombre lo dice servirá para actualizar los datos personales de los Trabajadores.</a:t>
            </a:r>
          </a:p>
          <a:p>
            <a:pPr lvl="0" algn="just"/>
            <a:r>
              <a:rPr lang="es-CL" dirty="0">
                <a:effectLst/>
              </a:rPr>
              <a:t>Por último, el sistema contara el un menú desplegable que servirá para que el administrador del sistema pueda acceder al menú de la secretaria y así poder dar ayuda cuando ella no esté presente.</a:t>
            </a:r>
          </a:p>
          <a:p>
            <a:endParaRPr lang="es-CL" dirty="0"/>
          </a:p>
        </p:txBody>
      </p:sp>
    </p:spTree>
    <p:extLst>
      <p:ext uri="{BB962C8B-B14F-4D97-AF65-F5344CB8AC3E}">
        <p14:creationId xmlns:p14="http://schemas.microsoft.com/office/powerpoint/2010/main" val="293219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D5853D-D56A-4C94-AB96-81A767EAA8F8}"/>
              </a:ext>
            </a:extLst>
          </p:cNvPr>
          <p:cNvSpPr>
            <a:spLocks noGrp="1"/>
          </p:cNvSpPr>
          <p:nvPr>
            <p:ph type="title"/>
          </p:nvPr>
        </p:nvSpPr>
        <p:spPr>
          <a:xfrm>
            <a:off x="913795" y="609600"/>
            <a:ext cx="10353761" cy="1326321"/>
          </a:xfrm>
        </p:spPr>
        <p:txBody>
          <a:bodyPr>
            <a:normAutofit/>
          </a:bodyPr>
          <a:lstStyle/>
          <a:p>
            <a:r>
              <a:rPr lang="es-CL"/>
              <a:t>Planificación del proyecto</a:t>
            </a:r>
            <a:endParaRPr lang="es-CL" dirty="0"/>
          </a:p>
        </p:txBody>
      </p:sp>
      <p:sp>
        <p:nvSpPr>
          <p:cNvPr id="19" name="Rectangle 1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18" name="Tabla 10">
            <a:extLst>
              <a:ext uri="{FF2B5EF4-FFF2-40B4-BE49-F238E27FC236}">
                <a16:creationId xmlns:a16="http://schemas.microsoft.com/office/drawing/2014/main" id="{E218E562-D26A-42B2-B3D4-7F280CCAF745}"/>
              </a:ext>
            </a:extLst>
          </p:cNvPr>
          <p:cNvGraphicFramePr>
            <a:graphicFrameLocks noGrp="1"/>
          </p:cNvGraphicFramePr>
          <p:nvPr>
            <p:ph idx="1"/>
            <p:extLst>
              <p:ext uri="{D42A27DB-BD31-4B8C-83A1-F6EECF244321}">
                <p14:modId xmlns:p14="http://schemas.microsoft.com/office/powerpoint/2010/main" val="2141295249"/>
              </p:ext>
            </p:extLst>
          </p:nvPr>
        </p:nvGraphicFramePr>
        <p:xfrm>
          <a:off x="518160" y="2506813"/>
          <a:ext cx="11140442" cy="3501313"/>
        </p:xfrm>
        <a:graphic>
          <a:graphicData uri="http://schemas.openxmlformats.org/drawingml/2006/table">
            <a:tbl>
              <a:tblPr firstRow="1" bandRow="1">
                <a:tableStyleId>{3B4B98B0-60AC-42C2-AFA5-B58CD77FA1E5}</a:tableStyleId>
              </a:tblPr>
              <a:tblGrid>
                <a:gridCol w="3470614">
                  <a:extLst>
                    <a:ext uri="{9D8B030D-6E8A-4147-A177-3AD203B41FA5}">
                      <a16:colId xmlns:a16="http://schemas.microsoft.com/office/drawing/2014/main" val="3077984653"/>
                    </a:ext>
                  </a:extLst>
                </a:gridCol>
                <a:gridCol w="433650">
                  <a:extLst>
                    <a:ext uri="{9D8B030D-6E8A-4147-A177-3AD203B41FA5}">
                      <a16:colId xmlns:a16="http://schemas.microsoft.com/office/drawing/2014/main" val="3891850356"/>
                    </a:ext>
                  </a:extLst>
                </a:gridCol>
                <a:gridCol w="433650">
                  <a:extLst>
                    <a:ext uri="{9D8B030D-6E8A-4147-A177-3AD203B41FA5}">
                      <a16:colId xmlns:a16="http://schemas.microsoft.com/office/drawing/2014/main" val="1460461808"/>
                    </a:ext>
                  </a:extLst>
                </a:gridCol>
                <a:gridCol w="433650">
                  <a:extLst>
                    <a:ext uri="{9D8B030D-6E8A-4147-A177-3AD203B41FA5}">
                      <a16:colId xmlns:a16="http://schemas.microsoft.com/office/drawing/2014/main" val="2524816523"/>
                    </a:ext>
                  </a:extLst>
                </a:gridCol>
                <a:gridCol w="433650">
                  <a:extLst>
                    <a:ext uri="{9D8B030D-6E8A-4147-A177-3AD203B41FA5}">
                      <a16:colId xmlns:a16="http://schemas.microsoft.com/office/drawing/2014/main" val="2235519"/>
                    </a:ext>
                  </a:extLst>
                </a:gridCol>
                <a:gridCol w="433650">
                  <a:extLst>
                    <a:ext uri="{9D8B030D-6E8A-4147-A177-3AD203B41FA5}">
                      <a16:colId xmlns:a16="http://schemas.microsoft.com/office/drawing/2014/main" val="798318061"/>
                    </a:ext>
                  </a:extLst>
                </a:gridCol>
                <a:gridCol w="433650">
                  <a:extLst>
                    <a:ext uri="{9D8B030D-6E8A-4147-A177-3AD203B41FA5}">
                      <a16:colId xmlns:a16="http://schemas.microsoft.com/office/drawing/2014/main" val="3536238316"/>
                    </a:ext>
                  </a:extLst>
                </a:gridCol>
                <a:gridCol w="433650">
                  <a:extLst>
                    <a:ext uri="{9D8B030D-6E8A-4147-A177-3AD203B41FA5}">
                      <a16:colId xmlns:a16="http://schemas.microsoft.com/office/drawing/2014/main" val="3486844354"/>
                    </a:ext>
                  </a:extLst>
                </a:gridCol>
                <a:gridCol w="433650">
                  <a:extLst>
                    <a:ext uri="{9D8B030D-6E8A-4147-A177-3AD203B41FA5}">
                      <a16:colId xmlns:a16="http://schemas.microsoft.com/office/drawing/2014/main" val="2665464663"/>
                    </a:ext>
                  </a:extLst>
                </a:gridCol>
                <a:gridCol w="433650">
                  <a:extLst>
                    <a:ext uri="{9D8B030D-6E8A-4147-A177-3AD203B41FA5}">
                      <a16:colId xmlns:a16="http://schemas.microsoft.com/office/drawing/2014/main" val="4079678818"/>
                    </a:ext>
                  </a:extLst>
                </a:gridCol>
                <a:gridCol w="433650">
                  <a:extLst>
                    <a:ext uri="{9D8B030D-6E8A-4147-A177-3AD203B41FA5}">
                      <a16:colId xmlns:a16="http://schemas.microsoft.com/office/drawing/2014/main" val="559144896"/>
                    </a:ext>
                  </a:extLst>
                </a:gridCol>
                <a:gridCol w="433650">
                  <a:extLst>
                    <a:ext uri="{9D8B030D-6E8A-4147-A177-3AD203B41FA5}">
                      <a16:colId xmlns:a16="http://schemas.microsoft.com/office/drawing/2014/main" val="3892347991"/>
                    </a:ext>
                  </a:extLst>
                </a:gridCol>
                <a:gridCol w="433650">
                  <a:extLst>
                    <a:ext uri="{9D8B030D-6E8A-4147-A177-3AD203B41FA5}">
                      <a16:colId xmlns:a16="http://schemas.microsoft.com/office/drawing/2014/main" val="3565432874"/>
                    </a:ext>
                  </a:extLst>
                </a:gridCol>
                <a:gridCol w="433650">
                  <a:extLst>
                    <a:ext uri="{9D8B030D-6E8A-4147-A177-3AD203B41FA5}">
                      <a16:colId xmlns:a16="http://schemas.microsoft.com/office/drawing/2014/main" val="1131647956"/>
                    </a:ext>
                  </a:extLst>
                </a:gridCol>
                <a:gridCol w="433650">
                  <a:extLst>
                    <a:ext uri="{9D8B030D-6E8A-4147-A177-3AD203B41FA5}">
                      <a16:colId xmlns:a16="http://schemas.microsoft.com/office/drawing/2014/main" val="1141815849"/>
                    </a:ext>
                  </a:extLst>
                </a:gridCol>
                <a:gridCol w="433650">
                  <a:extLst>
                    <a:ext uri="{9D8B030D-6E8A-4147-A177-3AD203B41FA5}">
                      <a16:colId xmlns:a16="http://schemas.microsoft.com/office/drawing/2014/main" val="4003923221"/>
                    </a:ext>
                  </a:extLst>
                </a:gridCol>
                <a:gridCol w="1165078">
                  <a:extLst>
                    <a:ext uri="{9D8B030D-6E8A-4147-A177-3AD203B41FA5}">
                      <a16:colId xmlns:a16="http://schemas.microsoft.com/office/drawing/2014/main" val="1723811552"/>
                    </a:ext>
                  </a:extLst>
                </a:gridCol>
              </a:tblGrid>
              <a:tr h="507377">
                <a:tc>
                  <a:txBody>
                    <a:bodyPr/>
                    <a:lstStyle/>
                    <a:p>
                      <a:pPr algn="l" fontAlgn="b"/>
                      <a:endParaRPr lang="es-CL" sz="1500" b="0" i="0" u="none" strike="noStrike" dirty="0">
                        <a:solidFill>
                          <a:srgbClr val="000000"/>
                        </a:solidFill>
                        <a:effectLst/>
                        <a:latin typeface="Calibri" panose="020F0502020204030204" pitchFamily="34" charset="0"/>
                      </a:endParaRPr>
                    </a:p>
                  </a:txBody>
                  <a:tcPr marL="13199" marR="13199" marT="13199" marB="0" anchor="b"/>
                </a:tc>
                <a:tc gridSpan="5">
                  <a:txBody>
                    <a:bodyPr/>
                    <a:lstStyle/>
                    <a:p>
                      <a:pPr algn="ctr" fontAlgn="b"/>
                      <a:r>
                        <a:rPr lang="es-CL" sz="1500" u="none" strike="noStrike">
                          <a:effectLst/>
                        </a:rPr>
                        <a:t>NOBIEMBRE</a:t>
                      </a:r>
                      <a:endParaRPr lang="es-CL" sz="1500" b="0" i="0" u="none" strike="noStrike">
                        <a:solidFill>
                          <a:srgbClr val="000000"/>
                        </a:solidFill>
                        <a:effectLst/>
                        <a:latin typeface="Calibri" panose="020F0502020204030204" pitchFamily="34" charset="0"/>
                      </a:endParaRPr>
                    </a:p>
                  </a:txBody>
                  <a:tcPr marL="13199" marR="13199" marT="13199" marB="0" anchor="b"/>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gridSpan="5">
                  <a:txBody>
                    <a:bodyPr/>
                    <a:lstStyle/>
                    <a:p>
                      <a:pPr algn="ctr" fontAlgn="b"/>
                      <a:r>
                        <a:rPr lang="es-CL" sz="1500" u="none" strike="noStrike">
                          <a:effectLst/>
                        </a:rPr>
                        <a:t>DICIEMBRE</a:t>
                      </a:r>
                      <a:endParaRPr lang="es-CL" sz="1500" b="0" i="0" u="none" strike="noStrike">
                        <a:solidFill>
                          <a:srgbClr val="000000"/>
                        </a:solidFill>
                        <a:effectLst/>
                        <a:latin typeface="Calibri" panose="020F0502020204030204" pitchFamily="34" charset="0"/>
                      </a:endParaRPr>
                    </a:p>
                  </a:txBody>
                  <a:tcPr marL="13199" marR="13199" marT="13199" marB="0" anchor="b"/>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gridSpan="5">
                  <a:txBody>
                    <a:bodyPr/>
                    <a:lstStyle/>
                    <a:p>
                      <a:pPr algn="ctr" fontAlgn="b"/>
                      <a:r>
                        <a:rPr lang="es-CL" sz="1500" u="none" strike="noStrike">
                          <a:effectLst/>
                        </a:rPr>
                        <a:t>ENERO</a:t>
                      </a:r>
                      <a:endParaRPr lang="es-CL" sz="1500" b="0" i="0" u="none" strike="noStrike">
                        <a:solidFill>
                          <a:srgbClr val="000000"/>
                        </a:solidFill>
                        <a:effectLst/>
                        <a:latin typeface="Calibri" panose="020F0502020204030204" pitchFamily="34" charset="0"/>
                      </a:endParaRPr>
                    </a:p>
                  </a:txBody>
                  <a:tcPr marL="13199" marR="13199" marT="13199" marB="0" anchor="b"/>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a:txBody>
                    <a:bodyPr/>
                    <a:lstStyle/>
                    <a:p>
                      <a:pPr algn="ctr" fontAlgn="b"/>
                      <a:r>
                        <a:rPr lang="es-CL" sz="1500" u="none" strike="noStrike" dirty="0">
                          <a:effectLst/>
                        </a:rPr>
                        <a:t>Tareas Cumplidas</a:t>
                      </a:r>
                      <a:endParaRPr lang="es-CL" sz="1500" b="0" i="0" u="none" strike="noStrike" dirty="0">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204560334"/>
                  </a:ext>
                </a:extLst>
              </a:tr>
              <a:tr h="284354">
                <a:tc>
                  <a:txBody>
                    <a:bodyPr/>
                    <a:lstStyle/>
                    <a:p>
                      <a:pPr algn="l"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S1</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S2</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S3</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S4</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S5</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S1</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S2</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S3</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S4</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S5</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S1</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S2</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S3</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S4</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S5</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681369965"/>
                  </a:ext>
                </a:extLst>
              </a:tr>
              <a:tr h="284354">
                <a:tc>
                  <a:txBody>
                    <a:bodyPr/>
                    <a:lstStyle/>
                    <a:p>
                      <a:pPr algn="l" fontAlgn="b"/>
                      <a:r>
                        <a:rPr lang="es-CL" sz="1500" u="none" strike="noStrike" dirty="0">
                          <a:effectLst/>
                        </a:rPr>
                        <a:t>Análisis (Toma de Requerimientos)</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100%</a:t>
                      </a:r>
                      <a:endParaRPr lang="es-CL" sz="1500" b="0" i="0" u="none" strike="noStrike">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1243758083"/>
                  </a:ext>
                </a:extLst>
              </a:tr>
              <a:tr h="507377">
                <a:tc>
                  <a:txBody>
                    <a:bodyPr/>
                    <a:lstStyle/>
                    <a:p>
                      <a:pPr algn="l" fontAlgn="b"/>
                      <a:r>
                        <a:rPr lang="es-ES" sz="1500" u="none" strike="noStrike" dirty="0">
                          <a:effectLst/>
                        </a:rPr>
                        <a:t>Diseño (Interfaz grafica y Modelado de datos)</a:t>
                      </a:r>
                      <a:endParaRPr lang="es-ES"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X</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X</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X</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100%</a:t>
                      </a:r>
                      <a:endParaRPr lang="es-CL" sz="1500" b="0" i="0" u="none" strike="noStrike" dirty="0">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3607537980"/>
                  </a:ext>
                </a:extLst>
              </a:tr>
              <a:tr h="284354">
                <a:tc>
                  <a:txBody>
                    <a:bodyPr/>
                    <a:lstStyle/>
                    <a:p>
                      <a:pPr algn="l" fontAlgn="b"/>
                      <a:r>
                        <a:rPr lang="es-CL" sz="1500" u="none" strike="noStrike">
                          <a:effectLst/>
                        </a:rPr>
                        <a:t>Programacion</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marL="0" algn="ctr" defTabSz="914400" rtl="0" eaLnBrk="1" fontAlgn="b" latinLnBrk="0" hangingPunct="1"/>
                      <a:r>
                        <a:rPr lang="es-CL" sz="1500" u="none" strike="noStrike" kern="1200" dirty="0">
                          <a:solidFill>
                            <a:schemeClr val="tx1"/>
                          </a:solidFill>
                          <a:effectLst/>
                          <a:latin typeface="+mn-lt"/>
                          <a:ea typeface="+mn-ea"/>
                          <a:cs typeface="+mn-cs"/>
                        </a:rPr>
                        <a:t>X</a:t>
                      </a:r>
                    </a:p>
                  </a:txBody>
                  <a:tcPr marL="13199" marR="13199" marT="13199" marB="0" anchor="b"/>
                </a:tc>
                <a:tc>
                  <a:txBody>
                    <a:bodyPr/>
                    <a:lstStyle/>
                    <a:p>
                      <a:pPr marL="0" algn="ctr" defTabSz="914400" rtl="0" eaLnBrk="1" fontAlgn="b" latinLnBrk="0" hangingPunct="1"/>
                      <a:r>
                        <a:rPr lang="es-CL" sz="1500" u="none" strike="noStrike" kern="1200" dirty="0">
                          <a:solidFill>
                            <a:schemeClr val="tx1"/>
                          </a:solidFill>
                          <a:effectLst/>
                          <a:latin typeface="+mn-lt"/>
                          <a:ea typeface="+mn-ea"/>
                          <a:cs typeface="+mn-cs"/>
                        </a:rPr>
                        <a:t>X</a:t>
                      </a:r>
                    </a:p>
                  </a:txBody>
                  <a:tcPr marL="13199" marR="13199" marT="13199" marB="0" anchor="b"/>
                </a:tc>
                <a:tc>
                  <a:txBody>
                    <a:bodyPr/>
                    <a:lstStyle/>
                    <a:p>
                      <a:pPr marL="0" algn="ctr" defTabSz="914400" rtl="0" eaLnBrk="1" fontAlgn="b" latinLnBrk="0" hangingPunct="1"/>
                      <a:r>
                        <a:rPr lang="es-CL" sz="1500" u="none" strike="noStrike" kern="1200" dirty="0">
                          <a:solidFill>
                            <a:schemeClr val="tx1"/>
                          </a:solidFill>
                          <a:effectLst/>
                          <a:latin typeface="+mn-lt"/>
                          <a:ea typeface="+mn-ea"/>
                          <a:cs typeface="+mn-cs"/>
                        </a:rPr>
                        <a:t>X</a:t>
                      </a: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93,75%</a:t>
                      </a:r>
                      <a:endParaRPr lang="es-CL" sz="1500" b="0" i="0" u="none" strike="noStrike" dirty="0">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328664546"/>
                  </a:ext>
                </a:extLst>
              </a:tr>
              <a:tr h="284354">
                <a:tc>
                  <a:txBody>
                    <a:bodyPr/>
                    <a:lstStyle/>
                    <a:p>
                      <a:pPr algn="l" fontAlgn="b"/>
                      <a:r>
                        <a:rPr lang="es-CL" sz="1500" u="none" strike="noStrike">
                          <a:effectLst/>
                        </a:rPr>
                        <a:t>Pruebas</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X</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X</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marL="0" algn="ctr" defTabSz="914400" rtl="0" eaLnBrk="1" fontAlgn="b" latinLnBrk="0" hangingPunct="1"/>
                      <a:r>
                        <a:rPr lang="es-CL" sz="1500" u="none" strike="noStrike" kern="1200" dirty="0">
                          <a:solidFill>
                            <a:schemeClr val="tx1"/>
                          </a:solidFill>
                          <a:effectLst/>
                          <a:latin typeface="+mn-lt"/>
                          <a:ea typeface="+mn-ea"/>
                          <a:cs typeface="+mn-cs"/>
                        </a:rPr>
                        <a:t>X</a:t>
                      </a:r>
                    </a:p>
                  </a:txBody>
                  <a:tcPr marL="13199" marR="13199" marT="13199" marB="0" anchor="b"/>
                </a:tc>
                <a:tc>
                  <a:txBody>
                    <a:bodyPr/>
                    <a:lstStyle/>
                    <a:p>
                      <a:pPr marL="0" algn="ctr" defTabSz="914400" rtl="0" eaLnBrk="1" fontAlgn="b" latinLnBrk="0" hangingPunct="1"/>
                      <a:r>
                        <a:rPr lang="es-CL" sz="1500" u="none" strike="noStrike" kern="1200" dirty="0">
                          <a:solidFill>
                            <a:schemeClr val="tx1"/>
                          </a:solidFill>
                          <a:effectLst/>
                          <a:latin typeface="+mn-lt"/>
                          <a:ea typeface="+mn-ea"/>
                          <a:cs typeface="+mn-cs"/>
                        </a:rPr>
                        <a:t>X</a:t>
                      </a: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91,6%</a:t>
                      </a:r>
                      <a:endParaRPr lang="es-CL" sz="1500" b="0" i="0" u="none" strike="noStrike" dirty="0">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2964898929"/>
                  </a:ext>
                </a:extLst>
              </a:tr>
              <a:tr h="284354">
                <a:tc>
                  <a:txBody>
                    <a:bodyPr/>
                    <a:lstStyle/>
                    <a:p>
                      <a:pPr algn="l" fontAlgn="b"/>
                      <a:r>
                        <a:rPr lang="es-CL" sz="1500" u="none" strike="noStrike" dirty="0">
                          <a:effectLst/>
                        </a:rPr>
                        <a:t>Entregar Primer incremento</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X</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1998149078"/>
                  </a:ext>
                </a:extLst>
              </a:tr>
              <a:tr h="310036">
                <a:tc>
                  <a:txBody>
                    <a:bodyPr/>
                    <a:lstStyle/>
                    <a:p>
                      <a:pPr marL="0" algn="l" defTabSz="914400" rtl="0" eaLnBrk="1" fontAlgn="b" latinLnBrk="0" hangingPunct="1"/>
                      <a:r>
                        <a:rPr lang="es-CL" sz="1500" u="none" strike="noStrike" kern="1200" dirty="0">
                          <a:solidFill>
                            <a:schemeClr val="tx1"/>
                          </a:solidFill>
                          <a:effectLst/>
                          <a:latin typeface="+mn-lt"/>
                          <a:ea typeface="+mn-ea"/>
                          <a:cs typeface="+mn-cs"/>
                        </a:rPr>
                        <a:t>Entrega Segundo Incremento</a:t>
                      </a: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X</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1842588838"/>
                  </a:ext>
                </a:extLst>
              </a:tr>
              <a:tr h="284354">
                <a:tc>
                  <a:txBody>
                    <a:bodyPr/>
                    <a:lstStyle/>
                    <a:p>
                      <a:pPr algn="l"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3677844256"/>
                  </a:ext>
                </a:extLst>
              </a:tr>
              <a:tr h="45159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CL" sz="1500" u="none" strike="noStrike" kern="1200" dirty="0">
                          <a:solidFill>
                            <a:schemeClr val="tx1"/>
                          </a:solidFill>
                          <a:effectLst/>
                          <a:latin typeface="+mn-lt"/>
                          <a:ea typeface="+mn-ea"/>
                          <a:cs typeface="+mn-cs"/>
                        </a:rPr>
                        <a:t>Porcentaje de avance</a:t>
                      </a:r>
                    </a:p>
                    <a:p>
                      <a:pPr algn="l"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96,34 </a:t>
                      </a:r>
                      <a:r>
                        <a:rPr lang="es-CL" sz="1500" u="none" strike="noStrike" dirty="0">
                          <a:effectLst/>
                        </a:rPr>
                        <a:t>%</a:t>
                      </a:r>
                      <a:endParaRPr lang="es-CL" sz="1500" b="0" i="0" u="none" strike="noStrike" dirty="0">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1098447547"/>
                  </a:ext>
                </a:extLst>
              </a:tr>
            </a:tbl>
          </a:graphicData>
        </a:graphic>
      </p:graphicFrame>
    </p:spTree>
    <p:extLst>
      <p:ext uri="{BB962C8B-B14F-4D97-AF65-F5344CB8AC3E}">
        <p14:creationId xmlns:p14="http://schemas.microsoft.com/office/powerpoint/2010/main" val="1555620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1837CB0-4F29-4E03-BEC4-55C6733B9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AD5691-7A31-4A6C-BE22-3C27AACBD071}"/>
              </a:ext>
            </a:extLst>
          </p:cNvPr>
          <p:cNvSpPr>
            <a:spLocks noGrp="1"/>
          </p:cNvSpPr>
          <p:nvPr>
            <p:ph type="title"/>
          </p:nvPr>
        </p:nvSpPr>
        <p:spPr>
          <a:xfrm>
            <a:off x="6435091" y="628651"/>
            <a:ext cx="5080634" cy="3495674"/>
          </a:xfrm>
        </p:spPr>
        <p:txBody>
          <a:bodyPr vert="horz" lIns="91440" tIns="45720" rIns="91440" bIns="45720" rtlCol="0" anchor="b">
            <a:normAutofit/>
          </a:bodyPr>
          <a:lstStyle/>
          <a:p>
            <a:r>
              <a:rPr lang="en-US" sz="4400" dirty="0">
                <a:solidFill>
                  <a:srgbClr val="FFFFFF"/>
                </a:solidFill>
              </a:rPr>
              <a:t>Mapa navegacional</a:t>
            </a:r>
          </a:p>
        </p:txBody>
      </p:sp>
      <p:sp>
        <p:nvSpPr>
          <p:cNvPr id="20" name="Rectangle 19">
            <a:extLst>
              <a:ext uri="{FF2B5EF4-FFF2-40B4-BE49-F238E27FC236}">
                <a16:creationId xmlns:a16="http://schemas.microsoft.com/office/drawing/2014/main" id="{F0771D68-E8BF-4D31-ADBB-CE99B19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85011898-6AB2-4CE8-BB6E-14B391D3EA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1856" y="929358"/>
            <a:ext cx="4616959" cy="4816122"/>
          </a:xfrm>
          <a:prstGeom prst="rect">
            <a:avLst/>
          </a:prstGeom>
          <a:noFill/>
        </p:spPr>
      </p:pic>
      <p:sp>
        <p:nvSpPr>
          <p:cNvPr id="22" name="Rectangle 21">
            <a:extLst>
              <a:ext uri="{FF2B5EF4-FFF2-40B4-BE49-F238E27FC236}">
                <a16:creationId xmlns:a16="http://schemas.microsoft.com/office/drawing/2014/main" id="{7D4DBD54-1DE0-451E-9FDE-4116146F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668014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59</TotalTime>
  <Words>1273</Words>
  <Application>Microsoft Office PowerPoint</Application>
  <PresentationFormat>Panorámica</PresentationFormat>
  <Paragraphs>114</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Bookman Old Style</vt:lpstr>
      <vt:lpstr>Calibri</vt:lpstr>
      <vt:lpstr>Rockwell</vt:lpstr>
      <vt:lpstr>Wingdings</vt:lpstr>
      <vt:lpstr>Damask</vt:lpstr>
      <vt:lpstr>Presentación de PowerPoint</vt:lpstr>
      <vt:lpstr>Objetivo Principal</vt:lpstr>
      <vt:lpstr>Objetivos Específicos </vt:lpstr>
      <vt:lpstr>Requerimientos funcionales</vt:lpstr>
      <vt:lpstr>Requerimientos funcionales</vt:lpstr>
      <vt:lpstr>Requerimientos funcionales</vt:lpstr>
      <vt:lpstr>Requerimientos funcionales</vt:lpstr>
      <vt:lpstr>Planificación del proyecto</vt:lpstr>
      <vt:lpstr>Mapa navegacional</vt:lpstr>
      <vt:lpstr>Ideas Generales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Mella</dc:creator>
  <cp:lastModifiedBy>Victor Mella</cp:lastModifiedBy>
  <cp:revision>6</cp:revision>
  <dcterms:created xsi:type="dcterms:W3CDTF">2019-01-17T04:23:14Z</dcterms:created>
  <dcterms:modified xsi:type="dcterms:W3CDTF">2019-01-17T05:34:48Z</dcterms:modified>
</cp:coreProperties>
</file>