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4" r:id="rId7"/>
    <p:sldId id="269" r:id="rId8"/>
    <p:sldId id="260" r:id="rId9"/>
    <p:sldId id="261" r:id="rId10"/>
    <p:sldId id="262" r:id="rId11"/>
    <p:sldId id="267" r:id="rId12"/>
    <p:sldId id="268" r:id="rId13"/>
  </p:sldIdLst>
  <p:sldSz cx="12190413" cy="6859588"/>
  <p:notesSz cx="6858000" cy="9144000"/>
  <p:defaultTextStyle>
    <a:defPPr>
      <a:defRPr lang="es-E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834" y="7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50"/>
            <a:ext cx="12192621" cy="6850728"/>
          </a:xfrm>
          <a:prstGeom prst="rect">
            <a:avLst/>
          </a:prstGeom>
        </p:spPr>
      </p:pic>
      <p:sp>
        <p:nvSpPr>
          <p:cNvPr id="8" name="7 Rectángulo"/>
          <p:cNvSpPr/>
          <p:nvPr userDrawn="1"/>
        </p:nvSpPr>
        <p:spPr>
          <a:xfrm>
            <a:off x="0" y="2529794"/>
            <a:ext cx="12190413" cy="180000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Título"/>
          <p:cNvSpPr>
            <a:spLocks noGrp="1"/>
          </p:cNvSpPr>
          <p:nvPr>
            <p:ph type="ctrTitle" hasCustomPrompt="1"/>
          </p:nvPr>
        </p:nvSpPr>
        <p:spPr>
          <a:xfrm>
            <a:off x="914281" y="2694613"/>
            <a:ext cx="10361851" cy="1470365"/>
          </a:xfrm>
        </p:spPr>
        <p:txBody>
          <a:bodyPr>
            <a:normAutofit/>
          </a:bodyPr>
          <a:lstStyle>
            <a:lvl1pPr algn="ctr">
              <a:defRPr sz="3800" b="1">
                <a:solidFill>
                  <a:schemeClr val="tx2"/>
                </a:solidFill>
                <a:latin typeface="Arial" panose="020B0604020202020204" pitchFamily="34" charset="0"/>
                <a:cs typeface="Arial" panose="020B0604020202020204" pitchFamily="34" charset="0"/>
              </a:defRPr>
            </a:lvl1pPr>
          </a:lstStyle>
          <a:p>
            <a:r>
              <a:rPr lang="es-ES" dirty="0"/>
              <a:t>TÍTULO (Arial Bold 38pt)</a:t>
            </a:r>
          </a:p>
        </p:txBody>
      </p:sp>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9682" y="5157986"/>
            <a:ext cx="1008112" cy="1105386"/>
          </a:xfrm>
          <a:prstGeom prst="rect">
            <a:avLst/>
          </a:prstGeom>
        </p:spPr>
      </p:pic>
      <p:pic>
        <p:nvPicPr>
          <p:cNvPr id="5" name="Imagen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3163" y="5145858"/>
            <a:ext cx="727547" cy="111751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normAutofit/>
          </a:bodyPr>
          <a:lstStyle>
            <a:lvl1pPr algn="l">
              <a:defRPr sz="3000" b="1">
                <a:solidFill>
                  <a:schemeClr val="tx2"/>
                </a:solidFill>
                <a:latin typeface="Arial" panose="020B0604020202020204" pitchFamily="34" charset="0"/>
                <a:cs typeface="Arial" panose="020B0604020202020204" pitchFamily="34" charset="0"/>
              </a:defRPr>
            </a:lvl1pPr>
          </a:lstStyle>
          <a:p>
            <a:r>
              <a:rPr lang="es-ES" dirty="0"/>
              <a:t>Título (Arial </a:t>
            </a:r>
            <a:r>
              <a:rPr lang="es-ES" dirty="0" err="1"/>
              <a:t>bold</a:t>
            </a:r>
            <a:r>
              <a:rPr lang="es-ES" dirty="0"/>
              <a:t> 30pt)</a:t>
            </a:r>
          </a:p>
        </p:txBody>
      </p:sp>
      <p:sp>
        <p:nvSpPr>
          <p:cNvPr id="3" name="2 Marcador de contenido"/>
          <p:cNvSpPr>
            <a:spLocks noGrp="1"/>
          </p:cNvSpPr>
          <p:nvPr>
            <p:ph idx="1" hasCustomPrompt="1"/>
          </p:nvPr>
        </p:nvSpPr>
        <p:spPr/>
        <p:txBody>
          <a:bodyPr/>
          <a:lstStyle>
            <a:lvl1pPr>
              <a:defRPr sz="2600">
                <a:solidFill>
                  <a:schemeClr val="tx2"/>
                </a:solidFill>
                <a:latin typeface="Arial" panose="020B0604020202020204" pitchFamily="34" charset="0"/>
                <a:cs typeface="Arial" panose="020B0604020202020204" pitchFamily="34" charset="0"/>
              </a:defRPr>
            </a:lvl1pPr>
            <a:lvl2pPr>
              <a:defRPr sz="2400">
                <a:solidFill>
                  <a:schemeClr val="tx2"/>
                </a:solidFill>
                <a:latin typeface="Arial" panose="020B0604020202020204" pitchFamily="34" charset="0"/>
                <a:cs typeface="Arial" panose="020B0604020202020204" pitchFamily="34" charset="0"/>
              </a:defRPr>
            </a:lvl2pPr>
            <a:lvl3pPr>
              <a:defRPr sz="2000">
                <a:solidFill>
                  <a:schemeClr val="tx2"/>
                </a:solidFill>
                <a:latin typeface="Arial" panose="020B0604020202020204" pitchFamily="34" charset="0"/>
                <a:cs typeface="Arial" panose="020B0604020202020204" pitchFamily="34" charset="0"/>
              </a:defRPr>
            </a:lvl3pPr>
            <a:lvl4pPr>
              <a:defRPr sz="1800">
                <a:solidFill>
                  <a:schemeClr val="tx2"/>
                </a:solidFill>
                <a:latin typeface="Arial" panose="020B0604020202020204" pitchFamily="34" charset="0"/>
                <a:cs typeface="Arial" panose="020B0604020202020204" pitchFamily="34" charset="0"/>
              </a:defRPr>
            </a:lvl4pPr>
            <a:lvl5pPr>
              <a:defRPr sz="1600">
                <a:solidFill>
                  <a:schemeClr val="tx2"/>
                </a:solidFill>
                <a:latin typeface="Arial" panose="020B0604020202020204" pitchFamily="34" charset="0"/>
                <a:cs typeface="Arial" panose="020B0604020202020204" pitchFamily="34" charset="0"/>
              </a:defRPr>
            </a:lvl5pPr>
          </a:lstStyle>
          <a:p>
            <a:pPr lvl="0"/>
            <a:r>
              <a:rPr lang="es-ES" dirty="0"/>
              <a:t>Contenido (Arial 26pt)</a:t>
            </a:r>
          </a:p>
          <a:p>
            <a:pPr lvl="1"/>
            <a:r>
              <a:rPr lang="es-ES" dirty="0"/>
              <a:t>Segundo nivel (Arial 24pt)</a:t>
            </a:r>
          </a:p>
          <a:p>
            <a:pPr lvl="2"/>
            <a:r>
              <a:rPr lang="es-ES" dirty="0"/>
              <a:t>Tercer nivel (Arial 20pt)</a:t>
            </a:r>
          </a:p>
          <a:p>
            <a:pPr lvl="3"/>
            <a:r>
              <a:rPr lang="es-ES" dirty="0"/>
              <a:t>Cuarto nivel (Arial 18pt)</a:t>
            </a:r>
          </a:p>
          <a:p>
            <a:pPr lvl="4"/>
            <a:r>
              <a:rPr lang="es-ES" dirty="0"/>
              <a:t>Quinto nivel (Arial 16pt)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a:normAutofit/>
          </a:bodyPr>
          <a:lstStyle>
            <a:lvl1pPr algn="l">
              <a:defRPr sz="3000" b="1">
                <a:solidFill>
                  <a:schemeClr val="tx2"/>
                </a:solidFill>
                <a:latin typeface="Arial" panose="020B0604020202020204" pitchFamily="34" charset="0"/>
                <a:cs typeface="Arial" panose="020B0604020202020204" pitchFamily="34" charset="0"/>
              </a:defRPr>
            </a:lvl1pPr>
          </a:lstStyle>
          <a:p>
            <a:r>
              <a:rPr lang="es-ES" dirty="0"/>
              <a:t>Título (Arial </a:t>
            </a:r>
            <a:r>
              <a:rPr lang="es-ES" dirty="0" err="1"/>
              <a:t>bold</a:t>
            </a:r>
            <a:r>
              <a:rPr lang="es-ES" dirty="0"/>
              <a:t> 30pt)</a:t>
            </a:r>
          </a:p>
        </p:txBody>
      </p:sp>
      <p:sp>
        <p:nvSpPr>
          <p:cNvPr id="3" name="2 Marcador de texto"/>
          <p:cNvSpPr>
            <a:spLocks noGrp="1"/>
          </p:cNvSpPr>
          <p:nvPr>
            <p:ph type="body" idx="1" hasCustomPrompt="1"/>
          </p:nvPr>
        </p:nvSpPr>
        <p:spPr>
          <a:xfrm>
            <a:off x="1055206" y="1413570"/>
            <a:ext cx="10080000" cy="4680000"/>
          </a:xfrm>
        </p:spPr>
        <p:txBody>
          <a:bodyPr anchor="t">
            <a:noAutofit/>
          </a:bodyPr>
          <a:lstStyle>
            <a:lvl1pPr marL="0" indent="0">
              <a:buNone/>
              <a:defRPr sz="2000" b="0">
                <a:solidFill>
                  <a:schemeClr val="tx2"/>
                </a:solidFill>
                <a:latin typeface="Arial" panose="020B0604020202020204" pitchFamily="34" charset="0"/>
                <a:cs typeface="Arial" panose="020B0604020202020204" pitchFamily="34" charset="0"/>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s-ES" dirty="0"/>
              <a:t>Contenido (Arial 20pt)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1 Título"/>
          <p:cNvSpPr>
            <a:spLocks noGrp="1"/>
          </p:cNvSpPr>
          <p:nvPr>
            <p:ph type="title" hasCustomPrompt="1"/>
          </p:nvPr>
        </p:nvSpPr>
        <p:spPr>
          <a:xfrm>
            <a:off x="1055206" y="333530"/>
            <a:ext cx="10080000" cy="720000"/>
          </a:xfrm>
        </p:spPr>
        <p:txBody>
          <a:bodyPr>
            <a:normAutofit/>
          </a:bodyPr>
          <a:lstStyle>
            <a:lvl1pPr algn="l">
              <a:defRPr sz="3000" b="1">
                <a:solidFill>
                  <a:schemeClr val="tx2"/>
                </a:solidFill>
                <a:latin typeface="Arial" panose="020B0604020202020204" pitchFamily="34" charset="0"/>
                <a:cs typeface="Arial" panose="020B0604020202020204" pitchFamily="34" charset="0"/>
              </a:defRPr>
            </a:lvl1pPr>
          </a:lstStyle>
          <a:p>
            <a:r>
              <a:rPr lang="es-ES" dirty="0"/>
              <a:t>Título (Arial </a:t>
            </a:r>
            <a:r>
              <a:rPr lang="es-ES" dirty="0" err="1"/>
              <a:t>bold</a:t>
            </a:r>
            <a:r>
              <a:rPr lang="es-ES" dirty="0"/>
              <a:t> 30pt)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927" y="-7039"/>
            <a:ext cx="12207339" cy="6866627"/>
          </a:xfrm>
          <a:prstGeom prst="rect">
            <a:avLst/>
          </a:prstGeom>
        </p:spPr>
      </p:pic>
      <p:sp>
        <p:nvSpPr>
          <p:cNvPr id="2" name="1 Marcador de título"/>
          <p:cNvSpPr>
            <a:spLocks noGrp="1"/>
          </p:cNvSpPr>
          <p:nvPr>
            <p:ph type="title"/>
          </p:nvPr>
        </p:nvSpPr>
        <p:spPr>
          <a:xfrm>
            <a:off x="1055206" y="333530"/>
            <a:ext cx="10080000" cy="720000"/>
          </a:xfrm>
          <a:prstGeom prst="rect">
            <a:avLst/>
          </a:prstGeom>
        </p:spPr>
        <p:txBody>
          <a:bodyPr vert="horz" lIns="108850" tIns="54425" rIns="108850" bIns="54425" rtlCol="0" anchor="ctr">
            <a:normAutofit/>
          </a:bodyPr>
          <a:lstStyle/>
          <a:p>
            <a:r>
              <a:rPr lang="es-ES" dirty="0"/>
              <a:t>Título (Arial </a:t>
            </a:r>
            <a:r>
              <a:rPr lang="es-ES" dirty="0" err="1"/>
              <a:t>bold</a:t>
            </a:r>
            <a:r>
              <a:rPr lang="es-ES" dirty="0"/>
              <a:t> 30pt)</a:t>
            </a:r>
          </a:p>
        </p:txBody>
      </p:sp>
      <p:sp>
        <p:nvSpPr>
          <p:cNvPr id="3" name="2 Marcador de texto"/>
          <p:cNvSpPr>
            <a:spLocks noGrp="1"/>
          </p:cNvSpPr>
          <p:nvPr>
            <p:ph type="body" idx="1"/>
          </p:nvPr>
        </p:nvSpPr>
        <p:spPr>
          <a:xfrm>
            <a:off x="1055206" y="1414090"/>
            <a:ext cx="10080000" cy="4680000"/>
          </a:xfrm>
          <a:prstGeom prst="rect">
            <a:avLst/>
          </a:prstGeom>
        </p:spPr>
        <p:txBody>
          <a:bodyPr vert="horz" lIns="108850" tIns="54425" rIns="108850" bIns="54425" rtlCol="0">
            <a:normAutofit/>
          </a:bodyPr>
          <a:lstStyle/>
          <a:p>
            <a:pPr lvl="0"/>
            <a:r>
              <a:rPr lang="es-ES" dirty="0"/>
              <a:t>Contenido (Arial 26pt)</a:t>
            </a:r>
          </a:p>
          <a:p>
            <a:pPr lvl="1"/>
            <a:r>
              <a:rPr lang="es-ES" dirty="0"/>
              <a:t>Segundo nivel (Arial 24pt)</a:t>
            </a:r>
          </a:p>
          <a:p>
            <a:pPr lvl="2"/>
            <a:r>
              <a:rPr lang="es-ES" dirty="0"/>
              <a:t>Tercer nivel (Arial 20pt)</a:t>
            </a:r>
          </a:p>
          <a:p>
            <a:pPr lvl="3"/>
            <a:r>
              <a:rPr lang="es-ES" dirty="0"/>
              <a:t>Cuarto nivel (Arial 18pt)</a:t>
            </a:r>
          </a:p>
          <a:p>
            <a:pPr lvl="4"/>
            <a:r>
              <a:rPr lang="es-ES" dirty="0"/>
              <a:t>Quinto nivel (Arial 16pt)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Lst>
  <p:txStyles>
    <p:titleStyle>
      <a:lvl1pPr algn="l" defTabSz="1088502" rtl="0" eaLnBrk="1" latinLnBrk="0" hangingPunct="1">
        <a:spcBef>
          <a:spcPct val="0"/>
        </a:spcBef>
        <a:buNone/>
        <a:defRPr sz="3000" b="1" kern="1200">
          <a:solidFill>
            <a:schemeClr val="tx2"/>
          </a:solidFill>
          <a:latin typeface="Arial" panose="020B0604020202020204" pitchFamily="34" charset="0"/>
          <a:ea typeface="+mj-ea"/>
          <a:cs typeface="Arial" panose="020B0604020202020204" pitchFamily="34" charset="0"/>
        </a:defRPr>
      </a:lvl1pPr>
    </p:titleStyle>
    <p:body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s-E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14281" y="2694613"/>
            <a:ext cx="10361851" cy="1470365"/>
          </a:xfrm>
        </p:spPr>
        <p:txBody>
          <a:bodyPr>
            <a:normAutofit fontScale="90000"/>
          </a:bodyPr>
          <a:lstStyle/>
          <a:p>
            <a:r>
              <a:rPr lang="es-CL" dirty="0"/>
              <a:t>Propuesta de Desarrollo Informático para la Consulta de la Pediatra Broncopulmonar </a:t>
            </a:r>
            <a:br>
              <a:rPr lang="es-CL" dirty="0"/>
            </a:br>
            <a:r>
              <a:rPr lang="es-CL" dirty="0"/>
              <a:t>Dra. Sonia Carrasco.</a:t>
            </a:r>
          </a:p>
        </p:txBody>
      </p:sp>
    </p:spTree>
    <p:extLst>
      <p:ext uri="{BB962C8B-B14F-4D97-AF65-F5344CB8AC3E}">
        <p14:creationId xmlns:p14="http://schemas.microsoft.com/office/powerpoint/2010/main" val="4053351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BCDAC-099D-41A8-9DB3-E8602905D6F4}"/>
              </a:ext>
            </a:extLst>
          </p:cNvPr>
          <p:cNvSpPr>
            <a:spLocks noGrp="1"/>
          </p:cNvSpPr>
          <p:nvPr>
            <p:ph type="title"/>
          </p:nvPr>
        </p:nvSpPr>
        <p:spPr/>
        <p:txBody>
          <a:bodyPr/>
          <a:lstStyle/>
          <a:p>
            <a:r>
              <a:rPr lang="es-CL" dirty="0"/>
              <a:t>REQURIMIENTOS EN BASE A PROCESOS</a:t>
            </a:r>
          </a:p>
        </p:txBody>
      </p:sp>
      <p:sp>
        <p:nvSpPr>
          <p:cNvPr id="3" name="2 Marcador de contenido">
            <a:extLst>
              <a:ext uri="{FF2B5EF4-FFF2-40B4-BE49-F238E27FC236}">
                <a16:creationId xmlns:a16="http://schemas.microsoft.com/office/drawing/2014/main" id="{F36A7264-8070-49F4-BBFB-06AC7EEF267E}"/>
              </a:ext>
            </a:extLst>
          </p:cNvPr>
          <p:cNvSpPr txBox="1">
            <a:spLocks/>
          </p:cNvSpPr>
          <p:nvPr/>
        </p:nvSpPr>
        <p:spPr>
          <a:xfrm>
            <a:off x="1055206" y="1414090"/>
            <a:ext cx="10080000" cy="4680000"/>
          </a:xfrm>
          <a:prstGeom prst="rect">
            <a:avLst/>
          </a:prstGeom>
        </p:spPr>
        <p:txBody>
          <a:bodyPr>
            <a:normAutofit/>
          </a:bodyPr>
          <a:lst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s-CL" b="1" dirty="0"/>
              <a:t>Proceso de Entrada</a:t>
            </a:r>
            <a:endParaRPr lang="es-CL" dirty="0"/>
          </a:p>
          <a:p>
            <a:pPr lvl="1" algn="just">
              <a:buFont typeface="Wingdings" panose="05000000000000000000" pitchFamily="2" charset="2"/>
              <a:buChar char="Ø"/>
            </a:pPr>
            <a:r>
              <a:rPr lang="es-CL" sz="2000" dirty="0"/>
              <a:t>Para acceder a la agenda médica el paciente deberá poseer una cuenta que será validada mediante un Login y Password, para lo cual la pagina web deberá contar con una interfaz que permita al usuario registrar estos datos.</a:t>
            </a:r>
          </a:p>
          <a:p>
            <a:pPr lvl="1" algn="just">
              <a:buFont typeface="Wingdings" panose="05000000000000000000" pitchFamily="2" charset="2"/>
              <a:buChar char="Ø"/>
            </a:pPr>
            <a:r>
              <a:rPr lang="es-CL" sz="2000" dirty="0"/>
              <a:t>Para crear la Ficha electrónica de un paciente nuevo el software deberá contar con una interfaz llamada “Datos Personales” que permita ingresar sus datos personales de los pacientes que deben ser otorgados de manera presencial.</a:t>
            </a:r>
          </a:p>
          <a:p>
            <a:pPr lvl="1" algn="just">
              <a:buFont typeface="Wingdings" panose="05000000000000000000" pitchFamily="2" charset="2"/>
              <a:buChar char="Ø"/>
            </a:pPr>
            <a:r>
              <a:rPr lang="es-CL" sz="2000" dirty="0"/>
              <a:t>Para crear un historial clínico nuevo el programa deberá contar con una interfaz llamada “Crear Historial” que permita al especialista completar los datos de la atención para que así una vez terminada ésta se proceda a “Guardar Atención”, lo que finalizara el proceso. </a:t>
            </a:r>
          </a:p>
          <a:p>
            <a:pPr lvl="1" algn="just">
              <a:buFont typeface="Wingdings" panose="05000000000000000000" pitchFamily="2" charset="2"/>
              <a:buChar char="Ø"/>
            </a:pPr>
            <a:endParaRPr lang="es-CL" sz="2000" dirty="0"/>
          </a:p>
          <a:p>
            <a:pPr lvl="1">
              <a:buFont typeface="Wingdings" panose="05000000000000000000" pitchFamily="2" charset="2"/>
              <a:buChar char="Ø"/>
            </a:pPr>
            <a:endParaRPr lang="es-CL" sz="2000" dirty="0"/>
          </a:p>
        </p:txBody>
      </p:sp>
    </p:spTree>
    <p:extLst>
      <p:ext uri="{BB962C8B-B14F-4D97-AF65-F5344CB8AC3E}">
        <p14:creationId xmlns:p14="http://schemas.microsoft.com/office/powerpoint/2010/main" val="163674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BCDAC-099D-41A8-9DB3-E8602905D6F4}"/>
              </a:ext>
            </a:extLst>
          </p:cNvPr>
          <p:cNvSpPr>
            <a:spLocks noGrp="1"/>
          </p:cNvSpPr>
          <p:nvPr>
            <p:ph type="title"/>
          </p:nvPr>
        </p:nvSpPr>
        <p:spPr/>
        <p:txBody>
          <a:bodyPr/>
          <a:lstStyle/>
          <a:p>
            <a:r>
              <a:rPr lang="es-CL" dirty="0"/>
              <a:t>REQURIMIENTOS EN BASE A PROCESOS</a:t>
            </a:r>
          </a:p>
        </p:txBody>
      </p:sp>
      <p:sp>
        <p:nvSpPr>
          <p:cNvPr id="3" name="2 Marcador de contenido">
            <a:extLst>
              <a:ext uri="{FF2B5EF4-FFF2-40B4-BE49-F238E27FC236}">
                <a16:creationId xmlns:a16="http://schemas.microsoft.com/office/drawing/2014/main" id="{F36A7264-8070-49F4-BBFB-06AC7EEF267E}"/>
              </a:ext>
            </a:extLst>
          </p:cNvPr>
          <p:cNvSpPr txBox="1">
            <a:spLocks/>
          </p:cNvSpPr>
          <p:nvPr/>
        </p:nvSpPr>
        <p:spPr>
          <a:xfrm>
            <a:off x="1055206" y="1414090"/>
            <a:ext cx="10080000" cy="4680000"/>
          </a:xfrm>
          <a:prstGeom prst="rect">
            <a:avLst/>
          </a:prstGeom>
        </p:spPr>
        <p:txBody>
          <a:bodyPr>
            <a:normAutofit/>
          </a:bodyPr>
          <a:lst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s-CL" b="1" dirty="0"/>
              <a:t>Proceso de Datos</a:t>
            </a:r>
            <a:endParaRPr lang="es-CL" dirty="0"/>
          </a:p>
          <a:p>
            <a:pPr lvl="1" algn="just">
              <a:buFont typeface="Wingdings" panose="05000000000000000000" pitchFamily="2" charset="2"/>
              <a:buChar char="Ø"/>
            </a:pPr>
            <a:r>
              <a:rPr lang="es-CL" sz="2000" dirty="0"/>
              <a:t>El Software deberá contar con una Interfaz que permita cargar la agenda se los especialistas de acuerdo con su disponibilidad. </a:t>
            </a:r>
          </a:p>
          <a:p>
            <a:pPr lvl="1" algn="just">
              <a:buFont typeface="Wingdings" panose="05000000000000000000" pitchFamily="2" charset="2"/>
              <a:buChar char="Ø"/>
            </a:pPr>
            <a:r>
              <a:rPr lang="es-CL" sz="2000" dirty="0"/>
              <a:t>El Sistema deberá contar con la opción llamada “Consultas Anteriores” que desplegará las “Consultas Anteriores” de cada paciente, para acceder a esta información de los pacientes, el médico deberá ingresar el Rut de éste y deberá presionar el botón “Buscar Historial” lo que desplegara un listado correspondiente a todas las atenciones médicas recibidas, ya sea por la Pediatra o otro especialista.</a:t>
            </a:r>
          </a:p>
          <a:p>
            <a:pPr lvl="1" algn="just">
              <a:buFont typeface="Wingdings" panose="05000000000000000000" pitchFamily="2" charset="2"/>
              <a:buChar char="Ø"/>
            </a:pPr>
            <a:r>
              <a:rPr lang="es-CL" sz="2000" dirty="0"/>
              <a:t>El Programa contará con una opción llamada “Listado de Pacientes” que servirá para actualizar datos de los pacientes. Esta interfaz cuenta con un listado de todos los pacientes activos de la consulta y para acceder al que se necesita, la interfaz cuenta con casillero para ingresar el Rut que se necesita y acceder a los datos del paciente. </a:t>
            </a:r>
          </a:p>
          <a:p>
            <a:pPr lvl="1" algn="just">
              <a:buFont typeface="Wingdings" panose="05000000000000000000" pitchFamily="2" charset="2"/>
              <a:buChar char="Ø"/>
            </a:pPr>
            <a:endParaRPr lang="es-CL" sz="2000" dirty="0"/>
          </a:p>
          <a:p>
            <a:pPr lvl="1">
              <a:buFont typeface="Wingdings" panose="05000000000000000000" pitchFamily="2" charset="2"/>
              <a:buChar char="Ø"/>
            </a:pPr>
            <a:endParaRPr lang="es-CL" sz="2000" dirty="0"/>
          </a:p>
        </p:txBody>
      </p:sp>
    </p:spTree>
    <p:extLst>
      <p:ext uri="{BB962C8B-B14F-4D97-AF65-F5344CB8AC3E}">
        <p14:creationId xmlns:p14="http://schemas.microsoft.com/office/powerpoint/2010/main" val="404562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BCDAC-099D-41A8-9DB3-E8602905D6F4}"/>
              </a:ext>
            </a:extLst>
          </p:cNvPr>
          <p:cNvSpPr>
            <a:spLocks noGrp="1"/>
          </p:cNvSpPr>
          <p:nvPr>
            <p:ph type="title"/>
          </p:nvPr>
        </p:nvSpPr>
        <p:spPr/>
        <p:txBody>
          <a:bodyPr/>
          <a:lstStyle/>
          <a:p>
            <a:r>
              <a:rPr lang="es-CL" dirty="0"/>
              <a:t>REQURIMIENTOS EN BASE A PROCESOS</a:t>
            </a:r>
          </a:p>
        </p:txBody>
      </p:sp>
      <p:sp>
        <p:nvSpPr>
          <p:cNvPr id="3" name="2 Marcador de contenido">
            <a:extLst>
              <a:ext uri="{FF2B5EF4-FFF2-40B4-BE49-F238E27FC236}">
                <a16:creationId xmlns:a16="http://schemas.microsoft.com/office/drawing/2014/main" id="{F36A7264-8070-49F4-BBFB-06AC7EEF267E}"/>
              </a:ext>
            </a:extLst>
          </p:cNvPr>
          <p:cNvSpPr txBox="1">
            <a:spLocks/>
          </p:cNvSpPr>
          <p:nvPr/>
        </p:nvSpPr>
        <p:spPr>
          <a:xfrm>
            <a:off x="1055206" y="1414090"/>
            <a:ext cx="10080000" cy="4680000"/>
          </a:xfrm>
          <a:prstGeom prst="rect">
            <a:avLst/>
          </a:prstGeom>
        </p:spPr>
        <p:txBody>
          <a:bodyPr>
            <a:normAutofit/>
          </a:bodyPr>
          <a:lst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s-CL" b="1" dirty="0"/>
              <a:t>Salida </a:t>
            </a:r>
            <a:r>
              <a:rPr lang="es-CL" b="1"/>
              <a:t>de Informes</a:t>
            </a:r>
            <a:endParaRPr lang="es-CL" dirty="0"/>
          </a:p>
          <a:p>
            <a:pPr lvl="1" algn="just">
              <a:buFont typeface="Wingdings" panose="05000000000000000000" pitchFamily="2" charset="2"/>
              <a:buChar char="Ø"/>
            </a:pPr>
            <a:r>
              <a:rPr lang="es-CL" sz="2000" dirty="0"/>
              <a:t>Generar e imprimir Certificados y Recetas medicas para los pacientes cuando sea necesario. </a:t>
            </a:r>
          </a:p>
          <a:p>
            <a:pPr lvl="1" algn="just">
              <a:buFont typeface="Wingdings" panose="05000000000000000000" pitchFamily="2" charset="2"/>
              <a:buChar char="Ø"/>
            </a:pPr>
            <a:r>
              <a:rPr lang="es-CL" sz="2000" dirty="0"/>
              <a:t>Generar e imprimir Historial de Recetas Medicas emitidas</a:t>
            </a:r>
          </a:p>
          <a:p>
            <a:pPr lvl="1" algn="just">
              <a:buFont typeface="Wingdings" panose="05000000000000000000" pitchFamily="2" charset="2"/>
              <a:buChar char="Ø"/>
            </a:pPr>
            <a:r>
              <a:rPr lang="es-CL" sz="2000" dirty="0"/>
              <a:t>Generar e imprimir Historial de Certificados médicos emitidos.</a:t>
            </a:r>
          </a:p>
          <a:p>
            <a:pPr lvl="1" algn="just">
              <a:buFont typeface="Wingdings" panose="05000000000000000000" pitchFamily="2" charset="2"/>
              <a:buChar char="Ø"/>
            </a:pPr>
            <a:r>
              <a:rPr lang="es-CL" sz="2000" dirty="0"/>
              <a:t>Generar e imprimir Historial de las Reservas efectuadas por los pacientes.</a:t>
            </a:r>
          </a:p>
          <a:p>
            <a:pPr lvl="1" algn="just">
              <a:buFont typeface="Wingdings" panose="05000000000000000000" pitchFamily="2" charset="2"/>
              <a:buChar char="Ø"/>
            </a:pPr>
            <a:r>
              <a:rPr lang="es-CL" sz="2000" dirty="0"/>
              <a:t>Generar e Imprimir información de las Visitas Anteriores de los pacientes.</a:t>
            </a:r>
          </a:p>
          <a:p>
            <a:pPr lvl="1" algn="just">
              <a:buFont typeface="Wingdings" panose="05000000000000000000" pitchFamily="2" charset="2"/>
              <a:buChar char="Ø"/>
            </a:pPr>
            <a:r>
              <a:rPr lang="es-CL" sz="2000" dirty="0"/>
              <a:t>Imprimir Listado de Pacientes Activos.. </a:t>
            </a:r>
          </a:p>
          <a:p>
            <a:pPr lvl="1" algn="just">
              <a:buFont typeface="Wingdings" panose="05000000000000000000" pitchFamily="2" charset="2"/>
              <a:buChar char="Ø"/>
            </a:pPr>
            <a:endParaRPr lang="es-CL" sz="2000" dirty="0"/>
          </a:p>
          <a:p>
            <a:pPr lvl="1">
              <a:buFont typeface="Wingdings" panose="05000000000000000000" pitchFamily="2" charset="2"/>
              <a:buChar char="Ø"/>
            </a:pPr>
            <a:endParaRPr lang="es-CL" sz="2000" dirty="0"/>
          </a:p>
        </p:txBody>
      </p:sp>
    </p:spTree>
    <p:extLst>
      <p:ext uri="{BB962C8B-B14F-4D97-AF65-F5344CB8AC3E}">
        <p14:creationId xmlns:p14="http://schemas.microsoft.com/office/powerpoint/2010/main" val="423190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t>DATOS DE LA EMPRESA</a:t>
            </a:r>
          </a:p>
        </p:txBody>
      </p:sp>
      <p:sp>
        <p:nvSpPr>
          <p:cNvPr id="3" name="2 Marcador de contenido"/>
          <p:cNvSpPr>
            <a:spLocks noGrp="1"/>
          </p:cNvSpPr>
          <p:nvPr>
            <p:ph idx="1"/>
          </p:nvPr>
        </p:nvSpPr>
        <p:spPr/>
        <p:txBody>
          <a:bodyPr>
            <a:normAutofit/>
          </a:bodyPr>
          <a:lstStyle/>
          <a:p>
            <a:r>
              <a:rPr lang="es-CL" b="1" dirty="0"/>
              <a:t>Razón Social</a:t>
            </a:r>
            <a:endParaRPr lang="es-CL" dirty="0"/>
          </a:p>
          <a:p>
            <a:pPr marL="0" indent="0">
              <a:buNone/>
            </a:pPr>
            <a:r>
              <a:rPr lang="es-CL" dirty="0"/>
              <a:t>	</a:t>
            </a:r>
            <a:r>
              <a:rPr lang="es-CL" sz="1600" dirty="0"/>
              <a:t>Dra. Sonia Carrasco y Compañía Ltda.</a:t>
            </a:r>
          </a:p>
          <a:p>
            <a:pPr marL="0" indent="0">
              <a:buNone/>
            </a:pPr>
            <a:r>
              <a:rPr lang="es-CL" sz="1600" dirty="0"/>
              <a:t>	Pediatra Broncopulmonar</a:t>
            </a:r>
          </a:p>
          <a:p>
            <a:pPr marL="0" indent="0">
              <a:buNone/>
            </a:pPr>
            <a:r>
              <a:rPr lang="es-CL" sz="1600" dirty="0"/>
              <a:t>	</a:t>
            </a:r>
          </a:p>
          <a:p>
            <a:r>
              <a:rPr lang="es-CL" b="1" dirty="0"/>
              <a:t>Personal de la Consulta Médica</a:t>
            </a:r>
          </a:p>
          <a:p>
            <a:pPr lvl="1">
              <a:buFont typeface="Wingdings" panose="05000000000000000000" pitchFamily="2" charset="2"/>
              <a:buChar char="Ø"/>
            </a:pPr>
            <a:r>
              <a:rPr lang="es-CL" sz="1600" dirty="0"/>
              <a:t>Doctora Sonia Carrasco</a:t>
            </a:r>
          </a:p>
          <a:p>
            <a:pPr lvl="1">
              <a:buFont typeface="Wingdings" panose="05000000000000000000" pitchFamily="2" charset="2"/>
              <a:buChar char="Ø"/>
            </a:pPr>
            <a:r>
              <a:rPr lang="es-CL" sz="1600" dirty="0"/>
              <a:t>Secretaria Viviana Inostroza. </a:t>
            </a:r>
          </a:p>
          <a:p>
            <a:pPr lvl="1">
              <a:buFont typeface="Wingdings" panose="05000000000000000000" pitchFamily="2" charset="2"/>
              <a:buChar char="Ø"/>
            </a:pPr>
            <a:endParaRPr lang="es-CL" sz="1600" dirty="0"/>
          </a:p>
          <a:p>
            <a:endParaRPr lang="es-CL" dirty="0"/>
          </a:p>
        </p:txBody>
      </p:sp>
    </p:spTree>
    <p:extLst>
      <p:ext uri="{BB962C8B-B14F-4D97-AF65-F5344CB8AC3E}">
        <p14:creationId xmlns:p14="http://schemas.microsoft.com/office/powerpoint/2010/main" val="1791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CL" dirty="0"/>
              <a:t>DIAGNOSTICO DE LA EMPRESA</a:t>
            </a:r>
          </a:p>
        </p:txBody>
      </p:sp>
      <p:sp>
        <p:nvSpPr>
          <p:cNvPr id="7" name="6 Marcador de texto"/>
          <p:cNvSpPr>
            <a:spLocks noGrp="1"/>
          </p:cNvSpPr>
          <p:nvPr>
            <p:ph type="body" idx="1"/>
          </p:nvPr>
        </p:nvSpPr>
        <p:spPr>
          <a:xfrm>
            <a:off x="1055206" y="1053530"/>
            <a:ext cx="10080000" cy="5040040"/>
          </a:xfrm>
        </p:spPr>
        <p:txBody>
          <a:bodyPr/>
          <a:lstStyle/>
          <a:p>
            <a:r>
              <a:rPr lang="es-CL" b="1" dirty="0"/>
              <a:t>Principales Procesos</a:t>
            </a:r>
          </a:p>
          <a:p>
            <a:pPr lvl="1">
              <a:buFont typeface="Wingdings" panose="05000000000000000000" pitchFamily="2" charset="2"/>
              <a:buChar char="Ø"/>
            </a:pPr>
            <a:r>
              <a:rPr lang="es-CL" sz="1600" dirty="0"/>
              <a:t> Atender a pacientes</a:t>
            </a:r>
          </a:p>
          <a:p>
            <a:pPr lvl="1">
              <a:buFont typeface="Wingdings" panose="05000000000000000000" pitchFamily="2" charset="2"/>
              <a:buChar char="Ø"/>
            </a:pPr>
            <a:r>
              <a:rPr lang="es-CL" sz="1600" dirty="0"/>
              <a:t> Crear Agenda Médica manualmente.	 </a:t>
            </a:r>
          </a:p>
          <a:p>
            <a:pPr lvl="1">
              <a:buFont typeface="Wingdings" panose="05000000000000000000" pitchFamily="2" charset="2"/>
              <a:buChar char="Ø"/>
            </a:pPr>
            <a:r>
              <a:rPr lang="es-CL" sz="1600" dirty="0"/>
              <a:t> Entregar Horas Médicas telefónicamente (Crítico)</a:t>
            </a:r>
          </a:p>
          <a:p>
            <a:pPr lvl="1">
              <a:buFont typeface="Wingdings" panose="05000000000000000000" pitchFamily="2" charset="2"/>
              <a:buChar char="Ø"/>
            </a:pPr>
            <a:r>
              <a:rPr lang="es-CL" sz="1600" dirty="0"/>
              <a:t> Confirmar Horas Médicas telefónicamente</a:t>
            </a:r>
          </a:p>
          <a:p>
            <a:pPr lvl="1">
              <a:buFont typeface="Wingdings" panose="05000000000000000000" pitchFamily="2" charset="2"/>
              <a:buChar char="Ø"/>
            </a:pPr>
            <a:r>
              <a:rPr lang="es-CL" sz="1600" dirty="0"/>
              <a:t> Crear Fichas Médicas con datos personales de los pacientes manualmente</a:t>
            </a:r>
          </a:p>
          <a:p>
            <a:pPr lvl="1">
              <a:buFont typeface="Wingdings" panose="05000000000000000000" pitchFamily="2" charset="2"/>
              <a:buChar char="Ø"/>
            </a:pPr>
            <a:r>
              <a:rPr lang="es-CL" sz="1600" dirty="0"/>
              <a:t> Crear Historial Médicos a cada paciente manualmente</a:t>
            </a:r>
          </a:p>
          <a:p>
            <a:pPr lvl="1">
              <a:buFont typeface="Wingdings" panose="05000000000000000000" pitchFamily="2" charset="2"/>
              <a:buChar char="Ø"/>
            </a:pPr>
            <a:r>
              <a:rPr lang="es-CL" sz="1600" dirty="0"/>
              <a:t> Entrega de Certificados médicos y Recetas médicas manualmente (Opcionales)</a:t>
            </a:r>
          </a:p>
          <a:p>
            <a:pPr algn="just"/>
            <a:r>
              <a:rPr lang="es-CL" dirty="0"/>
              <a:t> </a:t>
            </a:r>
          </a:p>
          <a:p>
            <a:r>
              <a:rPr lang="es-CL" b="1" dirty="0"/>
              <a:t>Problemática de estos Procesos</a:t>
            </a:r>
            <a:endParaRPr lang="es-CL" dirty="0"/>
          </a:p>
          <a:p>
            <a:pPr lvl="1" algn="just">
              <a:buFont typeface="Wingdings" panose="05000000000000000000" pitchFamily="2" charset="2"/>
              <a:buChar char="Ø"/>
            </a:pPr>
            <a:r>
              <a:rPr lang="es-CL" sz="1600" b="1" dirty="0"/>
              <a:t>Ajetreo constante en la consulta</a:t>
            </a:r>
          </a:p>
          <a:p>
            <a:pPr lvl="1" algn="just">
              <a:buFont typeface="Wingdings" panose="05000000000000000000" pitchFamily="2" charset="2"/>
              <a:buChar char="Ø"/>
            </a:pPr>
            <a:r>
              <a:rPr lang="es-CL" sz="1600" b="1" dirty="0"/>
              <a:t> Sobrecupos de horas por el poco conocimiento de la agenda médica por parte de los pacientes</a:t>
            </a:r>
          </a:p>
          <a:p>
            <a:pPr lvl="1" algn="just">
              <a:buFont typeface="Wingdings" panose="05000000000000000000" pitchFamily="2" charset="2"/>
              <a:buChar char="Ø"/>
            </a:pPr>
            <a:r>
              <a:rPr lang="es-CL" sz="1600" b="1" dirty="0"/>
              <a:t> Colapso de la línea telefónica durante intervalos importantes durante el día</a:t>
            </a:r>
          </a:p>
          <a:p>
            <a:pPr lvl="1" algn="just">
              <a:buFont typeface="Wingdings" panose="05000000000000000000" pitchFamily="2" charset="2"/>
              <a:buChar char="Ø"/>
            </a:pPr>
            <a:r>
              <a:rPr lang="es-CL" sz="1600" b="1" dirty="0"/>
              <a:t> Largas horas de trabajo</a:t>
            </a:r>
          </a:p>
          <a:p>
            <a:pPr lvl="1" algn="just">
              <a:buFont typeface="Wingdings" panose="05000000000000000000" pitchFamily="2" charset="2"/>
              <a:buChar char="Ø"/>
            </a:pPr>
            <a:r>
              <a:rPr lang="es-CL" sz="1600" b="1" dirty="0"/>
              <a:t> Fidelidad por parte de los pacientes</a:t>
            </a:r>
          </a:p>
          <a:p>
            <a:endParaRPr lang="es-CL" dirty="0"/>
          </a:p>
        </p:txBody>
      </p:sp>
    </p:spTree>
    <p:extLst>
      <p:ext uri="{BB962C8B-B14F-4D97-AF65-F5344CB8AC3E}">
        <p14:creationId xmlns:p14="http://schemas.microsoft.com/office/powerpoint/2010/main" val="132772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L" dirty="0"/>
              <a:t>SOLUCION AL PROBLEMA</a:t>
            </a:r>
          </a:p>
        </p:txBody>
      </p:sp>
      <p:sp>
        <p:nvSpPr>
          <p:cNvPr id="2" name="Rectángulo 1">
            <a:extLst>
              <a:ext uri="{FF2B5EF4-FFF2-40B4-BE49-F238E27FC236}">
                <a16:creationId xmlns:a16="http://schemas.microsoft.com/office/drawing/2014/main" id="{EBA8614D-8725-4329-9144-5B773EA6F6BD}"/>
              </a:ext>
            </a:extLst>
          </p:cNvPr>
          <p:cNvSpPr/>
          <p:nvPr/>
        </p:nvSpPr>
        <p:spPr>
          <a:xfrm>
            <a:off x="1055206" y="1229044"/>
            <a:ext cx="10080000" cy="2015936"/>
          </a:xfrm>
          <a:prstGeom prst="rect">
            <a:avLst/>
          </a:prstGeom>
        </p:spPr>
        <p:txBody>
          <a:bodyPr wrap="square">
            <a:spAutoFit/>
          </a:bodyPr>
          <a:lstStyle/>
          <a:p>
            <a:pPr lvl="1" algn="just">
              <a:spcBef>
                <a:spcPct val="20000"/>
              </a:spcBef>
            </a:pPr>
            <a:r>
              <a:rPr lang="es-CL" sz="2500" b="1" dirty="0">
                <a:solidFill>
                  <a:schemeClr val="tx2"/>
                </a:solidFill>
                <a:latin typeface="Arial" panose="020B0604020202020204" pitchFamily="34" charset="0"/>
                <a:cs typeface="Arial" panose="020B0604020202020204" pitchFamily="34" charset="0"/>
              </a:rPr>
              <a:t>	</a:t>
            </a:r>
            <a:r>
              <a:rPr lang="es-CL" sz="2000" b="1" dirty="0">
                <a:solidFill>
                  <a:schemeClr val="tx2"/>
                </a:solidFill>
                <a:latin typeface="Arial" panose="020B0604020202020204" pitchFamily="34" charset="0"/>
                <a:cs typeface="Arial" panose="020B0604020202020204" pitchFamily="34" charset="0"/>
              </a:rPr>
              <a:t>La principal solución u oportunidad es la implementación de un software que permita el buen manejo del historial clínico de los pacientes y la atención de estos, así como también la correcta administración de la Agenda médica que es su principal proceso en conflicto, esto le daría un orden tanto para el personal de la consulta como para los pacientes que accederían a esta mediante una pagina web.</a:t>
            </a:r>
          </a:p>
        </p:txBody>
      </p:sp>
      <p:sp>
        <p:nvSpPr>
          <p:cNvPr id="5" name="Título 1">
            <a:extLst>
              <a:ext uri="{FF2B5EF4-FFF2-40B4-BE49-F238E27FC236}">
                <a16:creationId xmlns:a16="http://schemas.microsoft.com/office/drawing/2014/main" id="{8962E3A8-5EB0-49FE-8AD3-042E778969BD}"/>
              </a:ext>
            </a:extLst>
          </p:cNvPr>
          <p:cNvSpPr txBox="1">
            <a:spLocks/>
          </p:cNvSpPr>
          <p:nvPr/>
        </p:nvSpPr>
        <p:spPr>
          <a:xfrm>
            <a:off x="1055206" y="3244980"/>
            <a:ext cx="10080000" cy="720000"/>
          </a:xfrm>
          <a:prstGeom prst="rect">
            <a:avLst/>
          </a:prstGeom>
        </p:spPr>
        <p:txBody>
          <a:bodyPr vert="horz" lIns="108850" tIns="54425" rIns="108850" bIns="54425" rtlCol="0" anchor="ctr">
            <a:normAutofit/>
          </a:bodyPr>
          <a:lstStyle>
            <a:lvl1pPr algn="l" defTabSz="1088502" rtl="0" eaLnBrk="1" latinLnBrk="0" hangingPunct="1">
              <a:spcBef>
                <a:spcPct val="0"/>
              </a:spcBef>
              <a:buNone/>
              <a:defRPr sz="3000" b="1" kern="1200">
                <a:solidFill>
                  <a:schemeClr val="tx2"/>
                </a:solidFill>
                <a:latin typeface="Arial" panose="020B0604020202020204" pitchFamily="34" charset="0"/>
                <a:ea typeface="+mj-ea"/>
                <a:cs typeface="Arial" panose="020B0604020202020204" pitchFamily="34" charset="0"/>
              </a:defRPr>
            </a:lvl1pPr>
          </a:lstStyle>
          <a:p>
            <a:r>
              <a:rPr lang="es-CL" dirty="0"/>
              <a:t>OBJETIVO PRINCIPAL</a:t>
            </a:r>
          </a:p>
        </p:txBody>
      </p:sp>
      <p:sp>
        <p:nvSpPr>
          <p:cNvPr id="6" name="Rectángulo 5">
            <a:extLst>
              <a:ext uri="{FF2B5EF4-FFF2-40B4-BE49-F238E27FC236}">
                <a16:creationId xmlns:a16="http://schemas.microsoft.com/office/drawing/2014/main" id="{5A37A7A9-80D1-468F-9FDF-7668BC0E5101}"/>
              </a:ext>
            </a:extLst>
          </p:cNvPr>
          <p:cNvSpPr/>
          <p:nvPr/>
        </p:nvSpPr>
        <p:spPr>
          <a:xfrm>
            <a:off x="1047948" y="4077866"/>
            <a:ext cx="9577064" cy="1938992"/>
          </a:xfrm>
          <a:prstGeom prst="rect">
            <a:avLst/>
          </a:prstGeom>
        </p:spPr>
        <p:txBody>
          <a:bodyPr wrap="square">
            <a:spAutoFit/>
          </a:bodyPr>
          <a:lstStyle/>
          <a:p>
            <a:pPr lvl="1" algn="just">
              <a:spcBef>
                <a:spcPct val="20000"/>
              </a:spcBef>
            </a:pPr>
            <a:r>
              <a:rPr lang="es-CL" sz="2000" b="1" dirty="0">
                <a:solidFill>
                  <a:schemeClr val="tx2"/>
                </a:solidFill>
                <a:latin typeface="Arial" panose="020B0604020202020204" pitchFamily="34" charset="0"/>
                <a:cs typeface="Arial" panose="020B0604020202020204" pitchFamily="34" charset="0"/>
              </a:rPr>
              <a:t>	Desarrollar un Software que tenga como finalidad el modernizar, agilizar y dar eficiencia a los procesos internos que se desarrollan en la Consulta médica. Para generar esta solución de calidad, se desarrollará una aplicación WEB para así darle la facilidad a todos los pacientes para acceder a ella desde cualquier lugar y día de la semana, y al personal un mayor control de los procesos internos de la consulta médica.</a:t>
            </a:r>
          </a:p>
        </p:txBody>
      </p:sp>
    </p:spTree>
    <p:extLst>
      <p:ext uri="{BB962C8B-B14F-4D97-AF65-F5344CB8AC3E}">
        <p14:creationId xmlns:p14="http://schemas.microsoft.com/office/powerpoint/2010/main" val="145922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D9A187-64A0-482B-983C-F4EF0BC03D88}"/>
              </a:ext>
            </a:extLst>
          </p:cNvPr>
          <p:cNvSpPr>
            <a:spLocks noGrp="1"/>
          </p:cNvSpPr>
          <p:nvPr>
            <p:ph type="title"/>
          </p:nvPr>
        </p:nvSpPr>
        <p:spPr/>
        <p:txBody>
          <a:bodyPr/>
          <a:lstStyle/>
          <a:p>
            <a:r>
              <a:rPr lang="es-CL" dirty="0"/>
              <a:t>OBJETIVOS ESPECIFICOS</a:t>
            </a:r>
          </a:p>
        </p:txBody>
      </p:sp>
      <p:sp>
        <p:nvSpPr>
          <p:cNvPr id="3" name="Marcador de contenido 2">
            <a:extLst>
              <a:ext uri="{FF2B5EF4-FFF2-40B4-BE49-F238E27FC236}">
                <a16:creationId xmlns:a16="http://schemas.microsoft.com/office/drawing/2014/main" id="{B67011DE-CBF0-49D4-ACA1-DCE58ACDA1E8}"/>
              </a:ext>
            </a:extLst>
          </p:cNvPr>
          <p:cNvSpPr txBox="1">
            <a:spLocks/>
          </p:cNvSpPr>
          <p:nvPr/>
        </p:nvSpPr>
        <p:spPr>
          <a:xfrm>
            <a:off x="472440" y="1501703"/>
            <a:ext cx="5618235" cy="5133013"/>
          </a:xfrm>
          <a:prstGeom prst="rect">
            <a:avLst/>
          </a:prstGeom>
        </p:spPr>
        <p:txBody>
          <a:bodyPr>
            <a:noAutofit/>
          </a:bodyPr>
          <a:lst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buFont typeface="Wingdings" panose="05000000000000000000" pitchFamily="2" charset="2"/>
              <a:buChar char="Ø"/>
            </a:pPr>
            <a:r>
              <a:rPr lang="es-CL" sz="1800" dirty="0"/>
              <a:t>Crear usuarios para acceder a la agenda.</a:t>
            </a:r>
          </a:p>
          <a:p>
            <a:pPr algn="just">
              <a:buFont typeface="Wingdings" panose="05000000000000000000" pitchFamily="2" charset="2"/>
              <a:buChar char="Ø"/>
            </a:pPr>
            <a:r>
              <a:rPr lang="es-CL" sz="1800" dirty="0"/>
              <a:t>Mostrar la agenda medica electrónica de acuerdo al día de interés.</a:t>
            </a:r>
          </a:p>
          <a:p>
            <a:pPr algn="just">
              <a:buFont typeface="Wingdings" panose="05000000000000000000" pitchFamily="2" charset="2"/>
              <a:buChar char="Ø"/>
            </a:pPr>
            <a:r>
              <a:rPr lang="es-CL" sz="1800" dirty="0"/>
              <a:t>Cancelar horas cuando ya han sido tomadas previamente.</a:t>
            </a:r>
          </a:p>
          <a:p>
            <a:pPr algn="just">
              <a:buFont typeface="Wingdings" panose="05000000000000000000" pitchFamily="2" charset="2"/>
              <a:buChar char="Ø"/>
            </a:pPr>
            <a:r>
              <a:rPr lang="es-CL" sz="1800" dirty="0"/>
              <a:t>Crear listado de pacientes para la confirmación de sus horas médicas</a:t>
            </a:r>
          </a:p>
          <a:p>
            <a:pPr algn="just">
              <a:buFont typeface="Wingdings" panose="05000000000000000000" pitchFamily="2" charset="2"/>
              <a:buChar char="Ø"/>
            </a:pPr>
            <a:r>
              <a:rPr lang="es-CL" sz="1800" dirty="0"/>
              <a:t>Crear comentarios de experiencia de usuarios</a:t>
            </a:r>
          </a:p>
          <a:p>
            <a:pPr algn="just">
              <a:buFont typeface="Wingdings" panose="05000000000000000000" pitchFamily="2" charset="2"/>
              <a:buChar char="Ø"/>
            </a:pPr>
            <a:r>
              <a:rPr lang="es-CL" sz="1800" dirty="0"/>
              <a:t>Revisar estos comentarios</a:t>
            </a:r>
          </a:p>
          <a:p>
            <a:pPr algn="just">
              <a:buFont typeface="Wingdings" panose="05000000000000000000" pitchFamily="2" charset="2"/>
              <a:buChar char="Ø"/>
            </a:pPr>
            <a:r>
              <a:rPr lang="es-CL" sz="1800" dirty="0"/>
              <a:t>Crear Ficha electrónico para pacientes nuevo </a:t>
            </a:r>
          </a:p>
          <a:p>
            <a:pPr algn="just">
              <a:buFont typeface="Wingdings" panose="05000000000000000000" pitchFamily="2" charset="2"/>
              <a:buChar char="Ø"/>
            </a:pPr>
            <a:r>
              <a:rPr lang="es-CL" sz="1800" dirty="0"/>
              <a:t>Crear Historial clínico electrónico para pacientes nuevo. Y guardarlo</a:t>
            </a:r>
          </a:p>
          <a:p>
            <a:pPr algn="just">
              <a:buFont typeface="Wingdings" panose="05000000000000000000" pitchFamily="2" charset="2"/>
              <a:buChar char="Ø"/>
            </a:pPr>
            <a:r>
              <a:rPr lang="es-CL" sz="1800" dirty="0"/>
              <a:t>Visualizar visitas anteriores de los pacientes.</a:t>
            </a:r>
          </a:p>
          <a:p>
            <a:pPr algn="just">
              <a:buFont typeface="Wingdings" panose="05000000000000000000" pitchFamily="2" charset="2"/>
              <a:buChar char="Ø"/>
            </a:pPr>
            <a:r>
              <a:rPr lang="es-CL" sz="1800" dirty="0"/>
              <a:t>Crear disponibilidad para los especialistas</a:t>
            </a:r>
          </a:p>
          <a:p>
            <a:pPr algn="just">
              <a:buFont typeface="Wingdings" panose="05000000000000000000" pitchFamily="2" charset="2"/>
              <a:buChar char="Ø"/>
            </a:pPr>
            <a:endParaRPr lang="es-CL" sz="1800" dirty="0"/>
          </a:p>
        </p:txBody>
      </p:sp>
      <p:sp>
        <p:nvSpPr>
          <p:cNvPr id="4" name="Marcador de contenido 2">
            <a:extLst>
              <a:ext uri="{FF2B5EF4-FFF2-40B4-BE49-F238E27FC236}">
                <a16:creationId xmlns:a16="http://schemas.microsoft.com/office/drawing/2014/main" id="{E35AD3AB-0BED-4576-89D2-9FDB0A0921F5}"/>
              </a:ext>
            </a:extLst>
          </p:cNvPr>
          <p:cNvSpPr txBox="1">
            <a:spLocks/>
          </p:cNvSpPr>
          <p:nvPr/>
        </p:nvSpPr>
        <p:spPr>
          <a:xfrm>
            <a:off x="6090675" y="1501703"/>
            <a:ext cx="5618235" cy="473640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Modificar ficha de los pacientes</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Emitir certificados médicos electrónicos a los pacientes.</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Emitir recetas médicas electrónicas para los pacientes. </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Modificar horas de la agenda médica.</a:t>
            </a:r>
          </a:p>
          <a:p>
            <a:pPr marL="408188" lvl="0"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Emitir un histórico de visitas de cada paciente.</a:t>
            </a:r>
          </a:p>
          <a:p>
            <a:pPr marL="408188" lvl="0"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Tener diferentes tipos de usuarios para la manipulación del sistema. </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Crear diferentes tipos de usuarios</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Crear perfiles de médicos para</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Emitir informes de datos relevantes </a:t>
            </a:r>
          </a:p>
          <a:p>
            <a:pPr marL="408188" indent="-408188" algn="just" defTabSz="1088502">
              <a:spcBef>
                <a:spcPct val="20000"/>
              </a:spcBef>
              <a:buFont typeface="Wingdings" panose="05000000000000000000" pitchFamily="2" charset="2"/>
              <a:buChar char="Ø"/>
            </a:pPr>
            <a:r>
              <a:rPr lang="es-CL" sz="2300" dirty="0">
                <a:solidFill>
                  <a:schemeClr val="tx2"/>
                </a:solidFill>
                <a:effectLst/>
                <a:latin typeface="Arial" panose="020B0604020202020204" pitchFamily="34" charset="0"/>
                <a:cs typeface="Arial" panose="020B0604020202020204" pitchFamily="34" charset="0"/>
              </a:rPr>
              <a:t>Recuperar la contraseña</a:t>
            </a:r>
          </a:p>
          <a:p>
            <a:pPr algn="just">
              <a:buFont typeface="Wingdings" panose="05000000000000000000" pitchFamily="2" charset="2"/>
              <a:buChar char="Ø"/>
            </a:pPr>
            <a:endParaRPr lang="es-CL" sz="2500" dirty="0">
              <a:effectLst/>
            </a:endParaRPr>
          </a:p>
        </p:txBody>
      </p:sp>
    </p:spTree>
    <p:extLst>
      <p:ext uri="{BB962C8B-B14F-4D97-AF65-F5344CB8AC3E}">
        <p14:creationId xmlns:p14="http://schemas.microsoft.com/office/powerpoint/2010/main" val="36363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8F3C0-1A42-41F1-9B4F-78CAFDA3BD27}"/>
              </a:ext>
            </a:extLst>
          </p:cNvPr>
          <p:cNvSpPr>
            <a:spLocks noGrp="1"/>
          </p:cNvSpPr>
          <p:nvPr>
            <p:ph type="title"/>
          </p:nvPr>
        </p:nvSpPr>
        <p:spPr/>
        <p:txBody>
          <a:bodyPr/>
          <a:lstStyle/>
          <a:p>
            <a:r>
              <a:rPr lang="es-CL" dirty="0"/>
              <a:t>POTENCIALIDAD DEL PROYECTO</a:t>
            </a:r>
          </a:p>
        </p:txBody>
      </p:sp>
      <p:sp>
        <p:nvSpPr>
          <p:cNvPr id="3" name="Rectángulo 2">
            <a:extLst>
              <a:ext uri="{FF2B5EF4-FFF2-40B4-BE49-F238E27FC236}">
                <a16:creationId xmlns:a16="http://schemas.microsoft.com/office/drawing/2014/main" id="{AA36B062-448C-47F1-9BBA-AA652143E5FB}"/>
              </a:ext>
            </a:extLst>
          </p:cNvPr>
          <p:cNvSpPr/>
          <p:nvPr/>
        </p:nvSpPr>
        <p:spPr>
          <a:xfrm>
            <a:off x="1055206" y="1485579"/>
            <a:ext cx="10080000" cy="2246769"/>
          </a:xfrm>
          <a:prstGeom prst="rect">
            <a:avLst/>
          </a:prstGeom>
        </p:spPr>
        <p:txBody>
          <a:bodyPr wrap="square">
            <a:spAutoFit/>
          </a:bodyPr>
          <a:lstStyle/>
          <a:p>
            <a:pPr lvl="1" algn="just">
              <a:spcBef>
                <a:spcPct val="20000"/>
              </a:spcBef>
            </a:pPr>
            <a:r>
              <a:rPr lang="es-CL" sz="2000" b="1" dirty="0">
                <a:solidFill>
                  <a:schemeClr val="tx2"/>
                </a:solidFill>
                <a:latin typeface="Arial" panose="020B0604020202020204" pitchFamily="34" charset="0"/>
                <a:cs typeface="Arial" panose="020B0604020202020204" pitchFamily="34" charset="0"/>
              </a:rPr>
              <a:t>	La idea original del proyecto de acuerdo a su desarrollo, es la solución a la necesidad de una Doctora y una secretaria de implementar un software que la ayude en su gestión diaria, pero eventualmente cabe la posibilidad de que la consulta pueda crecer ya sea con otro doctor(a) u otro(a) secretaria. En base a esta posibilidad se hace imprescindible la idea de desarrollar  interfaces que permitan la creación ya sea a Empleados u usuarios y Doctores para así abrir el abanico de opciones para el paciente final.</a:t>
            </a:r>
          </a:p>
        </p:txBody>
      </p:sp>
    </p:spTree>
    <p:extLst>
      <p:ext uri="{BB962C8B-B14F-4D97-AF65-F5344CB8AC3E}">
        <p14:creationId xmlns:p14="http://schemas.microsoft.com/office/powerpoint/2010/main" val="35691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AE0CE-FA97-42FE-B5A9-ED6EF390BD9B}"/>
              </a:ext>
            </a:extLst>
          </p:cNvPr>
          <p:cNvSpPr>
            <a:spLocks noGrp="1"/>
          </p:cNvSpPr>
          <p:nvPr>
            <p:ph type="title"/>
          </p:nvPr>
        </p:nvSpPr>
        <p:spPr>
          <a:xfrm>
            <a:off x="1055206" y="333530"/>
            <a:ext cx="10080000" cy="720000"/>
          </a:xfrm>
        </p:spPr>
        <p:txBody>
          <a:bodyPr/>
          <a:lstStyle/>
          <a:p>
            <a:r>
              <a:rPr lang="es-CL"/>
              <a:t>DIAGRAMA DE LA BASE DE DATOS</a:t>
            </a:r>
            <a:endParaRPr lang="es-CL" dirty="0"/>
          </a:p>
        </p:txBody>
      </p:sp>
      <p:pic>
        <p:nvPicPr>
          <p:cNvPr id="4" name="Imagen 3" descr="Imagen que contiene texto&#10;&#10;Descripción generada automáticamente">
            <a:extLst>
              <a:ext uri="{FF2B5EF4-FFF2-40B4-BE49-F238E27FC236}">
                <a16:creationId xmlns:a16="http://schemas.microsoft.com/office/drawing/2014/main" id="{61E958F3-0897-4E7A-A70A-8F7822465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43" y="1053530"/>
            <a:ext cx="9645526" cy="5045756"/>
          </a:xfrm>
          <a:prstGeom prst="rect">
            <a:avLst/>
          </a:prstGeom>
        </p:spPr>
      </p:pic>
    </p:spTree>
    <p:extLst>
      <p:ext uri="{BB962C8B-B14F-4D97-AF65-F5344CB8AC3E}">
        <p14:creationId xmlns:p14="http://schemas.microsoft.com/office/powerpoint/2010/main" val="220358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CAF1A-0A75-40BD-B21C-59AE192E5B43}"/>
              </a:ext>
            </a:extLst>
          </p:cNvPr>
          <p:cNvSpPr>
            <a:spLocks noGrp="1"/>
          </p:cNvSpPr>
          <p:nvPr>
            <p:ph type="title"/>
          </p:nvPr>
        </p:nvSpPr>
        <p:spPr/>
        <p:txBody>
          <a:bodyPr/>
          <a:lstStyle/>
          <a:p>
            <a:r>
              <a:rPr lang="es-CL" dirty="0"/>
              <a:t>PLANIFICACION DEL PROYECTO</a:t>
            </a:r>
          </a:p>
        </p:txBody>
      </p:sp>
      <p:graphicFrame>
        <p:nvGraphicFramePr>
          <p:cNvPr id="3" name="Tabla 10">
            <a:extLst>
              <a:ext uri="{FF2B5EF4-FFF2-40B4-BE49-F238E27FC236}">
                <a16:creationId xmlns:a16="http://schemas.microsoft.com/office/drawing/2014/main" id="{F24DD85E-0E65-433A-B4C3-7F78FBC8B93A}"/>
              </a:ext>
            </a:extLst>
          </p:cNvPr>
          <p:cNvGraphicFramePr>
            <a:graphicFrameLocks/>
          </p:cNvGraphicFramePr>
          <p:nvPr>
            <p:extLst>
              <p:ext uri="{D42A27DB-BD31-4B8C-83A1-F6EECF244321}">
                <p14:modId xmlns:p14="http://schemas.microsoft.com/office/powerpoint/2010/main" val="1697391760"/>
              </p:ext>
            </p:extLst>
          </p:nvPr>
        </p:nvGraphicFramePr>
        <p:xfrm>
          <a:off x="518160" y="1629595"/>
          <a:ext cx="10960202" cy="3462418"/>
        </p:xfrm>
        <a:graphic>
          <a:graphicData uri="http://schemas.openxmlformats.org/drawingml/2006/table">
            <a:tbl>
              <a:tblPr firstRow="1" bandRow="1">
                <a:tableStyleId>{3B4B98B0-60AC-42C2-AFA5-B58CD77FA1E5}</a:tableStyleId>
              </a:tblPr>
              <a:tblGrid>
                <a:gridCol w="3470614">
                  <a:extLst>
                    <a:ext uri="{9D8B030D-6E8A-4147-A177-3AD203B41FA5}">
                      <a16:colId xmlns:a16="http://schemas.microsoft.com/office/drawing/2014/main" val="3077984653"/>
                    </a:ext>
                  </a:extLst>
                </a:gridCol>
                <a:gridCol w="433650">
                  <a:extLst>
                    <a:ext uri="{9D8B030D-6E8A-4147-A177-3AD203B41FA5}">
                      <a16:colId xmlns:a16="http://schemas.microsoft.com/office/drawing/2014/main" val="3891850356"/>
                    </a:ext>
                  </a:extLst>
                </a:gridCol>
                <a:gridCol w="433650">
                  <a:extLst>
                    <a:ext uri="{9D8B030D-6E8A-4147-A177-3AD203B41FA5}">
                      <a16:colId xmlns:a16="http://schemas.microsoft.com/office/drawing/2014/main" val="1460461808"/>
                    </a:ext>
                  </a:extLst>
                </a:gridCol>
                <a:gridCol w="433650">
                  <a:extLst>
                    <a:ext uri="{9D8B030D-6E8A-4147-A177-3AD203B41FA5}">
                      <a16:colId xmlns:a16="http://schemas.microsoft.com/office/drawing/2014/main" val="2524816523"/>
                    </a:ext>
                  </a:extLst>
                </a:gridCol>
                <a:gridCol w="433650">
                  <a:extLst>
                    <a:ext uri="{9D8B030D-6E8A-4147-A177-3AD203B41FA5}">
                      <a16:colId xmlns:a16="http://schemas.microsoft.com/office/drawing/2014/main" val="2235519"/>
                    </a:ext>
                  </a:extLst>
                </a:gridCol>
                <a:gridCol w="433650">
                  <a:extLst>
                    <a:ext uri="{9D8B030D-6E8A-4147-A177-3AD203B41FA5}">
                      <a16:colId xmlns:a16="http://schemas.microsoft.com/office/drawing/2014/main" val="798318061"/>
                    </a:ext>
                  </a:extLst>
                </a:gridCol>
                <a:gridCol w="433650">
                  <a:extLst>
                    <a:ext uri="{9D8B030D-6E8A-4147-A177-3AD203B41FA5}">
                      <a16:colId xmlns:a16="http://schemas.microsoft.com/office/drawing/2014/main" val="3536238316"/>
                    </a:ext>
                  </a:extLst>
                </a:gridCol>
                <a:gridCol w="433650">
                  <a:extLst>
                    <a:ext uri="{9D8B030D-6E8A-4147-A177-3AD203B41FA5}">
                      <a16:colId xmlns:a16="http://schemas.microsoft.com/office/drawing/2014/main" val="3486844354"/>
                    </a:ext>
                  </a:extLst>
                </a:gridCol>
                <a:gridCol w="433650">
                  <a:extLst>
                    <a:ext uri="{9D8B030D-6E8A-4147-A177-3AD203B41FA5}">
                      <a16:colId xmlns:a16="http://schemas.microsoft.com/office/drawing/2014/main" val="2665464663"/>
                    </a:ext>
                  </a:extLst>
                </a:gridCol>
                <a:gridCol w="433650">
                  <a:extLst>
                    <a:ext uri="{9D8B030D-6E8A-4147-A177-3AD203B41FA5}">
                      <a16:colId xmlns:a16="http://schemas.microsoft.com/office/drawing/2014/main" val="4079678818"/>
                    </a:ext>
                  </a:extLst>
                </a:gridCol>
                <a:gridCol w="433650">
                  <a:extLst>
                    <a:ext uri="{9D8B030D-6E8A-4147-A177-3AD203B41FA5}">
                      <a16:colId xmlns:a16="http://schemas.microsoft.com/office/drawing/2014/main" val="559144896"/>
                    </a:ext>
                  </a:extLst>
                </a:gridCol>
                <a:gridCol w="433650">
                  <a:extLst>
                    <a:ext uri="{9D8B030D-6E8A-4147-A177-3AD203B41FA5}">
                      <a16:colId xmlns:a16="http://schemas.microsoft.com/office/drawing/2014/main" val="3892347991"/>
                    </a:ext>
                  </a:extLst>
                </a:gridCol>
                <a:gridCol w="433650">
                  <a:extLst>
                    <a:ext uri="{9D8B030D-6E8A-4147-A177-3AD203B41FA5}">
                      <a16:colId xmlns:a16="http://schemas.microsoft.com/office/drawing/2014/main" val="3565432874"/>
                    </a:ext>
                  </a:extLst>
                </a:gridCol>
                <a:gridCol w="433650">
                  <a:extLst>
                    <a:ext uri="{9D8B030D-6E8A-4147-A177-3AD203B41FA5}">
                      <a16:colId xmlns:a16="http://schemas.microsoft.com/office/drawing/2014/main" val="1131647956"/>
                    </a:ext>
                  </a:extLst>
                </a:gridCol>
                <a:gridCol w="433650">
                  <a:extLst>
                    <a:ext uri="{9D8B030D-6E8A-4147-A177-3AD203B41FA5}">
                      <a16:colId xmlns:a16="http://schemas.microsoft.com/office/drawing/2014/main" val="1141815849"/>
                    </a:ext>
                  </a:extLst>
                </a:gridCol>
                <a:gridCol w="253410">
                  <a:extLst>
                    <a:ext uri="{9D8B030D-6E8A-4147-A177-3AD203B41FA5}">
                      <a16:colId xmlns:a16="http://schemas.microsoft.com/office/drawing/2014/main" val="4003923221"/>
                    </a:ext>
                  </a:extLst>
                </a:gridCol>
                <a:gridCol w="1165078">
                  <a:extLst>
                    <a:ext uri="{9D8B030D-6E8A-4147-A177-3AD203B41FA5}">
                      <a16:colId xmlns:a16="http://schemas.microsoft.com/office/drawing/2014/main" val="1723811552"/>
                    </a:ext>
                  </a:extLst>
                </a:gridCol>
              </a:tblGrid>
              <a:tr h="500866">
                <a:tc>
                  <a:txBody>
                    <a:bodyPr/>
                    <a:lstStyle/>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gridSpan="5">
                  <a:txBody>
                    <a:bodyPr/>
                    <a:lstStyle/>
                    <a:p>
                      <a:pPr algn="ctr" fontAlgn="b"/>
                      <a:r>
                        <a:rPr lang="es-CL" sz="1500" u="none" strike="noStrike" dirty="0">
                          <a:effectLst/>
                        </a:rPr>
                        <a:t>NOBIEMBRE</a:t>
                      </a:r>
                      <a:endParaRPr lang="es-CL" sz="1500" b="0" i="0" u="none" strike="noStrike" dirty="0">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500" u="none" strike="noStrike" dirty="0">
                          <a:effectLst/>
                        </a:rPr>
                        <a:t>DICIEMBRE</a:t>
                      </a:r>
                      <a:endParaRPr lang="es-CL" sz="1500" b="0" i="0" u="none" strike="noStrike" dirty="0">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5">
                  <a:txBody>
                    <a:bodyPr/>
                    <a:lstStyle/>
                    <a:p>
                      <a:pPr algn="ctr" fontAlgn="b"/>
                      <a:r>
                        <a:rPr lang="es-CL" sz="1500" u="none" strike="noStrike">
                          <a:effectLst/>
                        </a:rPr>
                        <a:t>ENERO</a:t>
                      </a:r>
                      <a:endParaRPr lang="es-CL" sz="1500" b="0" i="0" u="none" strike="noStrike">
                        <a:solidFill>
                          <a:srgbClr val="000000"/>
                        </a:solidFill>
                        <a:effectLst/>
                        <a:latin typeface="Calibri" panose="020F0502020204030204" pitchFamily="34" charset="0"/>
                      </a:endParaRPr>
                    </a:p>
                  </a:txBody>
                  <a:tcPr marL="13199" marR="13199" marT="13199" marB="0" anchor="b"/>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a:txBody>
                    <a:bodyPr/>
                    <a:lstStyle/>
                    <a:p>
                      <a:pPr algn="ctr" fontAlgn="b"/>
                      <a:r>
                        <a:rPr lang="es-CL" sz="1500" u="none" strike="noStrike" dirty="0">
                          <a:effectLst/>
                        </a:rPr>
                        <a:t>Tareas Cumplidas</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204560334"/>
                  </a:ext>
                </a:extLst>
              </a:tr>
              <a:tr h="280705">
                <a:tc>
                  <a:txBody>
                    <a:bodyPr/>
                    <a:lstStyle/>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S1</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S1</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S1</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S2</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S3</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S4</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S5</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681369965"/>
                  </a:ext>
                </a:extLst>
              </a:tr>
              <a:tr h="280705">
                <a:tc>
                  <a:txBody>
                    <a:bodyPr/>
                    <a:lstStyle/>
                    <a:p>
                      <a:pPr algn="l" fontAlgn="b"/>
                      <a:r>
                        <a:rPr lang="es-CL" sz="1500" u="none" strike="noStrike" dirty="0">
                          <a:effectLst/>
                        </a:rPr>
                        <a:t>Análisis (Toma de Requerimientos)</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100%</a:t>
                      </a:r>
                      <a:endParaRPr lang="es-CL" sz="1500" b="0" i="0" u="none" strike="noStrike">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243758083"/>
                  </a:ext>
                </a:extLst>
              </a:tr>
              <a:tr h="500866">
                <a:tc>
                  <a:txBody>
                    <a:bodyPr/>
                    <a:lstStyle/>
                    <a:p>
                      <a:pPr algn="l" fontAlgn="b"/>
                      <a:r>
                        <a:rPr lang="es-ES" sz="1500" u="none" strike="noStrike" dirty="0">
                          <a:effectLst/>
                        </a:rPr>
                        <a:t>Diseño (Interfaz grafica y Modelado de datos)</a:t>
                      </a:r>
                      <a:endParaRPr lang="es-ES"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100%</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607537980"/>
                  </a:ext>
                </a:extLst>
              </a:tr>
              <a:tr h="280705">
                <a:tc>
                  <a:txBody>
                    <a:bodyPr/>
                    <a:lstStyle/>
                    <a:p>
                      <a:pPr algn="l" fontAlgn="b"/>
                      <a:r>
                        <a:rPr lang="es-CL" sz="1500" u="none" strike="noStrike">
                          <a:effectLst/>
                        </a:rPr>
                        <a:t>Programacion</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100%</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28664546"/>
                  </a:ext>
                </a:extLst>
              </a:tr>
              <a:tr h="280705">
                <a:tc>
                  <a:txBody>
                    <a:bodyPr/>
                    <a:lstStyle/>
                    <a:p>
                      <a:pPr algn="l" fontAlgn="b"/>
                      <a:r>
                        <a:rPr lang="es-CL" sz="1500" u="none" strike="noStrike">
                          <a:effectLst/>
                        </a:rPr>
                        <a:t>Pruebas</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a:effectLst/>
                        </a:rPr>
                        <a:t>X</a:t>
                      </a:r>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marL="0" algn="ctr" defTabSz="914400" rtl="0" eaLnBrk="1" fontAlgn="b" latinLnBrk="0" hangingPunct="1"/>
                      <a:r>
                        <a:rPr lang="es-CL" sz="1500" u="none" strike="noStrike" kern="1200" dirty="0">
                          <a:solidFill>
                            <a:schemeClr val="tx1"/>
                          </a:solidFill>
                          <a:effectLst/>
                          <a:latin typeface="+mn-lt"/>
                          <a:ea typeface="+mn-ea"/>
                          <a:cs typeface="+mn-cs"/>
                        </a:rPr>
                        <a:t>X</a:t>
                      </a:r>
                    </a:p>
                  </a:txBody>
                  <a:tcPr marL="13199" marR="13199" marT="13199" marB="0" anchor="b"/>
                </a:tc>
                <a:tc>
                  <a:txBody>
                    <a:bodyPr/>
                    <a:lstStyle/>
                    <a:p>
                      <a:pPr algn="ctr" fontAlgn="b"/>
                      <a:r>
                        <a:rPr lang="es-CL" sz="1500" b="0" i="0" u="none" strike="noStrike" dirty="0">
                          <a:solidFill>
                            <a:srgbClr val="000000"/>
                          </a:solidFill>
                          <a:effectLst/>
                          <a:latin typeface="Calibri" panose="020F0502020204030204" pitchFamily="34" charset="0"/>
                        </a:rPr>
                        <a:t>X</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100%</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2964898929"/>
                  </a:ext>
                </a:extLst>
              </a:tr>
              <a:tr h="280705">
                <a:tc>
                  <a:txBody>
                    <a:bodyPr/>
                    <a:lstStyle/>
                    <a:p>
                      <a:pPr algn="l" fontAlgn="b"/>
                      <a:r>
                        <a:rPr lang="es-CL" sz="1500" u="none" strike="noStrike" dirty="0">
                          <a:effectLst/>
                        </a:rPr>
                        <a:t>Entregar Primer incremento</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998149078"/>
                  </a:ext>
                </a:extLst>
              </a:tr>
              <a:tr h="306057">
                <a:tc>
                  <a:txBody>
                    <a:bodyPr/>
                    <a:lstStyle/>
                    <a:p>
                      <a:pPr marL="0" algn="l" defTabSz="914400" rtl="0" eaLnBrk="1" fontAlgn="b" latinLnBrk="0" hangingPunct="1"/>
                      <a:r>
                        <a:rPr lang="es-CL" sz="1500" u="none" strike="noStrike" kern="1200" dirty="0">
                          <a:solidFill>
                            <a:schemeClr val="tx1"/>
                          </a:solidFill>
                          <a:effectLst/>
                          <a:latin typeface="+mn-lt"/>
                          <a:ea typeface="+mn-ea"/>
                          <a:cs typeface="+mn-cs"/>
                        </a:rPr>
                        <a:t>Entrega Segundo Incremento</a:t>
                      </a: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X</a:t>
                      </a:r>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842588838"/>
                  </a:ext>
                </a:extLst>
              </a:tr>
              <a:tr h="280705">
                <a:tc>
                  <a:txBody>
                    <a:bodyPr/>
                    <a:lstStyle/>
                    <a:p>
                      <a:pPr algn="l" fontAlgn="b"/>
                      <a:r>
                        <a:rPr lang="es-CL" sz="1500" b="0" i="0" u="none" strike="noStrike" dirty="0">
                          <a:solidFill>
                            <a:srgbClr val="000000"/>
                          </a:solidFill>
                          <a:effectLst/>
                          <a:latin typeface="Calibri" panose="020F0502020204030204" pitchFamily="34" charset="0"/>
                        </a:rPr>
                        <a:t>Fecha de Entrega</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b="0" i="0" u="none" strike="noStrike" dirty="0">
                          <a:solidFill>
                            <a:srgbClr val="000000"/>
                          </a:solidFill>
                          <a:effectLst/>
                          <a:latin typeface="Calibri" panose="020F0502020204030204" pitchFamily="34" charset="0"/>
                        </a:rPr>
                        <a:t>X</a:t>
                      </a: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3677844256"/>
                  </a:ext>
                </a:extLst>
              </a:tr>
              <a:tr h="4643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L" sz="1500" u="none" strike="noStrike" kern="1200" dirty="0">
                          <a:solidFill>
                            <a:schemeClr val="tx1"/>
                          </a:solidFill>
                          <a:effectLst/>
                          <a:latin typeface="+mn-lt"/>
                          <a:ea typeface="+mn-ea"/>
                          <a:cs typeface="+mn-cs"/>
                        </a:rPr>
                        <a:t>Porcentaje de avance</a:t>
                      </a:r>
                    </a:p>
                    <a:p>
                      <a:pPr algn="l"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endParaRPr lang="es-CL" sz="1500" b="0" i="0" u="none" strike="noStrike" dirty="0">
                        <a:solidFill>
                          <a:srgbClr val="000000"/>
                        </a:solidFill>
                        <a:effectLst/>
                        <a:latin typeface="Calibri" panose="020F0502020204030204" pitchFamily="34" charset="0"/>
                      </a:endParaRPr>
                    </a:p>
                  </a:txBody>
                  <a:tcPr marL="13199" marR="13199" marT="13199" marB="0" anchor="b"/>
                </a:tc>
                <a:tc>
                  <a:txBody>
                    <a:bodyPr/>
                    <a:lstStyle/>
                    <a:p>
                      <a:pPr algn="ctr" fontAlgn="b"/>
                      <a:r>
                        <a:rPr lang="es-CL" sz="1500" u="none" strike="noStrike" dirty="0">
                          <a:effectLst/>
                        </a:rPr>
                        <a:t>100 %</a:t>
                      </a:r>
                      <a:endParaRPr lang="es-CL" sz="1500" b="0" i="0" u="none" strike="noStrike" dirty="0">
                        <a:solidFill>
                          <a:srgbClr val="000000"/>
                        </a:solidFill>
                        <a:effectLst/>
                        <a:latin typeface="Calibri" panose="020F0502020204030204" pitchFamily="34" charset="0"/>
                      </a:endParaRPr>
                    </a:p>
                  </a:txBody>
                  <a:tcPr marL="13199" marR="13199" marT="13199" marB="0" anchor="b"/>
                </a:tc>
                <a:extLst>
                  <a:ext uri="{0D108BD9-81ED-4DB2-BD59-A6C34878D82A}">
                    <a16:rowId xmlns:a16="http://schemas.microsoft.com/office/drawing/2014/main" val="1098447547"/>
                  </a:ext>
                </a:extLst>
              </a:tr>
            </a:tbl>
          </a:graphicData>
        </a:graphic>
      </p:graphicFrame>
    </p:spTree>
    <p:extLst>
      <p:ext uri="{BB962C8B-B14F-4D97-AF65-F5344CB8AC3E}">
        <p14:creationId xmlns:p14="http://schemas.microsoft.com/office/powerpoint/2010/main" val="232496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7D591-4EFF-40F8-9FB7-0279F1BE248F}"/>
              </a:ext>
            </a:extLst>
          </p:cNvPr>
          <p:cNvSpPr>
            <a:spLocks noGrp="1"/>
          </p:cNvSpPr>
          <p:nvPr>
            <p:ph type="title"/>
          </p:nvPr>
        </p:nvSpPr>
        <p:spPr/>
        <p:txBody>
          <a:bodyPr/>
          <a:lstStyle/>
          <a:p>
            <a:r>
              <a:rPr lang="es-CL" dirty="0"/>
              <a:t>PLANIFICACION DEL PROYECTO</a:t>
            </a:r>
          </a:p>
        </p:txBody>
      </p:sp>
      <p:sp>
        <p:nvSpPr>
          <p:cNvPr id="3" name="2 Marcador de contenido">
            <a:extLst>
              <a:ext uri="{FF2B5EF4-FFF2-40B4-BE49-F238E27FC236}">
                <a16:creationId xmlns:a16="http://schemas.microsoft.com/office/drawing/2014/main" id="{A9BF86D0-CC4A-46DE-A39F-914EB681D656}"/>
              </a:ext>
            </a:extLst>
          </p:cNvPr>
          <p:cNvSpPr txBox="1">
            <a:spLocks/>
          </p:cNvSpPr>
          <p:nvPr/>
        </p:nvSpPr>
        <p:spPr>
          <a:xfrm>
            <a:off x="1055206" y="1414090"/>
            <a:ext cx="10080000" cy="4680000"/>
          </a:xfrm>
          <a:prstGeom prst="rect">
            <a:avLst/>
          </a:prstGeom>
        </p:spPr>
        <p:txBody>
          <a:bodyPr>
            <a:normAutofit/>
          </a:bodyPr>
          <a:lstStyle>
            <a:lvl1pPr marL="408188" indent="-408188" algn="l" defTabSz="1088502" rtl="0" eaLnBrk="1" latinLnBrk="0" hangingPunct="1">
              <a:spcBef>
                <a:spcPct val="20000"/>
              </a:spcBef>
              <a:buFont typeface="Arial" pitchFamily="34" charset="0"/>
              <a:buChar char="•"/>
              <a:defRPr sz="2600" b="0" kern="1200">
                <a:solidFill>
                  <a:schemeClr val="tx2"/>
                </a:solidFill>
                <a:latin typeface="Arial" panose="020B0604020202020204" pitchFamily="34" charset="0"/>
                <a:ea typeface="+mn-ea"/>
                <a:cs typeface="Arial" panose="020B0604020202020204" pitchFamily="34" charset="0"/>
              </a:defRPr>
            </a:lvl1pPr>
            <a:lvl2pPr marL="884408" indent="-340157" algn="l" defTabSz="1088502" rtl="0" eaLnBrk="1" latinLnBrk="0" hangingPunct="1">
              <a:spcBef>
                <a:spcPct val="20000"/>
              </a:spcBef>
              <a:buFont typeface="Arial"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360627" indent="-272125" algn="l" defTabSz="1088502" rtl="0" eaLnBrk="1" latinLnBrk="0" hangingPunct="1">
              <a:spcBef>
                <a:spcPct val="20000"/>
              </a:spcBef>
              <a:buFont typeface="Arial"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904878" indent="-272125" algn="l" defTabSz="1088502" rtl="0" eaLnBrk="1" latinLnBrk="0" hangingPunct="1">
              <a:spcBef>
                <a:spcPct val="20000"/>
              </a:spcBef>
              <a:buFont typeface="Arial"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449129" indent="-272125" algn="l" defTabSz="1088502" rtl="0" eaLnBrk="1" latinLnBrk="0" hangingPunct="1">
              <a:spcBef>
                <a:spcPct val="20000"/>
              </a:spcBef>
              <a:buFont typeface="Arial"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s-CL" b="1" dirty="0"/>
              <a:t>Principales Hitos</a:t>
            </a:r>
            <a:endParaRPr lang="es-CL" dirty="0"/>
          </a:p>
          <a:p>
            <a:pPr lvl="1">
              <a:buFont typeface="Wingdings" panose="05000000000000000000" pitchFamily="2" charset="2"/>
              <a:buChar char="Ø"/>
            </a:pPr>
            <a:r>
              <a:rPr lang="es-CL" sz="2000" dirty="0"/>
              <a:t>02/12/2018</a:t>
            </a:r>
          </a:p>
          <a:p>
            <a:pPr marL="544251" lvl="1" indent="0">
              <a:buNone/>
            </a:pPr>
            <a:r>
              <a:rPr lang="es-CL" sz="2000" dirty="0"/>
              <a:t>	Crear una pagina de acceso para los pacientes y personal de la consulta</a:t>
            </a:r>
          </a:p>
          <a:p>
            <a:pPr lvl="1">
              <a:buFont typeface="Wingdings" panose="05000000000000000000" pitchFamily="2" charset="2"/>
              <a:buChar char="Ø"/>
            </a:pPr>
            <a:r>
              <a:rPr lang="es-CL" sz="2000" dirty="0"/>
              <a:t>13/12/2018</a:t>
            </a:r>
          </a:p>
          <a:p>
            <a:pPr marL="1088502" lvl="2" indent="0">
              <a:buNone/>
            </a:pPr>
            <a:r>
              <a:rPr lang="es-CL" dirty="0"/>
              <a:t>Crear disponibilidad de cada especialialista de la consulta (de acuerdo a la potencialidad del software)</a:t>
            </a:r>
          </a:p>
          <a:p>
            <a:pPr lvl="1">
              <a:buFont typeface="Wingdings" panose="05000000000000000000" pitchFamily="2" charset="2"/>
              <a:buChar char="Ø"/>
            </a:pPr>
            <a:r>
              <a:rPr lang="es-CL" sz="2000" dirty="0"/>
              <a:t>02/12/2018</a:t>
            </a:r>
          </a:p>
          <a:p>
            <a:pPr marL="544251" lvl="1" indent="0">
              <a:buNone/>
            </a:pPr>
            <a:r>
              <a:rPr lang="es-CL" sz="2000" dirty="0"/>
              <a:t>	Cargar agenda médica de acuerdo a la especialidad del especialista</a:t>
            </a:r>
          </a:p>
          <a:p>
            <a:pPr lvl="1">
              <a:buFont typeface="Wingdings" panose="05000000000000000000" pitchFamily="2" charset="2"/>
              <a:buChar char="Ø"/>
            </a:pPr>
            <a:r>
              <a:rPr lang="es-CL" sz="2000" dirty="0"/>
              <a:t>10/01/2019</a:t>
            </a:r>
          </a:p>
          <a:p>
            <a:pPr marL="544251" lvl="1" indent="0">
              <a:buNone/>
            </a:pPr>
            <a:r>
              <a:rPr lang="es-CL" sz="2000" dirty="0"/>
              <a:t>	Cerrar un ciclo de una Reserva Medica de un paciente</a:t>
            </a:r>
          </a:p>
          <a:p>
            <a:pPr lvl="1">
              <a:buFont typeface="Wingdings" panose="05000000000000000000" pitchFamily="2" charset="2"/>
              <a:buChar char="Ø"/>
            </a:pPr>
            <a:r>
              <a:rPr lang="es-CL" sz="2000" dirty="0"/>
              <a:t>20/01/2019</a:t>
            </a:r>
          </a:p>
          <a:p>
            <a:pPr marL="544251" lvl="1" indent="0">
              <a:buNone/>
            </a:pPr>
            <a:r>
              <a:rPr lang="es-CL" sz="2000" dirty="0"/>
              <a:t>	Generar informes en formato PDF para los pacientes</a:t>
            </a:r>
          </a:p>
          <a:p>
            <a:pPr marL="544251" lvl="1" indent="0">
              <a:buNone/>
            </a:pPr>
            <a:endParaRPr lang="es-CL" sz="2000" dirty="0"/>
          </a:p>
          <a:p>
            <a:pPr lvl="1">
              <a:buFont typeface="Wingdings" panose="05000000000000000000" pitchFamily="2" charset="2"/>
              <a:buChar char="Ø"/>
            </a:pPr>
            <a:endParaRPr lang="es-CL" sz="2000" dirty="0"/>
          </a:p>
        </p:txBody>
      </p:sp>
    </p:spTree>
    <p:extLst>
      <p:ext uri="{BB962C8B-B14F-4D97-AF65-F5344CB8AC3E}">
        <p14:creationId xmlns:p14="http://schemas.microsoft.com/office/powerpoint/2010/main" val="2003916709"/>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650</Words>
  <Application>Microsoft Office PowerPoint</Application>
  <PresentationFormat>Personalizado</PresentationFormat>
  <Paragraphs>140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Wingdings</vt:lpstr>
      <vt:lpstr>Tema de Office</vt:lpstr>
      <vt:lpstr>Propuesta de Desarrollo Informático para la Consulta de la Pediatra Broncopulmonar  Dra. Sonia Carrasco.</vt:lpstr>
      <vt:lpstr>DATOS DE LA EMPRESA</vt:lpstr>
      <vt:lpstr>DIAGNOSTICO DE LA EMPRESA</vt:lpstr>
      <vt:lpstr>SOLUCION AL PROBLEMA</vt:lpstr>
      <vt:lpstr>OBJETIVOS ESPECIFICOS</vt:lpstr>
      <vt:lpstr>POTENCIALIDAD DEL PROYECTO</vt:lpstr>
      <vt:lpstr>DIAGRAMA DE LA BASE DE DATOS</vt:lpstr>
      <vt:lpstr>PLANIFICACION DEL PROYECTO</vt:lpstr>
      <vt:lpstr>PLANIFICACION DEL PROYECTO</vt:lpstr>
      <vt:lpstr>REQURIMIENTOS EN BASE A PROCESOS</vt:lpstr>
      <vt:lpstr>REQURIMIENTOS EN BASE A PROCESOS</vt:lpstr>
      <vt:lpstr>REQURIMIENTOS EN BASE A PROCESOS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Vargas Farias</dc:creator>
  <cp:lastModifiedBy>Victor Mella</cp:lastModifiedBy>
  <cp:revision>34</cp:revision>
  <dcterms:created xsi:type="dcterms:W3CDTF">2016-11-17T13:30:57Z</dcterms:created>
  <dcterms:modified xsi:type="dcterms:W3CDTF">2019-01-29T03:10:43Z</dcterms:modified>
</cp:coreProperties>
</file>