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8" roundtripDataSignature="AMtx7miU8yViWnROOpqon2dNzk5CC+OS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6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8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7.xml"/><Relationship Id="rId43" Type="http://schemas.openxmlformats.org/officeDocument/2006/relationships/font" Target="fonts/Lato-boldItalic.fntdata"/><Relationship Id="rId24" Type="http://schemas.openxmlformats.org/officeDocument/2006/relationships/slide" Target="slides/slide20.xml"/><Relationship Id="rId46" Type="http://schemas.openxmlformats.org/officeDocument/2006/relationships/font" Target="fonts/OpenSans-italic.fntdata"/><Relationship Id="rId23" Type="http://schemas.openxmlformats.org/officeDocument/2006/relationships/slide" Target="slides/slide19.xml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customschemas.google.com/relationships/presentationmetadata" Target="metadata"/><Relationship Id="rId25" Type="http://schemas.openxmlformats.org/officeDocument/2006/relationships/slide" Target="slides/slide21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aleway-bold.fntdata"/><Relationship Id="rId14" Type="http://schemas.openxmlformats.org/officeDocument/2006/relationships/slide" Target="slides/slide10.xml"/><Relationship Id="rId36" Type="http://schemas.openxmlformats.org/officeDocument/2006/relationships/font" Target="fonts/Raleway-regular.fntdata"/><Relationship Id="rId17" Type="http://schemas.openxmlformats.org/officeDocument/2006/relationships/slide" Target="slides/slide13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2.xml"/><Relationship Id="rId38" Type="http://schemas.openxmlformats.org/officeDocument/2006/relationships/font" Target="fonts/Raleway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ec0227b7b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ec0227b7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ec0227b7b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ec0227b7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e1ab9e202_0_2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e1ab9e20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e0c833a7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e0c833a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e0c833a71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e0c833a7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e0c833a71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e0c833a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e0c833a7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e0c833a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e0c833a71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e0c833a7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e0c833a71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e0c833a7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e0c833a71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e0c833a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e0c833a71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e0c833a7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e0c833a71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e0c833a7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e1ab9e202_0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e1ab9e20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e1ab9e202_0_2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e1ab9e20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e1ab9e202_0_2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e1ab9e20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e1ab9e202_0_2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e1ab9e202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eb2492b69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eb2492b6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e1ab9e202_0_2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e1ab9e202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eb2492b69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eb2492b6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eb2492b69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eb2492b6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eb2492b69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eb2492b6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eb2492b69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6eb2492b6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c0227b7b_1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ec0227b7b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ea2b1570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ea2b157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a2b1570e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ea2b1570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c0227b7b_1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ec0227b7b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ec0227b7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ec0227b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ec0227b7b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ec0227b7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ec0227b7b_1_11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6ec0227b7b_1_11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6ec0227b7b_1_1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6ec0227b7b_1_1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6ec0227b7b_1_114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g6ec0227b7b_1_114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6ec0227b7b_1_11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6ec0227b7b_1_17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6ec0227b7b_1_17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6ec0227b7b_1_17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6ec0227b7b_1_178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6ec0227b7b_1_178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6ec0227b7b_1_17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c0227b7b_1_18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ec0227b7b_1_18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" name="Google Shape;84;g6ec0227b7b_1_18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g6ec0227b7b_1_18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6ec0227b7b_1_18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6ec0227b7b_1_18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>
  <p:cSld name="SECTION_HEADER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ec0227b7b_1_19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g6ec0227b7b_1_19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g6ec0227b7b_1_19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6ec0227b7b_1_19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6ec0227b7b_1_19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c0227b7b_1_199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6" name="Google Shape;96;g6ec0227b7b_1_199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g6ec0227b7b_1_199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g6ec0227b7b_1_199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g6ec0227b7b_1_199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g6ec0227b7b_1_19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6ec0227b7b_1_19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6ec0227b7b_1_19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6ec0227b7b_1_12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6ec0227b7b_1_1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6ec0227b7b_1_1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6ec0227b7b_1_122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6ec0227b7b_1_12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6ec0227b7b_1_12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6ec0227b7b_1_12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6ec0227b7b_1_1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6ec0227b7b_1_1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6ec0227b7b_1_128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g6ec0227b7b_1_128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6ec0227b7b_1_12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6ec0227b7b_1_13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6ec0227b7b_1_13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6ec0227b7b_1_1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6ec0227b7b_1_1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6ec0227b7b_1_13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g6ec0227b7b_1_136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g6ec0227b7b_1_136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6ec0227b7b_1_13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6ec0227b7b_1_14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6ec0227b7b_1_14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6ec0227b7b_1_14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6ec0227b7b_1_14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6ec0227b7b_1_14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g6ec0227b7b_1_14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ec0227b7b_1_15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6ec0227b7b_1_15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6ec0227b7b_1_15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6ec0227b7b_1_15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6ec0227b7b_1_152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g6ec0227b7b_1_152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6ec0227b7b_1_15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6ec0227b7b_1_160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6ec0227b7b_1_16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6ec0227b7b_1_16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6ec0227b7b_1_160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6ec0227b7b_1_16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ec0227b7b_1_16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6ec0227b7b_1_16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6ec0227b7b_1_16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6ec0227b7b_1_16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6ec0227b7b_1_166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g6ec0227b7b_1_166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6ec0227b7b_1_166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6ec0227b7b_1_16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ec0227b7b_1_175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g6ec0227b7b_1_17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ec0227b7b_1_11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6ec0227b7b_1_11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6ec0227b7b_1_1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5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2.png"/><Relationship Id="rId4" Type="http://schemas.openxmlformats.org/officeDocument/2006/relationships/image" Target="../media/image53.png"/><Relationship Id="rId5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1.png"/><Relationship Id="rId4" Type="http://schemas.openxmlformats.org/officeDocument/2006/relationships/image" Target="../media/image50.png"/><Relationship Id="rId5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8.png"/><Relationship Id="rId4" Type="http://schemas.openxmlformats.org/officeDocument/2006/relationships/image" Target="../media/image45.png"/><Relationship Id="rId5" Type="http://schemas.openxmlformats.org/officeDocument/2006/relationships/image" Target="../media/image4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Relationship Id="rId5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png"/><Relationship Id="rId4" Type="http://schemas.openxmlformats.org/officeDocument/2006/relationships/image" Target="../media/image4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ctrTitle"/>
          </p:nvPr>
        </p:nvSpPr>
        <p:spPr>
          <a:xfrm>
            <a:off x="1338875" y="1939674"/>
            <a:ext cx="95157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/>
              <a:t>Etude du dataset CIFAR-10</a:t>
            </a:r>
            <a:endParaRPr/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7631150" y="3698875"/>
            <a:ext cx="3075900" cy="1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Victor Meyer</a:t>
            </a:r>
            <a:br>
              <a:rPr lang="fr-FR"/>
            </a:br>
            <a:r>
              <a:rPr lang="fr-FR"/>
              <a:t> Zohir Malti</a:t>
            </a:r>
            <a:br>
              <a:rPr lang="fr-FR"/>
            </a:br>
            <a:r>
              <a:rPr lang="fr-FR"/>
              <a:t>Cécile Cousin</a:t>
            </a:r>
            <a:endParaRPr/>
          </a:p>
        </p:txBody>
      </p:sp>
      <p:pic>
        <p:nvPicPr>
          <p:cNvPr id="109" name="Google Shape;10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50" y="5458075"/>
            <a:ext cx="1700263" cy="11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0" y="4262025"/>
            <a:ext cx="3075900" cy="9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M. VIDAL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2019-2020</a:t>
            </a:r>
            <a:endParaRPr/>
          </a:p>
        </p:txBody>
      </p:sp>
      <p:sp>
        <p:nvSpPr>
          <p:cNvPr id="111" name="Google Shape;111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ec0227b7b_0_27"/>
          <p:cNvSpPr txBox="1"/>
          <p:nvPr>
            <p:ph type="title"/>
          </p:nvPr>
        </p:nvSpPr>
        <p:spPr>
          <a:xfrm>
            <a:off x="970200" y="1555375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1.2 - </a:t>
            </a:r>
            <a:r>
              <a:rPr lang="fr-FR"/>
              <a:t>Perceptron Multicouche:Data Augmentation</a:t>
            </a:r>
            <a:endParaRPr/>
          </a:p>
        </p:txBody>
      </p:sp>
      <p:pic>
        <p:nvPicPr>
          <p:cNvPr id="187" name="Google Shape;187;g6ec0227b7b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25" y="2891100"/>
            <a:ext cx="4012575" cy="37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6ec0227b7b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6699" y="2391138"/>
            <a:ext cx="41910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6ec0227b7b_0_27"/>
          <p:cNvSpPr txBox="1"/>
          <p:nvPr/>
        </p:nvSpPr>
        <p:spPr>
          <a:xfrm>
            <a:off x="7030800" y="5161175"/>
            <a:ext cx="38592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fr-FR">
                <a:latin typeface="Open Sans"/>
                <a:ea typeface="Open Sans"/>
                <a:cs typeface="Open Sans"/>
                <a:sym typeface="Open Sans"/>
              </a:rPr>
              <a:t>Rotation 25°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fr-FR">
                <a:latin typeface="Open Sans"/>
                <a:ea typeface="Open Sans"/>
                <a:cs typeface="Open Sans"/>
                <a:sym typeface="Open Sans"/>
              </a:rPr>
              <a:t>zoom 0.1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fr-FR">
                <a:latin typeface="Open Sans"/>
                <a:ea typeface="Open Sans"/>
                <a:cs typeface="Open Sans"/>
                <a:sym typeface="Open Sans"/>
              </a:rPr>
              <a:t>décalage</a:t>
            </a:r>
            <a:r>
              <a:rPr lang="fr-FR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>
                <a:latin typeface="Open Sans"/>
                <a:ea typeface="Open Sans"/>
                <a:cs typeface="Open Sans"/>
                <a:sym typeface="Open Sans"/>
              </a:rPr>
              <a:t>côté</a:t>
            </a:r>
            <a:r>
              <a:rPr lang="fr-FR">
                <a:latin typeface="Open Sans"/>
                <a:ea typeface="Open Sans"/>
                <a:cs typeface="Open Sans"/>
                <a:sym typeface="Open Sans"/>
              </a:rPr>
              <a:t> 0.2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fr-FR">
                <a:latin typeface="Open Sans"/>
                <a:ea typeface="Open Sans"/>
                <a:cs typeface="Open Sans"/>
                <a:sym typeface="Open Sans"/>
              </a:rPr>
              <a:t>décalage</a:t>
            </a:r>
            <a:r>
              <a:rPr lang="fr-FR">
                <a:latin typeface="Open Sans"/>
                <a:ea typeface="Open Sans"/>
                <a:cs typeface="Open Sans"/>
                <a:sym typeface="Open Sans"/>
              </a:rPr>
              <a:t> hauteur 0.2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Open Sans"/>
                <a:ea typeface="Open Sans"/>
                <a:cs typeface="Open Sans"/>
                <a:sym typeface="Open Sans"/>
              </a:rPr>
              <a:t>Comment réduire l’underfitting ?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g6ec0227b7b_0_2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ec0227b7b_0_36"/>
          <p:cNvSpPr txBox="1"/>
          <p:nvPr>
            <p:ph type="title"/>
          </p:nvPr>
        </p:nvSpPr>
        <p:spPr>
          <a:xfrm>
            <a:off x="826275" y="168215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1.3 - </a:t>
            </a:r>
            <a:r>
              <a:rPr lang="fr-FR"/>
              <a:t>Perceptron Multicouche: Modele finale</a:t>
            </a:r>
            <a:endParaRPr/>
          </a:p>
        </p:txBody>
      </p:sp>
      <p:pic>
        <p:nvPicPr>
          <p:cNvPr id="196" name="Google Shape;196;g6ec0227b7b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725" y="3881325"/>
            <a:ext cx="425767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6ec0227b7b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5475" y="3709875"/>
            <a:ext cx="380047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6ec0227b7b_0_36"/>
          <p:cNvSpPr txBox="1"/>
          <p:nvPr/>
        </p:nvSpPr>
        <p:spPr>
          <a:xfrm>
            <a:off x="826275" y="2616425"/>
            <a:ext cx="5137800" cy="11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fr-FR" sz="1800">
                <a:latin typeface="Open Sans"/>
                <a:ea typeface="Open Sans"/>
                <a:cs typeface="Open Sans"/>
                <a:sym typeface="Open Sans"/>
              </a:rPr>
              <a:t>4 couches 128 </a:t>
            </a:r>
            <a:r>
              <a:rPr lang="fr-FR" sz="1800">
                <a:latin typeface="Open Sans"/>
                <a:ea typeface="Open Sans"/>
                <a:cs typeface="Open Sans"/>
                <a:sym typeface="Open Sans"/>
              </a:rPr>
              <a:t>neurones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fr-FR" sz="1800">
                <a:latin typeface="Open Sans"/>
                <a:ea typeface="Open Sans"/>
                <a:cs typeface="Open Sans"/>
                <a:sym typeface="Open Sans"/>
              </a:rPr>
              <a:t>temps </a:t>
            </a:r>
            <a:r>
              <a:rPr lang="fr-FR" sz="1800">
                <a:latin typeface="Open Sans"/>
                <a:ea typeface="Open Sans"/>
                <a:cs typeface="Open Sans"/>
                <a:sym typeface="Open Sans"/>
              </a:rPr>
              <a:t>d'entraînement</a:t>
            </a:r>
            <a:r>
              <a:rPr lang="fr-FR" sz="1800">
                <a:latin typeface="Open Sans"/>
                <a:ea typeface="Open Sans"/>
                <a:cs typeface="Open Sans"/>
                <a:sym typeface="Open Sans"/>
              </a:rPr>
              <a:t>: 2h22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fr-FR" sz="1800">
                <a:latin typeface="Open Sans"/>
                <a:ea typeface="Open Sans"/>
                <a:cs typeface="Open Sans"/>
                <a:sym typeface="Open Sans"/>
              </a:rPr>
              <a:t>accuracy train 0.4999 test 0.5280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g6ec0227b7b_0_3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e1ab9e202_0_268"/>
          <p:cNvSpPr txBox="1"/>
          <p:nvPr>
            <p:ph type="title"/>
          </p:nvPr>
        </p:nvSpPr>
        <p:spPr>
          <a:xfrm>
            <a:off x="831850" y="933850"/>
            <a:ext cx="10515600" cy="20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Convolutional neural network (CNN)</a:t>
            </a:r>
            <a:endParaRPr/>
          </a:p>
        </p:txBody>
      </p:sp>
      <p:pic>
        <p:nvPicPr>
          <p:cNvPr id="205" name="Google Shape;205;g6e1ab9e202_0_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25" y="3379525"/>
            <a:ext cx="10714424" cy="27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6e1ab9e202_0_2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e0c833a71_0_15"/>
          <p:cNvSpPr txBox="1"/>
          <p:nvPr>
            <p:ph type="title"/>
          </p:nvPr>
        </p:nvSpPr>
        <p:spPr>
          <a:xfrm>
            <a:off x="567025" y="433725"/>
            <a:ext cx="10829100" cy="94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1.0 - CNN: </a:t>
            </a:r>
            <a:r>
              <a:rPr lang="fr-FR"/>
              <a:t>Première</a:t>
            </a:r>
            <a:r>
              <a:rPr lang="fr-FR"/>
              <a:t> architecture</a:t>
            </a:r>
            <a:endParaRPr b="1"/>
          </a:p>
        </p:txBody>
      </p:sp>
      <p:sp>
        <p:nvSpPr>
          <p:cNvPr id="212" name="Google Shape;212;g6e0c833a71_0_15"/>
          <p:cNvSpPr txBox="1"/>
          <p:nvPr/>
        </p:nvSpPr>
        <p:spPr>
          <a:xfrm>
            <a:off x="651525" y="1827850"/>
            <a:ext cx="112938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2 blocks of Conv 2D layer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1 Maxpool 2D layer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6e0c833a71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6474" y="433725"/>
            <a:ext cx="1626625" cy="628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6e0c833a71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9675" y="2560200"/>
            <a:ext cx="5611500" cy="40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6e0c833a71_0_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e0c833a71_0_71"/>
          <p:cNvSpPr txBox="1"/>
          <p:nvPr>
            <p:ph type="title"/>
          </p:nvPr>
        </p:nvSpPr>
        <p:spPr>
          <a:xfrm>
            <a:off x="567025" y="433725"/>
            <a:ext cx="9308400" cy="94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1.1 - CNN: </a:t>
            </a:r>
            <a:r>
              <a:rPr lang="fr-FR"/>
              <a:t>Deuxième</a:t>
            </a:r>
            <a:r>
              <a:rPr lang="fr-FR"/>
              <a:t> architecture </a:t>
            </a:r>
            <a:endParaRPr b="1"/>
          </a:p>
        </p:txBody>
      </p:sp>
      <p:pic>
        <p:nvPicPr>
          <p:cNvPr id="221" name="Google Shape;221;g6e0c833a71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7850" y="143250"/>
            <a:ext cx="1102850" cy="665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6e0c833a71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8825" y="1375425"/>
            <a:ext cx="7275325" cy="519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6e0c833a71_0_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e0c833a71_0_10"/>
          <p:cNvSpPr txBox="1"/>
          <p:nvPr>
            <p:ph type="title"/>
          </p:nvPr>
        </p:nvSpPr>
        <p:spPr>
          <a:xfrm>
            <a:off x="524800" y="365125"/>
            <a:ext cx="5979000" cy="108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1.2 - CNN: Dropout</a:t>
            </a:r>
            <a:endParaRPr b="1"/>
          </a:p>
        </p:txBody>
      </p:sp>
      <p:pic>
        <p:nvPicPr>
          <p:cNvPr id="229" name="Google Shape;229;g6e0c833a71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4800" y="152400"/>
            <a:ext cx="1456267" cy="6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6e0c833a71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2067" y="152400"/>
            <a:ext cx="1208676" cy="6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6e0c833a71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275" y="1970300"/>
            <a:ext cx="7072900" cy="372029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6e0c833a71_0_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e0c833a71_0_5"/>
          <p:cNvSpPr txBox="1"/>
          <p:nvPr>
            <p:ph idx="1" type="body"/>
          </p:nvPr>
        </p:nvSpPr>
        <p:spPr>
          <a:xfrm>
            <a:off x="755575" y="687128"/>
            <a:ext cx="5157900" cy="13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2100"/>
              </a:spcAft>
              <a:buNone/>
            </a:pPr>
            <a:r>
              <a:rPr lang="fr-FR" sz="3000">
                <a:solidFill>
                  <a:schemeClr val="accent1"/>
                </a:solidFill>
              </a:rPr>
              <a:t>Dropout of 0.2 :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238" name="Google Shape;238;g6e0c833a71_0_5"/>
          <p:cNvSpPr txBox="1"/>
          <p:nvPr>
            <p:ph idx="3" type="body"/>
          </p:nvPr>
        </p:nvSpPr>
        <p:spPr>
          <a:xfrm>
            <a:off x="6172200" y="614379"/>
            <a:ext cx="5183100" cy="13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2100"/>
              </a:spcAft>
              <a:buNone/>
            </a:pPr>
            <a:r>
              <a:rPr lang="fr-FR" sz="3000">
                <a:solidFill>
                  <a:schemeClr val="accent1"/>
                </a:solidFill>
              </a:rPr>
              <a:t>Dropout of </a:t>
            </a:r>
            <a:r>
              <a:rPr lang="fr-FR" sz="3000">
                <a:solidFill>
                  <a:schemeClr val="accent1"/>
                </a:solidFill>
              </a:rPr>
              <a:t>0.6 :</a:t>
            </a:r>
            <a:endParaRPr sz="3000">
              <a:solidFill>
                <a:schemeClr val="accent1"/>
              </a:solidFill>
            </a:endParaRPr>
          </a:p>
        </p:txBody>
      </p:sp>
      <p:pic>
        <p:nvPicPr>
          <p:cNvPr id="239" name="Google Shape;239;g6e0c833a7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3825"/>
            <a:ext cx="6061125" cy="43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6e0c833a71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3475" y="1998240"/>
            <a:ext cx="6061125" cy="4342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6e0c833a71_0_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e0c833a71_0_66"/>
          <p:cNvSpPr txBox="1"/>
          <p:nvPr>
            <p:ph type="title"/>
          </p:nvPr>
        </p:nvSpPr>
        <p:spPr>
          <a:xfrm>
            <a:off x="839800" y="365125"/>
            <a:ext cx="10515600" cy="101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1.4 - CNN: Régularisation</a:t>
            </a:r>
            <a:endParaRPr b="1"/>
          </a:p>
        </p:txBody>
      </p:sp>
      <p:sp>
        <p:nvSpPr>
          <p:cNvPr id="247" name="Google Shape;247;g6e0c833a71_0_66"/>
          <p:cNvSpPr txBox="1"/>
          <p:nvPr>
            <p:ph idx="1" type="body"/>
          </p:nvPr>
        </p:nvSpPr>
        <p:spPr>
          <a:xfrm>
            <a:off x="172750" y="1492775"/>
            <a:ext cx="4196400" cy="101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2100"/>
              </a:spcAft>
              <a:buNone/>
            </a:pPr>
            <a:r>
              <a:rPr b="0" lang="fr-FR"/>
              <a:t>L2 regularization</a:t>
            </a:r>
            <a:endParaRPr b="0"/>
          </a:p>
        </p:txBody>
      </p:sp>
      <p:sp>
        <p:nvSpPr>
          <p:cNvPr id="248" name="Google Shape;248;g6e0c833a71_0_66"/>
          <p:cNvSpPr txBox="1"/>
          <p:nvPr>
            <p:ph idx="3" type="body"/>
          </p:nvPr>
        </p:nvSpPr>
        <p:spPr>
          <a:xfrm>
            <a:off x="4510050" y="1492775"/>
            <a:ext cx="3450000" cy="101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2100"/>
              </a:spcAft>
              <a:buNone/>
            </a:pPr>
            <a:r>
              <a:rPr b="0" lang="fr-FR"/>
              <a:t>L2 + Batch normalization</a:t>
            </a:r>
            <a:endParaRPr b="0"/>
          </a:p>
        </p:txBody>
      </p:sp>
      <p:sp>
        <p:nvSpPr>
          <p:cNvPr id="249" name="Google Shape;249;g6e0c833a71_0_66"/>
          <p:cNvSpPr txBox="1"/>
          <p:nvPr>
            <p:ph idx="3" type="body"/>
          </p:nvPr>
        </p:nvSpPr>
        <p:spPr>
          <a:xfrm>
            <a:off x="8243850" y="1492775"/>
            <a:ext cx="3450000" cy="101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2100"/>
              </a:spcAft>
              <a:buNone/>
            </a:pPr>
            <a:r>
              <a:rPr b="0" lang="fr-FR"/>
              <a:t>L2 + Batch normalization + Data augmentation</a:t>
            </a:r>
            <a:endParaRPr b="0"/>
          </a:p>
        </p:txBody>
      </p:sp>
      <p:pic>
        <p:nvPicPr>
          <p:cNvPr id="250" name="Google Shape;250;g6e0c833a71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50" y="3266970"/>
            <a:ext cx="3962550" cy="2831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6e0c833a71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9150" y="3266975"/>
            <a:ext cx="3962550" cy="28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6e0c833a71_0_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175" y="3343175"/>
            <a:ext cx="3700675" cy="26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6e0c833a71_0_6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g6e0c833a71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725" y="603025"/>
            <a:ext cx="9441300" cy="55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6e0c833a71_0_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e0c833a71_0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u="sng"/>
              <a:t>Bigger is better ?</a:t>
            </a:r>
            <a:endParaRPr b="1" u="sng"/>
          </a:p>
        </p:txBody>
      </p:sp>
      <p:pic>
        <p:nvPicPr>
          <p:cNvPr id="265" name="Google Shape;265;g6e0c833a71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690825"/>
            <a:ext cx="8924475" cy="50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6e0c833a71_0_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Sommaire</a:t>
            </a:r>
            <a:endParaRPr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fr-FR"/>
              <a:t>1.0 - Présentation du dataset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fr-FR"/>
              <a:t>2.0 - </a:t>
            </a:r>
            <a:r>
              <a:rPr lang="fr-FR"/>
              <a:t>Modèle</a:t>
            </a:r>
            <a:r>
              <a:rPr lang="fr-FR"/>
              <a:t> Linéaire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fr-FR"/>
              <a:t>3.0 - Perceptron Multicouches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fr-FR"/>
              <a:t>4.0 - Convolutional Neural Network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fr-FR"/>
              <a:t>5.0 - ResNets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Char char="●"/>
            </a:pPr>
            <a:r>
              <a:rPr lang="fr-FR"/>
              <a:t>6.0 - RNN</a:t>
            </a:r>
            <a:endParaRPr/>
          </a:p>
        </p:txBody>
      </p:sp>
      <p:sp>
        <p:nvSpPr>
          <p:cNvPr id="118" name="Google Shape;118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e0c833a71_0_52"/>
          <p:cNvSpPr txBox="1"/>
          <p:nvPr>
            <p:ph type="title"/>
          </p:nvPr>
        </p:nvSpPr>
        <p:spPr>
          <a:xfrm>
            <a:off x="831850" y="933850"/>
            <a:ext cx="10515600" cy="20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Residual</a:t>
            </a:r>
            <a:r>
              <a:rPr lang="fr-FR"/>
              <a:t> neural networks (Resnet)</a:t>
            </a:r>
            <a:endParaRPr/>
          </a:p>
        </p:txBody>
      </p:sp>
      <p:pic>
        <p:nvPicPr>
          <p:cNvPr id="272" name="Google Shape;272;g6e0c833a71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19348"/>
            <a:ext cx="11887199" cy="228180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6e0c833a71_0_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6e0c833a71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975" y="1430225"/>
            <a:ext cx="8325749" cy="5009649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21540000" dist="9525">
              <a:srgbClr val="000000"/>
            </a:outerShdw>
          </a:effectLst>
        </p:spPr>
      </p:pic>
      <p:sp>
        <p:nvSpPr>
          <p:cNvPr id="279" name="Google Shape;279;g6e0c833a71_0_42"/>
          <p:cNvSpPr txBox="1"/>
          <p:nvPr>
            <p:ph type="title"/>
          </p:nvPr>
        </p:nvSpPr>
        <p:spPr>
          <a:xfrm>
            <a:off x="0" y="212250"/>
            <a:ext cx="12192000" cy="111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/>
              <a:t>  Problématique: Vanishing Gradient</a:t>
            </a:r>
            <a:endParaRPr sz="3300">
              <a:solidFill>
                <a:srgbClr val="000000"/>
              </a:solidFill>
            </a:endParaRPr>
          </a:p>
        </p:txBody>
      </p:sp>
      <p:sp>
        <p:nvSpPr>
          <p:cNvPr id="280" name="Google Shape;280;g6e0c833a71_0_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e1ab9e202_0_218"/>
          <p:cNvSpPr txBox="1"/>
          <p:nvPr>
            <p:ph type="title"/>
          </p:nvPr>
        </p:nvSpPr>
        <p:spPr>
          <a:xfrm>
            <a:off x="567025" y="433725"/>
            <a:ext cx="9308400" cy="94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1.0 - ResNet: Première architecture</a:t>
            </a:r>
            <a:endParaRPr/>
          </a:p>
        </p:txBody>
      </p:sp>
      <p:pic>
        <p:nvPicPr>
          <p:cNvPr id="286" name="Google Shape;286;g6e1ab9e202_0_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7825" y="152400"/>
            <a:ext cx="1779131" cy="6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6e1ab9e202_0_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7875" y="2015575"/>
            <a:ext cx="7391400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6e1ab9e202_0_2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e1ab9e202_0_224"/>
          <p:cNvSpPr txBox="1"/>
          <p:nvPr>
            <p:ph type="title"/>
          </p:nvPr>
        </p:nvSpPr>
        <p:spPr>
          <a:xfrm>
            <a:off x="567025" y="433725"/>
            <a:ext cx="8189100" cy="94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1.1 - ResNet: Deuxième architecture</a:t>
            </a:r>
            <a:endParaRPr b="1"/>
          </a:p>
        </p:txBody>
      </p:sp>
      <p:pic>
        <p:nvPicPr>
          <p:cNvPr id="294" name="Google Shape;294;g6e1ab9e202_0_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0850" y="1097025"/>
            <a:ext cx="1899225" cy="508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6e1ab9e202_0_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075" y="1163530"/>
            <a:ext cx="2011775" cy="4949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6e1ab9e202_0_2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425" y="2089475"/>
            <a:ext cx="7391400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6e1ab9e202_0_2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e1ab9e202_0_246"/>
          <p:cNvSpPr txBox="1"/>
          <p:nvPr>
            <p:ph type="title"/>
          </p:nvPr>
        </p:nvSpPr>
        <p:spPr>
          <a:xfrm>
            <a:off x="567025" y="433725"/>
            <a:ext cx="6605400" cy="94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1.2 - ResNet: Dropout </a:t>
            </a:r>
            <a:endParaRPr b="1"/>
          </a:p>
        </p:txBody>
      </p:sp>
      <p:pic>
        <p:nvPicPr>
          <p:cNvPr id="303" name="Google Shape;303;g6e1ab9e202_0_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800" y="2950"/>
            <a:ext cx="1721569" cy="6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6e1ab9e202_0_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6250" y="98200"/>
            <a:ext cx="1859775" cy="671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6e1ab9e202_0_2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1832625"/>
            <a:ext cx="6428025" cy="45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6e1ab9e202_0_2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e1ab9e202_0_242"/>
          <p:cNvSpPr txBox="1"/>
          <p:nvPr>
            <p:ph type="title"/>
          </p:nvPr>
        </p:nvSpPr>
        <p:spPr>
          <a:xfrm>
            <a:off x="839800" y="365125"/>
            <a:ext cx="105156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1.3 - ResNet: Régularisation</a:t>
            </a:r>
            <a:endParaRPr b="1"/>
          </a:p>
        </p:txBody>
      </p:sp>
      <p:sp>
        <p:nvSpPr>
          <p:cNvPr id="312" name="Google Shape;312;g6e1ab9e202_0_242"/>
          <p:cNvSpPr txBox="1"/>
          <p:nvPr>
            <p:ph idx="1" type="body"/>
          </p:nvPr>
        </p:nvSpPr>
        <p:spPr>
          <a:xfrm>
            <a:off x="138325" y="1681175"/>
            <a:ext cx="49980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2100"/>
              </a:spcAft>
              <a:buNone/>
            </a:pPr>
            <a:r>
              <a:rPr lang="fr-FR"/>
              <a:t>Adding batch normalization</a:t>
            </a:r>
            <a:endParaRPr/>
          </a:p>
        </p:txBody>
      </p:sp>
      <p:sp>
        <p:nvSpPr>
          <p:cNvPr id="313" name="Google Shape;313;g6e1ab9e202_0_242"/>
          <p:cNvSpPr txBox="1"/>
          <p:nvPr>
            <p:ph idx="3" type="body"/>
          </p:nvPr>
        </p:nvSpPr>
        <p:spPr>
          <a:xfrm>
            <a:off x="5285200" y="1681175"/>
            <a:ext cx="48501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2100"/>
              </a:spcAft>
              <a:buNone/>
            </a:pPr>
            <a:r>
              <a:rPr lang="fr-FR"/>
              <a:t>Adding L2 regularization</a:t>
            </a:r>
            <a:endParaRPr/>
          </a:p>
        </p:txBody>
      </p:sp>
      <p:pic>
        <p:nvPicPr>
          <p:cNvPr id="314" name="Google Shape;314;g6e1ab9e202_0_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09775"/>
            <a:ext cx="4998049" cy="2840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220000" dist="19050">
              <a:srgbClr val="000000">
                <a:alpha val="50000"/>
              </a:srgbClr>
            </a:outerShdw>
          </a:effectLst>
        </p:spPr>
      </p:pic>
      <p:pic>
        <p:nvPicPr>
          <p:cNvPr id="315" name="Google Shape;315;g6e1ab9e202_0_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850" y="2809775"/>
            <a:ext cx="4850050" cy="2756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220000" dist="19050">
              <a:srgbClr val="000000">
                <a:alpha val="50000"/>
              </a:srgbClr>
            </a:outerShdw>
          </a:effectLst>
        </p:spPr>
      </p:pic>
      <p:pic>
        <p:nvPicPr>
          <p:cNvPr id="316" name="Google Shape;316;g6e1ab9e202_0_2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05300" y="1843225"/>
            <a:ext cx="1734300" cy="37158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220000" dist="19050">
              <a:srgbClr val="000000">
                <a:alpha val="50000"/>
              </a:srgbClr>
            </a:outerShdw>
          </a:effectLst>
        </p:spPr>
      </p:pic>
      <p:sp>
        <p:nvSpPr>
          <p:cNvPr id="317" name="Google Shape;317;g6e1ab9e202_0_2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eb2492b69_0_27"/>
          <p:cNvSpPr txBox="1"/>
          <p:nvPr>
            <p:ph type="title"/>
          </p:nvPr>
        </p:nvSpPr>
        <p:spPr>
          <a:xfrm>
            <a:off x="839800" y="365125"/>
            <a:ext cx="105156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1.3 - ResNet: Data augmentation</a:t>
            </a:r>
            <a:endParaRPr b="1"/>
          </a:p>
        </p:txBody>
      </p:sp>
      <p:sp>
        <p:nvSpPr>
          <p:cNvPr id="323" name="Google Shape;323;g6eb2492b69_0_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24" name="Google Shape;324;g6eb2492b69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400" y="1787600"/>
            <a:ext cx="739140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e1ab9e202_0_279"/>
          <p:cNvSpPr txBox="1"/>
          <p:nvPr>
            <p:ph type="title"/>
          </p:nvPr>
        </p:nvSpPr>
        <p:spPr>
          <a:xfrm>
            <a:off x="831850" y="933850"/>
            <a:ext cx="10515600" cy="20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Recurrent </a:t>
            </a:r>
            <a:r>
              <a:rPr lang="fr-FR"/>
              <a:t>neural networks (RNN)</a:t>
            </a:r>
            <a:endParaRPr/>
          </a:p>
        </p:txBody>
      </p:sp>
      <p:sp>
        <p:nvSpPr>
          <p:cNvPr id="330" name="Google Shape;330;g6e1ab9e202_0_2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31" name="Google Shape;331;g6e1ab9e202_0_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825" y="2958200"/>
            <a:ext cx="4567663" cy="35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eb2492b69_0_46"/>
          <p:cNvSpPr txBox="1"/>
          <p:nvPr>
            <p:ph type="title"/>
          </p:nvPr>
        </p:nvSpPr>
        <p:spPr>
          <a:xfrm>
            <a:off x="839800" y="365125"/>
            <a:ext cx="111906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1.0 - RNN: Première architecture </a:t>
            </a:r>
            <a:r>
              <a:rPr lang="fr-FR" sz="3000"/>
              <a:t>(LSTM de 32 unités)</a:t>
            </a:r>
            <a:endParaRPr sz="3000"/>
          </a:p>
        </p:txBody>
      </p:sp>
      <p:sp>
        <p:nvSpPr>
          <p:cNvPr id="337" name="Google Shape;337;g6eb2492b69_0_46"/>
          <p:cNvSpPr txBox="1"/>
          <p:nvPr>
            <p:ph idx="1" type="body"/>
          </p:nvPr>
        </p:nvSpPr>
        <p:spPr>
          <a:xfrm>
            <a:off x="138325" y="1681175"/>
            <a:ext cx="49980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2100"/>
              </a:spcAft>
              <a:buNone/>
            </a:pPr>
            <a:r>
              <a:rPr lang="fr-FR">
                <a:solidFill>
                  <a:srgbClr val="FF9900"/>
                </a:solidFill>
              </a:rPr>
              <a:t>Sans </a:t>
            </a:r>
            <a:r>
              <a:rPr lang="fr-FR"/>
              <a:t>couche fully connected</a:t>
            </a:r>
            <a:endParaRPr/>
          </a:p>
        </p:txBody>
      </p:sp>
      <p:sp>
        <p:nvSpPr>
          <p:cNvPr id="338" name="Google Shape;338;g6eb2492b69_0_46"/>
          <p:cNvSpPr txBox="1"/>
          <p:nvPr>
            <p:ph idx="3" type="body"/>
          </p:nvPr>
        </p:nvSpPr>
        <p:spPr>
          <a:xfrm>
            <a:off x="5285200" y="1681175"/>
            <a:ext cx="48501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2100"/>
              </a:spcAft>
              <a:buNone/>
            </a:pPr>
            <a:r>
              <a:rPr lang="fr-FR">
                <a:solidFill>
                  <a:srgbClr val="FF9900"/>
                </a:solidFill>
              </a:rPr>
              <a:t>Avec</a:t>
            </a:r>
            <a:r>
              <a:rPr lang="fr-FR"/>
              <a:t> </a:t>
            </a:r>
            <a:r>
              <a:rPr lang="fr-FR"/>
              <a:t>couche fully connected</a:t>
            </a:r>
            <a:endParaRPr/>
          </a:p>
        </p:txBody>
      </p:sp>
      <p:sp>
        <p:nvSpPr>
          <p:cNvPr id="339" name="Google Shape;339;g6eb2492b69_0_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40" name="Google Shape;340;g6eb2492b69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725" y="1983575"/>
            <a:ext cx="1734300" cy="3346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6eb2492b69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2657375"/>
            <a:ext cx="4309150" cy="3103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6eb2492b69_0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1400" y="2682275"/>
            <a:ext cx="4309150" cy="31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eb2492b69_0_38"/>
          <p:cNvSpPr txBox="1"/>
          <p:nvPr>
            <p:ph type="title"/>
          </p:nvPr>
        </p:nvSpPr>
        <p:spPr>
          <a:xfrm>
            <a:off x="567025" y="433725"/>
            <a:ext cx="9308400" cy="94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1.1 - RNN: Ajout de </a:t>
            </a:r>
            <a:r>
              <a:rPr lang="fr-FR">
                <a:solidFill>
                  <a:srgbClr val="FF9900"/>
                </a:solidFill>
              </a:rPr>
              <a:t>dropout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48" name="Google Shape;348;g6eb2492b69_0_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49" name="Google Shape;349;g6eb2492b69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50" y="2793300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6eb2492b69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750" y="2793300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6eb2492b69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1688" y="2793300"/>
            <a:ext cx="3301029" cy="237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6eb2492b69_0_38"/>
          <p:cNvSpPr txBox="1"/>
          <p:nvPr>
            <p:ph idx="1" type="body"/>
          </p:nvPr>
        </p:nvSpPr>
        <p:spPr>
          <a:xfrm>
            <a:off x="138325" y="2138375"/>
            <a:ext cx="3676800" cy="58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2100"/>
              </a:spcAft>
              <a:buNone/>
            </a:pPr>
            <a:r>
              <a:rPr lang="fr-FR">
                <a:solidFill>
                  <a:srgbClr val="000000"/>
                </a:solidFill>
              </a:rPr>
              <a:t>dropout </a:t>
            </a:r>
            <a:r>
              <a:rPr b="1" lang="fr-FR">
                <a:solidFill>
                  <a:srgbClr val="FF9900"/>
                </a:solidFill>
              </a:rPr>
              <a:t>0.1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53" name="Google Shape;353;g6eb2492b69_0_38"/>
          <p:cNvSpPr txBox="1"/>
          <p:nvPr>
            <p:ph idx="1" type="body"/>
          </p:nvPr>
        </p:nvSpPr>
        <p:spPr>
          <a:xfrm>
            <a:off x="4176925" y="2138375"/>
            <a:ext cx="3676800" cy="51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2100"/>
              </a:spcAft>
              <a:buNone/>
            </a:pPr>
            <a:r>
              <a:rPr lang="fr-FR">
                <a:solidFill>
                  <a:srgbClr val="000000"/>
                </a:solidFill>
              </a:rPr>
              <a:t>dropout </a:t>
            </a:r>
            <a:r>
              <a:rPr b="1" lang="fr-FR">
                <a:solidFill>
                  <a:srgbClr val="FF9900"/>
                </a:solidFill>
              </a:rPr>
              <a:t>0.2</a:t>
            </a:r>
            <a:r>
              <a:rPr lang="fr-FR">
                <a:solidFill>
                  <a:srgbClr val="FF9900"/>
                </a:solidFill>
              </a:rPr>
              <a:t> </a:t>
            </a:r>
            <a:endParaRPr/>
          </a:p>
        </p:txBody>
      </p:sp>
      <p:sp>
        <p:nvSpPr>
          <p:cNvPr id="354" name="Google Shape;354;g6eb2492b69_0_38"/>
          <p:cNvSpPr txBox="1"/>
          <p:nvPr>
            <p:ph idx="1" type="body"/>
          </p:nvPr>
        </p:nvSpPr>
        <p:spPr>
          <a:xfrm>
            <a:off x="8139325" y="2138375"/>
            <a:ext cx="3676800" cy="58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2100"/>
              </a:spcAft>
              <a:buNone/>
            </a:pPr>
            <a:r>
              <a:rPr lang="fr-FR">
                <a:solidFill>
                  <a:srgbClr val="000000"/>
                </a:solidFill>
              </a:rPr>
              <a:t>dropout </a:t>
            </a:r>
            <a:r>
              <a:rPr b="1" lang="fr-FR">
                <a:solidFill>
                  <a:srgbClr val="FF9900"/>
                </a:solidFill>
              </a:rPr>
              <a:t>0.4</a:t>
            </a:r>
            <a:r>
              <a:rPr lang="fr-FR">
                <a:solidFill>
                  <a:srgbClr val="FF9900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Présentation du dataset</a:t>
            </a:r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838200" y="22440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-FR"/>
              <a:t>10 classes composées de 5000 images</a:t>
            </a:r>
            <a:endParaRPr/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-FR"/>
              <a:t>En couleur</a:t>
            </a:r>
            <a:endParaRPr/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-FR"/>
              <a:t>32 x 32</a:t>
            </a:r>
            <a:endParaRPr/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-FR"/>
              <a:t>50 000 images </a:t>
            </a:r>
            <a:r>
              <a:rPr lang="fr-FR"/>
              <a:t>d'entraînement</a:t>
            </a:r>
            <a:endParaRPr/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-FR"/>
              <a:t>10 000 images de test	</a:t>
            </a:r>
            <a:endParaRPr/>
          </a:p>
          <a:p>
            <a:pPr indent="-203200" lvl="0" marL="228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fr-FR"/>
              <a:t>Animaux et moyens de transports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063" y="1767688"/>
            <a:ext cx="4791075" cy="446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eb2492b69_0_66"/>
          <p:cNvSpPr txBox="1"/>
          <p:nvPr>
            <p:ph type="title"/>
          </p:nvPr>
        </p:nvSpPr>
        <p:spPr>
          <a:xfrm>
            <a:off x="839800" y="365125"/>
            <a:ext cx="111036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1.2 - RNN: variation des unités LSTM </a:t>
            </a:r>
            <a:r>
              <a:rPr lang="fr-FR" sz="3000"/>
              <a:t>(avec dropout)</a:t>
            </a:r>
            <a:endParaRPr sz="3000"/>
          </a:p>
        </p:txBody>
      </p:sp>
      <p:sp>
        <p:nvSpPr>
          <p:cNvPr id="360" name="Google Shape;360;g6eb2492b69_0_66"/>
          <p:cNvSpPr txBox="1"/>
          <p:nvPr>
            <p:ph idx="1" type="body"/>
          </p:nvPr>
        </p:nvSpPr>
        <p:spPr>
          <a:xfrm>
            <a:off x="138325" y="1681175"/>
            <a:ext cx="49980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2100"/>
              </a:spcAft>
              <a:buNone/>
            </a:pPr>
            <a:r>
              <a:rPr lang="fr-FR">
                <a:solidFill>
                  <a:srgbClr val="FF9900"/>
                </a:solidFill>
              </a:rPr>
              <a:t>64 </a:t>
            </a:r>
            <a:r>
              <a:rPr lang="fr-FR"/>
              <a:t>unités</a:t>
            </a:r>
            <a:endParaRPr/>
          </a:p>
        </p:txBody>
      </p:sp>
      <p:sp>
        <p:nvSpPr>
          <p:cNvPr id="361" name="Google Shape;361;g6eb2492b69_0_66"/>
          <p:cNvSpPr txBox="1"/>
          <p:nvPr>
            <p:ph idx="3" type="body"/>
          </p:nvPr>
        </p:nvSpPr>
        <p:spPr>
          <a:xfrm>
            <a:off x="6352000" y="1681175"/>
            <a:ext cx="48501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2100"/>
              </a:spcAft>
              <a:buNone/>
            </a:pPr>
            <a:r>
              <a:rPr lang="fr-FR">
                <a:solidFill>
                  <a:srgbClr val="FF9900"/>
                </a:solidFill>
              </a:rPr>
              <a:t>512</a:t>
            </a:r>
            <a:r>
              <a:rPr lang="fr-FR">
                <a:solidFill>
                  <a:srgbClr val="FF9900"/>
                </a:solidFill>
              </a:rPr>
              <a:t> </a:t>
            </a:r>
            <a:r>
              <a:rPr lang="fr-FR"/>
              <a:t>unités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62" name="Google Shape;362;g6eb2492b69_0_6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63" name="Google Shape;363;g6eb2492b69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733575"/>
            <a:ext cx="5030184" cy="36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6eb2492b69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9975" y="2756746"/>
            <a:ext cx="4998000" cy="3599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eb2492b69_0_87"/>
          <p:cNvSpPr txBox="1"/>
          <p:nvPr>
            <p:ph type="title"/>
          </p:nvPr>
        </p:nvSpPr>
        <p:spPr>
          <a:xfrm>
            <a:off x="2852175" y="822325"/>
            <a:ext cx="52596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Merci</a:t>
            </a:r>
            <a:endParaRPr sz="3000"/>
          </a:p>
        </p:txBody>
      </p:sp>
      <p:sp>
        <p:nvSpPr>
          <p:cNvPr id="370" name="Google Shape;370;g6eb2492b69_0_8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71" name="Google Shape;371;g6eb2492b69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650" y="2277475"/>
            <a:ext cx="5259625" cy="34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ec0227b7b_1_105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Modèle</a:t>
            </a:r>
            <a:r>
              <a:rPr lang="fr-FR"/>
              <a:t> linéaire</a:t>
            </a:r>
            <a:endParaRPr/>
          </a:p>
        </p:txBody>
      </p:sp>
      <p:sp>
        <p:nvSpPr>
          <p:cNvPr id="132" name="Google Shape;132;g6ec0227b7b_1_105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6ec0227b7b_1_10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ea2b1570e_0_0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1.0 -Modèle Linéaire Simple</a:t>
            </a:r>
            <a:endParaRPr/>
          </a:p>
        </p:txBody>
      </p:sp>
      <p:pic>
        <p:nvPicPr>
          <p:cNvPr id="139" name="Google Shape;139;g6ea2b1570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125" y="3863247"/>
            <a:ext cx="3905250" cy="2380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6ea2b1570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1008" y="3813125"/>
            <a:ext cx="3753543" cy="24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6ea2b1570e_0_0"/>
          <p:cNvSpPr txBox="1"/>
          <p:nvPr/>
        </p:nvSpPr>
        <p:spPr>
          <a:xfrm>
            <a:off x="2848975" y="6370500"/>
            <a:ext cx="11745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Open Sans"/>
                <a:ea typeface="Open Sans"/>
                <a:cs typeface="Open Sans"/>
                <a:sym typeface="Open Sans"/>
              </a:rPr>
              <a:t>Couleur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g6ea2b1570e_0_0"/>
          <p:cNvSpPr txBox="1"/>
          <p:nvPr/>
        </p:nvSpPr>
        <p:spPr>
          <a:xfrm>
            <a:off x="7894025" y="6370500"/>
            <a:ext cx="1707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Open Sans"/>
                <a:ea typeface="Open Sans"/>
                <a:cs typeface="Open Sans"/>
                <a:sym typeface="Open Sans"/>
              </a:rPr>
              <a:t>Nuances de gris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g6ea2b1570e_0_0"/>
          <p:cNvSpPr txBox="1"/>
          <p:nvPr/>
        </p:nvSpPr>
        <p:spPr>
          <a:xfrm>
            <a:off x="1089125" y="2574775"/>
            <a:ext cx="48714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fr-FR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Sequential sans couches cachées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fr-FR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Données centrées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fr-FR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activation softmax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fr-FR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batch size 128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g6ea2b1570e_0_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ea2b1570e_0_10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1.1 - Modèle Linéaire: Linear Discriminant Analysis</a:t>
            </a:r>
            <a:endParaRPr/>
          </a:p>
        </p:txBody>
      </p:sp>
      <p:sp>
        <p:nvSpPr>
          <p:cNvPr id="150" name="Google Shape;150;g6ea2b1570e_0_10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fr-FR"/>
              <a:t>		         Couleur												         Nuances de gris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fr-FR"/>
              <a:t>								Apprentissage par coeur</a:t>
            </a:r>
            <a:endParaRPr/>
          </a:p>
        </p:txBody>
      </p:sp>
      <p:pic>
        <p:nvPicPr>
          <p:cNvPr id="151" name="Google Shape;151;g6ea2b1570e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200" y="2944225"/>
            <a:ext cx="3510750" cy="26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6ea2b1570e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5205" y="2884676"/>
            <a:ext cx="341084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6ea2b1570e_0_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ec0227b7b_1_100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Perceptron Multicouche</a:t>
            </a:r>
            <a:endParaRPr/>
          </a:p>
        </p:txBody>
      </p:sp>
      <p:sp>
        <p:nvSpPr>
          <p:cNvPr id="159" name="Google Shape;159;g6ec0227b7b_1_100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6ec0227b7b_1_10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ec0227b7b_0_5"/>
          <p:cNvSpPr txBox="1"/>
          <p:nvPr>
            <p:ph type="title"/>
          </p:nvPr>
        </p:nvSpPr>
        <p:spPr>
          <a:xfrm>
            <a:off x="971825" y="1557675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1.0 - Perceptron Multicouche: Modèles simples</a:t>
            </a:r>
            <a:endParaRPr/>
          </a:p>
        </p:txBody>
      </p:sp>
      <p:pic>
        <p:nvPicPr>
          <p:cNvPr id="166" name="Google Shape;166;g6ec0227b7b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00" y="2602350"/>
            <a:ext cx="4474825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ec0227b7b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6700" y="2602350"/>
            <a:ext cx="4474825" cy="253084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ec0227b7b_0_5"/>
          <p:cNvSpPr txBox="1"/>
          <p:nvPr/>
        </p:nvSpPr>
        <p:spPr>
          <a:xfrm>
            <a:off x="965750" y="5454425"/>
            <a:ext cx="33477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Open Sans"/>
                <a:ea typeface="Open Sans"/>
                <a:cs typeface="Open Sans"/>
                <a:sym typeface="Open Sans"/>
              </a:rPr>
              <a:t>2 couches cachées 32 </a:t>
            </a:r>
            <a:r>
              <a:rPr lang="fr-FR">
                <a:latin typeface="Open Sans"/>
                <a:ea typeface="Open Sans"/>
                <a:cs typeface="Open Sans"/>
                <a:sym typeface="Open Sans"/>
              </a:rPr>
              <a:t>neurones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g6ec0227b7b_0_5"/>
          <p:cNvSpPr txBox="1"/>
          <p:nvPr/>
        </p:nvSpPr>
        <p:spPr>
          <a:xfrm>
            <a:off x="7684250" y="5454425"/>
            <a:ext cx="33477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fr-FR">
                <a:latin typeface="Open Sans"/>
                <a:ea typeface="Open Sans"/>
                <a:cs typeface="Open Sans"/>
                <a:sym typeface="Open Sans"/>
              </a:rPr>
              <a:t> couches cachées 64 neurones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g6ec0227b7b_0_5"/>
          <p:cNvSpPr txBox="1"/>
          <p:nvPr/>
        </p:nvSpPr>
        <p:spPr>
          <a:xfrm>
            <a:off x="4127375" y="5942625"/>
            <a:ext cx="39405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Open Sans"/>
                <a:ea typeface="Open Sans"/>
                <a:cs typeface="Open Sans"/>
                <a:sym typeface="Open Sans"/>
              </a:rPr>
              <a:t>Comment réduire le sur entrainement ?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g6ec0227b7b_0_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ec0227b7b_0_16"/>
          <p:cNvSpPr txBox="1"/>
          <p:nvPr>
            <p:ph type="title"/>
          </p:nvPr>
        </p:nvSpPr>
        <p:spPr>
          <a:xfrm>
            <a:off x="970200" y="158005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1.1 - Perceptron Multicouche: Régularisation</a:t>
            </a:r>
            <a:endParaRPr/>
          </a:p>
        </p:txBody>
      </p:sp>
      <p:pic>
        <p:nvPicPr>
          <p:cNvPr id="177" name="Google Shape;177;g6ec0227b7b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00" y="2611500"/>
            <a:ext cx="355652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6ec0227b7b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5363" y="2611500"/>
            <a:ext cx="3230124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6ec0227b7b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5125" y="2611500"/>
            <a:ext cx="2896225" cy="24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6ec0227b7b_0_16"/>
          <p:cNvSpPr txBox="1"/>
          <p:nvPr/>
        </p:nvSpPr>
        <p:spPr>
          <a:xfrm>
            <a:off x="915000" y="5135625"/>
            <a:ext cx="107751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Open Sans"/>
                <a:ea typeface="Open Sans"/>
                <a:cs typeface="Open Sans"/>
                <a:sym typeface="Open Sans"/>
              </a:rPr>
              <a:t>         Dropout croissant						  L2 Régularisation					        L1L2 régularisation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Open Sans"/>
                <a:ea typeface="Open Sans"/>
                <a:cs typeface="Open Sans"/>
                <a:sym typeface="Open Sans"/>
              </a:rPr>
              <a:t>				</a:t>
            </a:r>
            <a:r>
              <a:rPr lang="fr-FR"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b="1" lang="fr-FR">
                <a:latin typeface="Open Sans"/>
                <a:ea typeface="Open Sans"/>
                <a:cs typeface="Open Sans"/>
                <a:sym typeface="Open Sans"/>
              </a:rPr>
              <a:t>Comment augmenter les performances de notre modèle ?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g6ec0227b7b_0_1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2020-01-06T13:12:43Z</dcterms:created>
  <dc:creator>Cecile</dc:creator>
</cp:coreProperties>
</file>