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0164AA-53E5-4BF7-A95D-288F8E09D6E4}" type="datetimeFigureOut">
              <a:rPr lang="en-US" smtClean="0"/>
              <a:t>5/12/2024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40AE649-23E8-4102-9A21-2F269DBD366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12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164AA-53E5-4BF7-A95D-288F8E09D6E4}"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AE649-23E8-4102-9A21-2F269DBD366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85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164AA-53E5-4BF7-A95D-288F8E09D6E4}"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AE649-23E8-4102-9A21-2F269DBD366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41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164AA-53E5-4BF7-A95D-288F8E09D6E4}"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AE649-23E8-4102-9A21-2F269DBD366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14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164AA-53E5-4BF7-A95D-288F8E09D6E4}"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AE649-23E8-4102-9A21-2F269DBD366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4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164AA-53E5-4BF7-A95D-288F8E09D6E4}"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AE649-23E8-4102-9A21-2F269DBD366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772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164AA-53E5-4BF7-A95D-288F8E09D6E4}"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AE649-23E8-4102-9A21-2F269DBD366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2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0164AA-53E5-4BF7-A95D-288F8E09D6E4}"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AE649-23E8-4102-9A21-2F269DBD366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596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164AA-53E5-4BF7-A95D-288F8E09D6E4}"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AE649-23E8-4102-9A21-2F269DBD366A}" type="slidenum">
              <a:rPr lang="en-US" smtClean="0"/>
              <a:t>‹#›</a:t>
            </a:fld>
            <a:endParaRPr lang="en-US"/>
          </a:p>
        </p:txBody>
      </p:sp>
    </p:spTree>
    <p:extLst>
      <p:ext uri="{BB962C8B-B14F-4D97-AF65-F5344CB8AC3E}">
        <p14:creationId xmlns:p14="http://schemas.microsoft.com/office/powerpoint/2010/main" val="54269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0164AA-53E5-4BF7-A95D-288F8E09D6E4}"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AE649-23E8-4102-9A21-2F269DBD366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93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0164AA-53E5-4BF7-A95D-288F8E09D6E4}" type="datetimeFigureOut">
              <a:rPr lang="en-US" smtClean="0"/>
              <a:t>5/12/2024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40AE649-23E8-4102-9A21-2F269DBD366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96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0164AA-53E5-4BF7-A95D-288F8E09D6E4}" type="datetimeFigureOut">
              <a:rPr lang="en-US" smtClean="0"/>
              <a:t>5/12/2024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40AE649-23E8-4102-9A21-2F269DBD366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347034"/>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75EC-9C2B-8A55-82BF-165831856632}"/>
              </a:ext>
            </a:extLst>
          </p:cNvPr>
          <p:cNvSpPr>
            <a:spLocks noGrp="1"/>
          </p:cNvSpPr>
          <p:nvPr>
            <p:ph type="title"/>
          </p:nvPr>
        </p:nvSpPr>
        <p:spPr/>
        <p:txBody>
          <a:bodyPr/>
          <a:lstStyle/>
          <a:p>
            <a:r>
              <a:rPr lang="en-ZA"/>
              <a:t>Introduction</a:t>
            </a:r>
            <a:endParaRPr lang="en-US" dirty="0"/>
          </a:p>
        </p:txBody>
      </p:sp>
      <p:sp>
        <p:nvSpPr>
          <p:cNvPr id="3" name="Content Placeholder 2">
            <a:extLst>
              <a:ext uri="{FF2B5EF4-FFF2-40B4-BE49-F238E27FC236}">
                <a16:creationId xmlns:a16="http://schemas.microsoft.com/office/drawing/2014/main" id="{D4DC5E99-C41E-6D83-DFC7-7CF4A72700A9}"/>
              </a:ext>
            </a:extLst>
          </p:cNvPr>
          <p:cNvSpPr>
            <a:spLocks noGrp="1"/>
          </p:cNvSpPr>
          <p:nvPr>
            <p:ph idx="1"/>
          </p:nvPr>
        </p:nvSpPr>
        <p:spPr/>
        <p:txBody>
          <a:bodyPr>
            <a:normAutofit fontScale="92500" lnSpcReduction="10000"/>
          </a:bodyPr>
          <a:lstStyle/>
          <a:p>
            <a:pPr marL="0" indent="0">
              <a:buNone/>
            </a:pPr>
            <a:r>
              <a:rPr lang="en-ZA" sz="2000" kern="100">
                <a:effectLst/>
                <a:latin typeface="Aptos" panose="020B0004020202020204" pitchFamily="34" charset="0"/>
                <a:ea typeface="Aptos" panose="020B0004020202020204" pitchFamily="34" charset="0"/>
                <a:cs typeface="Times New Roman" panose="02020603050405020304" pitchFamily="18" charset="0"/>
              </a:rPr>
              <a:t>In many places around South Africa, schools release learner reports late because of the amount of work they must do before they can release them. We designed an Online school or Bookmark keeper system to make things easier for the education department. With Online-school teachers can capture the marks of the learners on the system after marking, and they can also edit if errors are made. It computes all the marks of the learners and produces the final marks for each term. It can determine whether a learner has passed or failed either a subject or grade, and it can display the number of learners who passed or failed a subject or grade for each term. It can also display a top achiever for each grade and subject. What’s special about it is that it can calculate the APS score for grade 12 learners and identify all the universities that they qualify for.</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474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3D30-918B-EAA1-7B31-47146B71B8BC}"/>
              </a:ext>
            </a:extLst>
          </p:cNvPr>
          <p:cNvSpPr>
            <a:spLocks noGrp="1"/>
          </p:cNvSpPr>
          <p:nvPr>
            <p:ph type="title"/>
          </p:nvPr>
        </p:nvSpPr>
        <p:spPr/>
        <p:txBody>
          <a:bodyPr>
            <a:normAutofit/>
          </a:bodyPr>
          <a:lstStyle/>
          <a:p>
            <a:r>
              <a:rPr lang="en-ZA" kern="100">
                <a:effectLst/>
                <a:latin typeface="Aptos" panose="020B0004020202020204" pitchFamily="34" charset="0"/>
                <a:ea typeface="Aptos" panose="020B0004020202020204" pitchFamily="34" charset="0"/>
                <a:cs typeface="Times New Roman" panose="02020603050405020304" pitchFamily="18" charset="0"/>
              </a:rPr>
              <a:t>Languages Used to Develop System</a:t>
            </a:r>
            <a:br>
              <a:rPr lang="en-US" sz="1800" kern="10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764C14-7EAA-5404-B123-10E008476750}"/>
              </a:ext>
            </a:extLst>
          </p:cNvPr>
          <p:cNvSpPr>
            <a:spLocks noGrp="1"/>
          </p:cNvSpPr>
          <p:nvPr>
            <p:ph idx="1"/>
          </p:nvPr>
        </p:nvSpPr>
        <p:spPr/>
        <p:txBody>
          <a:bodyPr/>
          <a:lstStyle/>
          <a:p>
            <a:pPr marL="342900" lvl="0" indent="-342900">
              <a:lnSpc>
                <a:spcPct val="115000"/>
              </a:lnSpc>
              <a:buFont typeface="Wingdings" panose="05000000000000000000" pitchFamily="2" charset="2"/>
              <a:buChar char=""/>
            </a:pPr>
            <a:r>
              <a:rPr lang="en-ZA" sz="2000" kern="100">
                <a:effectLst/>
                <a:latin typeface="Aptos" panose="020B0004020202020204" pitchFamily="34" charset="0"/>
                <a:ea typeface="Aptos" panose="020B0004020202020204" pitchFamily="34" charset="0"/>
                <a:cs typeface="Times New Roman" panose="02020603050405020304" pitchFamily="18" charset="0"/>
              </a:rPr>
              <a:t>Laravel</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a:effectLst/>
                <a:latin typeface="Aptos" panose="020B0004020202020204" pitchFamily="34" charset="0"/>
                <a:ea typeface="Aptos" panose="020B0004020202020204" pitchFamily="34" charset="0"/>
                <a:cs typeface="Times New Roman" panose="02020603050405020304" pitchFamily="18" charset="0"/>
              </a:rPr>
              <a:t>PHP</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a:effectLst/>
                <a:latin typeface="Aptos" panose="020B0004020202020204" pitchFamily="34" charset="0"/>
                <a:ea typeface="Aptos" panose="020B0004020202020204" pitchFamily="34" charset="0"/>
                <a:cs typeface="Times New Roman" panose="02020603050405020304" pitchFamily="18" charset="0"/>
              </a:rPr>
              <a:t>JavaScript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ZA" sz="2000" kern="100">
                <a:effectLst/>
                <a:latin typeface="Aptos" panose="020B0004020202020204" pitchFamily="34" charset="0"/>
                <a:ea typeface="Aptos" panose="020B0004020202020204" pitchFamily="34" charset="0"/>
                <a:cs typeface="Times New Roman" panose="02020603050405020304" pitchFamily="18" charset="0"/>
              </a:rPr>
              <a:t>MySQL Admin</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470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A2AE-3496-2E70-8E0F-1295C5FC1811}"/>
              </a:ext>
            </a:extLst>
          </p:cNvPr>
          <p:cNvSpPr>
            <a:spLocks noGrp="1"/>
          </p:cNvSpPr>
          <p:nvPr>
            <p:ph type="title"/>
          </p:nvPr>
        </p:nvSpPr>
        <p:spPr/>
        <p:txBody>
          <a:bodyPr/>
          <a:lstStyle/>
          <a:p>
            <a:r>
              <a:rPr lang="en-ZA" kern="100" dirty="0">
                <a:effectLst/>
                <a:latin typeface="Aptos" panose="020B0004020202020204" pitchFamily="34" charset="0"/>
                <a:ea typeface="Aptos" panose="020B0004020202020204" pitchFamily="34" charset="0"/>
                <a:cs typeface="Times New Roman" panose="02020603050405020304" pitchFamily="18" charset="0"/>
              </a:rPr>
              <a:t>Users and their functions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000943-FC36-67E9-333B-1180F3FE24CC}"/>
              </a:ext>
            </a:extLst>
          </p:cNvPr>
          <p:cNvSpPr>
            <a:spLocks noGrp="1"/>
          </p:cNvSpPr>
          <p:nvPr>
            <p:ph idx="1"/>
          </p:nvPr>
        </p:nvSpPr>
        <p:spPr/>
        <p:txBody>
          <a:bodyPr/>
          <a:lstStyle/>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Teacher</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Admin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Leaners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Parents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8991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111C-AFA8-987F-AEFF-DC1A4C32BA85}"/>
              </a:ext>
            </a:extLst>
          </p:cNvPr>
          <p:cNvSpPr>
            <a:spLocks noGrp="1"/>
          </p:cNvSpPr>
          <p:nvPr>
            <p:ph type="title"/>
          </p:nvPr>
        </p:nvSpPr>
        <p:spPr/>
        <p:txBody>
          <a:bodyPr/>
          <a:lstStyle/>
          <a:p>
            <a:r>
              <a:rPr lang="en-ZA" kern="100" dirty="0">
                <a:effectLst/>
                <a:latin typeface="Aptos" panose="020B0004020202020204" pitchFamily="34" charset="0"/>
                <a:ea typeface="Aptos" panose="020B0004020202020204" pitchFamily="34" charset="0"/>
                <a:cs typeface="Times New Roman" panose="02020603050405020304" pitchFamily="18" charset="0"/>
              </a:rPr>
              <a:t>Admin Functions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DB671C3-1F03-EEB0-4318-7654E42E66FB}"/>
              </a:ext>
            </a:extLst>
          </p:cNvPr>
          <p:cNvSpPr>
            <a:spLocks noGrp="1"/>
          </p:cNvSpPr>
          <p:nvPr>
            <p:ph idx="1"/>
          </p:nvPr>
        </p:nvSpPr>
        <p:spPr/>
        <p:txBody>
          <a:bodyPr/>
          <a:lstStyle/>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Admin adds teachers and learners into the system.</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He/she can edit the personal information of the teachers and learners.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Admin can design the learner's reports and send the links to the learners and parents to view the reports.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Admin can print a statistics report that shows the performances of all the Learners.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Admin can view and print the performance of every teacher.</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4530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EB0E-78EC-1048-37BF-5512D9C43980}"/>
              </a:ext>
            </a:extLst>
          </p:cNvPr>
          <p:cNvSpPr>
            <a:spLocks noGrp="1"/>
          </p:cNvSpPr>
          <p:nvPr>
            <p:ph type="title"/>
          </p:nvPr>
        </p:nvSpPr>
        <p:spPr/>
        <p:txBody>
          <a:bodyPr/>
          <a:lstStyle/>
          <a:p>
            <a:r>
              <a:rPr lang="en-ZA" kern="100" dirty="0">
                <a:effectLst/>
                <a:latin typeface="Aptos" panose="020B0004020202020204" pitchFamily="34" charset="0"/>
                <a:ea typeface="Aptos" panose="020B0004020202020204" pitchFamily="34" charset="0"/>
                <a:cs typeface="Times New Roman" panose="02020603050405020304" pitchFamily="18" charset="0"/>
              </a:rPr>
              <a:t>Teacher Functions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DABDBA0-0E95-77A9-B903-595CFFACCBD8}"/>
              </a:ext>
            </a:extLst>
          </p:cNvPr>
          <p:cNvSpPr>
            <a:spLocks noGrp="1"/>
          </p:cNvSpPr>
          <p:nvPr>
            <p:ph idx="1"/>
          </p:nvPr>
        </p:nvSpPr>
        <p:spPr/>
        <p:txBody>
          <a:bodyPr/>
          <a:lstStyle/>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The teacher adds the marks of the learners into the system after marking each test.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The teacher can edit the learner's marks if they are not entered correctly or if there are any updates.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Teachers can view the top learners of his/her subject.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Teachers can view the performance of their learners (Number of learners who passed or failed the subject or top achievers).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9536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1EEF-95BC-D269-44B7-F225E15D24A2}"/>
              </a:ext>
            </a:extLst>
          </p:cNvPr>
          <p:cNvSpPr>
            <a:spLocks noGrp="1"/>
          </p:cNvSpPr>
          <p:nvPr>
            <p:ph type="title"/>
          </p:nvPr>
        </p:nvSpPr>
        <p:spPr/>
        <p:txBody>
          <a:bodyPr>
            <a:normAutofit/>
          </a:bodyPr>
          <a:lstStyle/>
          <a:p>
            <a:r>
              <a:rPr lang="en-ZA" dirty="0">
                <a:effectLst/>
                <a:latin typeface="Aptos" panose="020B0004020202020204" pitchFamily="34" charset="0"/>
                <a:ea typeface="Aptos" panose="020B0004020202020204" pitchFamily="34" charset="0"/>
                <a:cs typeface="Times New Roman" panose="02020603050405020304" pitchFamily="18" charset="0"/>
              </a:rPr>
              <a:t>Learners Functions</a:t>
            </a:r>
            <a:endParaRPr lang="en-US" dirty="0"/>
          </a:p>
        </p:txBody>
      </p:sp>
      <p:sp>
        <p:nvSpPr>
          <p:cNvPr id="3" name="Content Placeholder 2">
            <a:extLst>
              <a:ext uri="{FF2B5EF4-FFF2-40B4-BE49-F238E27FC236}">
                <a16:creationId xmlns:a16="http://schemas.microsoft.com/office/drawing/2014/main" id="{8102F122-856F-D816-F0AA-B74AB74DC248}"/>
              </a:ext>
            </a:extLst>
          </p:cNvPr>
          <p:cNvSpPr>
            <a:spLocks noGrp="1"/>
          </p:cNvSpPr>
          <p:nvPr>
            <p:ph idx="1"/>
          </p:nvPr>
        </p:nvSpPr>
        <p:spPr/>
        <p:txBody>
          <a:bodyPr/>
          <a:lstStyle/>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View their marks for each test in the system and update their teachers if there (are) updates that need to be done.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View their school report for each term.</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Grade 12 learners can view their APS score and universities they qualify for and register after grade 12.</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086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B502336-7577-09A8-CAC6-8237B906C230}"/>
              </a:ext>
            </a:extLst>
          </p:cNvPr>
          <p:cNvSpPr>
            <a:spLocks noGrp="1"/>
          </p:cNvSpPr>
          <p:nvPr>
            <p:ph type="title"/>
          </p:nvPr>
        </p:nvSpPr>
        <p:spPr>
          <a:xfrm>
            <a:off x="1451580" y="804520"/>
            <a:ext cx="5550355" cy="1049235"/>
          </a:xfrm>
        </p:spPr>
        <p:txBody>
          <a:bodyPr>
            <a:normAutofit/>
          </a:bodyPr>
          <a:lstStyle/>
          <a:p>
            <a:r>
              <a:rPr lang="en-ZA" kern="100" dirty="0">
                <a:effectLst/>
                <a:latin typeface="Aptos" panose="020B0004020202020204" pitchFamily="34" charset="0"/>
                <a:ea typeface="Aptos" panose="020B0004020202020204" pitchFamily="34" charset="0"/>
                <a:cs typeface="Times New Roman" panose="02020603050405020304" pitchFamily="18" charset="0"/>
              </a:rPr>
              <a:t>Parents </a:t>
            </a:r>
            <a:r>
              <a:rPr lang="en-ZA" dirty="0">
                <a:effectLst/>
                <a:latin typeface="Aptos" panose="020B0004020202020204" pitchFamily="34" charset="0"/>
                <a:ea typeface="Aptos" panose="020B0004020202020204" pitchFamily="34" charset="0"/>
                <a:cs typeface="Times New Roman" panose="02020603050405020304" pitchFamily="18" charset="0"/>
              </a:rPr>
              <a:t>Functions</a:t>
            </a:r>
            <a:br>
              <a:rPr lang="en-US"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14" name="Rectangle 13">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67D6E6D-04D6-0D98-6B55-8BED765BACAD}"/>
              </a:ext>
            </a:extLst>
          </p:cNvPr>
          <p:cNvSpPr>
            <a:spLocks noGrp="1"/>
          </p:cNvSpPr>
          <p:nvPr>
            <p:ph idx="1"/>
          </p:nvPr>
        </p:nvSpPr>
        <p:spPr>
          <a:xfrm>
            <a:off x="1451580" y="2015732"/>
            <a:ext cx="5550355" cy="3450613"/>
          </a:xfrm>
        </p:spPr>
        <p:txBody>
          <a:bodyPr>
            <a:normAutofit/>
          </a:bodyPr>
          <a:lstStyle/>
          <a:p>
            <a:pPr marL="0" lvl="0" indent="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r>
              <a:rPr lang="en-ZA" kern="100">
                <a:effectLst/>
                <a:latin typeface="Aptos" panose="020B0004020202020204" pitchFamily="34" charset="0"/>
                <a:ea typeface="Aptos" panose="020B0004020202020204" pitchFamily="34" charset="0"/>
                <a:cs typeface="Times New Roman" panose="02020603050405020304" pitchFamily="18" charset="0"/>
              </a:rPr>
              <a:t>View the learner's school report for each term.</a:t>
            </a: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a:p>
        </p:txBody>
      </p:sp>
      <p:grpSp>
        <p:nvGrpSpPr>
          <p:cNvPr id="16" name="Group 15">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Writing an appointment on a paper agenda">
            <a:extLst>
              <a:ext uri="{FF2B5EF4-FFF2-40B4-BE49-F238E27FC236}">
                <a16:creationId xmlns:a16="http://schemas.microsoft.com/office/drawing/2014/main" id="{6DD8A057-DECF-496E-10F3-D135E98069E0}"/>
              </a:ext>
            </a:extLst>
          </p:cNvPr>
          <p:cNvPicPr>
            <a:picLocks noChangeAspect="1"/>
          </p:cNvPicPr>
          <p:nvPr/>
        </p:nvPicPr>
        <p:blipFill rotWithShape="1">
          <a:blip r:embed="rId2"/>
          <a:srcRect r="51673"/>
          <a:stretch/>
        </p:blipFill>
        <p:spPr>
          <a:xfrm>
            <a:off x="8116373" y="1116345"/>
            <a:ext cx="2799103" cy="3866172"/>
          </a:xfrm>
          <a:prstGeom prst="rect">
            <a:avLst/>
          </a:prstGeom>
        </p:spPr>
      </p:pic>
      <p:pic>
        <p:nvPicPr>
          <p:cNvPr id="20" name="Picture 19">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9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6897103-F18A-F833-5101-7381BEAA5986}"/>
              </a:ext>
            </a:extLst>
          </p:cNvPr>
          <p:cNvSpPr>
            <a:spLocks noGrp="1"/>
          </p:cNvSpPr>
          <p:nvPr>
            <p:ph type="title"/>
          </p:nvPr>
        </p:nvSpPr>
        <p:spPr>
          <a:xfrm>
            <a:off x="1451580" y="804520"/>
            <a:ext cx="5550355" cy="1049235"/>
          </a:xfrm>
        </p:spPr>
        <p:txBody>
          <a:bodyPr>
            <a:normAutofit/>
          </a:bodyPr>
          <a:lstStyle/>
          <a:p>
            <a:r>
              <a:rPr lang="en-ZA" kern="100">
                <a:effectLst/>
                <a:latin typeface="Aptos" panose="020B0004020202020204" pitchFamily="34" charset="0"/>
                <a:ea typeface="Aptos" panose="020B0004020202020204" pitchFamily="34" charset="0"/>
                <a:cs typeface="Times New Roman" panose="02020603050405020304" pitchFamily="18" charset="0"/>
              </a:rPr>
              <a:t>Conclusion</a:t>
            </a:r>
            <a:br>
              <a:rPr lang="en-US" kern="100">
                <a:effectLst/>
                <a:latin typeface="Aptos" panose="020B0004020202020204" pitchFamily="34" charset="0"/>
                <a:ea typeface="Aptos" panose="020B0004020202020204" pitchFamily="34" charset="0"/>
                <a:cs typeface="Times New Roman" panose="02020603050405020304" pitchFamily="18" charset="0"/>
              </a:rPr>
            </a:br>
            <a:endParaRPr lang="en-US"/>
          </a:p>
        </p:txBody>
      </p:sp>
      <p:sp>
        <p:nvSpPr>
          <p:cNvPr id="26" name="Rectangle 25">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4B630B5-DBD7-2F64-097B-A3525536225F}"/>
              </a:ext>
            </a:extLst>
          </p:cNvPr>
          <p:cNvSpPr>
            <a:spLocks noGrp="1"/>
          </p:cNvSpPr>
          <p:nvPr>
            <p:ph idx="1"/>
          </p:nvPr>
        </p:nvSpPr>
        <p:spPr>
          <a:xfrm>
            <a:off x="1451580" y="2015732"/>
            <a:ext cx="5550355" cy="3450613"/>
          </a:xfrm>
        </p:spPr>
        <p:txBody>
          <a:bodyPr>
            <a:normAutofit/>
          </a:bodyPr>
          <a:lstStyle/>
          <a:p>
            <a:pPr marL="0" indent="0">
              <a:lnSpc>
                <a:spcPct val="110000"/>
              </a:lnSpc>
              <a:buNone/>
            </a:pPr>
            <a:r>
              <a:rPr lang="en-ZA" sz="1700" kern="100">
                <a:effectLst/>
                <a:latin typeface="Aptos" panose="020B0004020202020204" pitchFamily="34" charset="0"/>
                <a:ea typeface="Aptos" panose="020B0004020202020204" pitchFamily="34" charset="0"/>
                <a:cs typeface="Times New Roman" panose="02020603050405020304" pitchFamily="18" charset="0"/>
              </a:rPr>
              <a:t>Online-school/Book-marks keeper is going to be very effective in our school, it will make things much easier for our teachers, they won’t be lazy to do things like updating learners’ marks since this system will be used on our phones so you can use it wherever you are. There won’t be a need for parents to go to school to collect their child’s reports since they can download them after receiving a link. Remember it also calculates the grade 12 learners' aps which indicates the university he/she qualifies to register with.</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buNone/>
            </a:pPr>
            <a:endParaRPr lang="en-US" sz="1700"/>
          </a:p>
        </p:txBody>
      </p:sp>
      <p:grpSp>
        <p:nvGrpSpPr>
          <p:cNvPr id="27" name="Group 26">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28" name="Rectangle 27">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bstract blurred public library with bookshelves">
            <a:extLst>
              <a:ext uri="{FF2B5EF4-FFF2-40B4-BE49-F238E27FC236}">
                <a16:creationId xmlns:a16="http://schemas.microsoft.com/office/drawing/2014/main" id="{9509D5C9-6ADE-1562-4E93-3C980A830A4E}"/>
              </a:ext>
            </a:extLst>
          </p:cNvPr>
          <p:cNvPicPr>
            <a:picLocks noChangeAspect="1"/>
          </p:cNvPicPr>
          <p:nvPr/>
        </p:nvPicPr>
        <p:blipFill rotWithShape="1">
          <a:blip r:embed="rId2"/>
          <a:srcRect l="14670" r="37003"/>
          <a:stretch/>
        </p:blipFill>
        <p:spPr>
          <a:xfrm>
            <a:off x="8116373" y="1116345"/>
            <a:ext cx="2799103" cy="3866172"/>
          </a:xfrm>
          <a:prstGeom prst="rect">
            <a:avLst/>
          </a:prstGeom>
        </p:spPr>
      </p:pic>
      <p:pic>
        <p:nvPicPr>
          <p:cNvPr id="30" name="Picture 29">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290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499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Gill Sans MT</vt:lpstr>
      <vt:lpstr>Wingdings</vt:lpstr>
      <vt:lpstr>Gallery</vt:lpstr>
      <vt:lpstr>Introduction</vt:lpstr>
      <vt:lpstr>Languages Used to Develop System </vt:lpstr>
      <vt:lpstr>Users and their functions </vt:lpstr>
      <vt:lpstr>Admin Functions </vt:lpstr>
      <vt:lpstr>Teacher Functions </vt:lpstr>
      <vt:lpstr>Learners Functions</vt:lpstr>
      <vt:lpstr>Parents Functions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 Maputsoe</dc:creator>
  <cp:lastModifiedBy>T Maputsoe</cp:lastModifiedBy>
  <cp:revision>1</cp:revision>
  <dcterms:created xsi:type="dcterms:W3CDTF">2024-05-12T16:41:42Z</dcterms:created>
  <dcterms:modified xsi:type="dcterms:W3CDTF">2024-05-12T17:08:17Z</dcterms:modified>
</cp:coreProperties>
</file>