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8969862-3DC7-4E67-BC27-9966DAF37D92}" type="datetimeFigureOut">
              <a:rPr lang="es-ES" smtClean="0"/>
              <a:t>16/12/2022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15D8920-814C-4858-9C34-C636E4503AC1}" type="slidenum">
              <a:rPr lang="es-ES" smtClean="0"/>
              <a:t>‹Nº›</a:t>
            </a:fld>
            <a:endParaRPr lang="es-ES"/>
          </a:p>
        </p:txBody>
      </p:sp>
    </p:spTree>
    <p:extLst>
      <p:ext uri="{BB962C8B-B14F-4D97-AF65-F5344CB8AC3E}">
        <p14:creationId xmlns:p14="http://schemas.microsoft.com/office/powerpoint/2010/main" val="212604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8969862-3DC7-4E67-BC27-9966DAF37D92}" type="datetimeFigureOut">
              <a:rPr lang="es-ES" smtClean="0"/>
              <a:t>16/12/2022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15D8920-814C-4858-9C34-C636E4503AC1}" type="slidenum">
              <a:rPr lang="es-ES" smtClean="0"/>
              <a:t>‹Nº›</a:t>
            </a:fld>
            <a:endParaRPr lang="es-ES"/>
          </a:p>
        </p:txBody>
      </p:sp>
    </p:spTree>
    <p:extLst>
      <p:ext uri="{BB962C8B-B14F-4D97-AF65-F5344CB8AC3E}">
        <p14:creationId xmlns:p14="http://schemas.microsoft.com/office/powerpoint/2010/main" val="1401859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8969862-3DC7-4E67-BC27-9966DAF37D92}" type="datetimeFigureOut">
              <a:rPr lang="es-ES" smtClean="0"/>
              <a:t>16/12/2022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15D8920-814C-4858-9C34-C636E4503AC1}" type="slidenum">
              <a:rPr lang="es-ES" smtClean="0"/>
              <a:t>‹Nº›</a:t>
            </a:fld>
            <a:endParaRPr lang="es-E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39649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8969862-3DC7-4E67-BC27-9966DAF37D92}" type="datetimeFigureOut">
              <a:rPr lang="es-ES" smtClean="0"/>
              <a:t>16/12/2022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15D8920-814C-4858-9C34-C636E4503AC1}" type="slidenum">
              <a:rPr lang="es-ES" smtClean="0"/>
              <a:t>‹Nº›</a:t>
            </a:fld>
            <a:endParaRPr lang="es-ES"/>
          </a:p>
        </p:txBody>
      </p:sp>
    </p:spTree>
    <p:extLst>
      <p:ext uri="{BB962C8B-B14F-4D97-AF65-F5344CB8AC3E}">
        <p14:creationId xmlns:p14="http://schemas.microsoft.com/office/powerpoint/2010/main" val="3414407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8969862-3DC7-4E67-BC27-9966DAF37D92}" type="datetimeFigureOut">
              <a:rPr lang="es-ES" smtClean="0"/>
              <a:t>16/12/2022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15D8920-814C-4858-9C34-C636E4503AC1}" type="slidenum">
              <a:rPr lang="es-ES" smtClean="0"/>
              <a:t>‹Nº›</a:t>
            </a:fld>
            <a:endParaRPr lang="es-E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26360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8969862-3DC7-4E67-BC27-9966DAF37D92}" type="datetimeFigureOut">
              <a:rPr lang="es-ES" smtClean="0"/>
              <a:t>16/12/2022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15D8920-814C-4858-9C34-C636E4503AC1}" type="slidenum">
              <a:rPr lang="es-ES" smtClean="0"/>
              <a:t>‹Nº›</a:t>
            </a:fld>
            <a:endParaRPr lang="es-ES"/>
          </a:p>
        </p:txBody>
      </p:sp>
    </p:spTree>
    <p:extLst>
      <p:ext uri="{BB962C8B-B14F-4D97-AF65-F5344CB8AC3E}">
        <p14:creationId xmlns:p14="http://schemas.microsoft.com/office/powerpoint/2010/main" val="1040006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969862-3DC7-4E67-BC27-9966DAF37D92}" type="datetimeFigureOut">
              <a:rPr lang="es-ES" smtClean="0"/>
              <a:t>16/12/2022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15D8920-814C-4858-9C34-C636E4503AC1}" type="slidenum">
              <a:rPr lang="es-ES" smtClean="0"/>
              <a:t>‹Nº›</a:t>
            </a:fld>
            <a:endParaRPr lang="es-ES"/>
          </a:p>
        </p:txBody>
      </p:sp>
    </p:spTree>
    <p:extLst>
      <p:ext uri="{BB962C8B-B14F-4D97-AF65-F5344CB8AC3E}">
        <p14:creationId xmlns:p14="http://schemas.microsoft.com/office/powerpoint/2010/main" val="2767079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969862-3DC7-4E67-BC27-9966DAF37D92}" type="datetimeFigureOut">
              <a:rPr lang="es-ES" smtClean="0"/>
              <a:t>16/12/2022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15D8920-814C-4858-9C34-C636E4503AC1}" type="slidenum">
              <a:rPr lang="es-ES" smtClean="0"/>
              <a:t>‹Nº›</a:t>
            </a:fld>
            <a:endParaRPr lang="es-ES"/>
          </a:p>
        </p:txBody>
      </p:sp>
    </p:spTree>
    <p:extLst>
      <p:ext uri="{BB962C8B-B14F-4D97-AF65-F5344CB8AC3E}">
        <p14:creationId xmlns:p14="http://schemas.microsoft.com/office/powerpoint/2010/main" val="3353670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969862-3DC7-4E67-BC27-9966DAF37D92}" type="datetimeFigureOut">
              <a:rPr lang="es-ES" smtClean="0"/>
              <a:t>16/12/2022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15D8920-814C-4858-9C34-C636E4503AC1}" type="slidenum">
              <a:rPr lang="es-ES" smtClean="0"/>
              <a:t>‹Nº›</a:t>
            </a:fld>
            <a:endParaRPr lang="es-ES"/>
          </a:p>
        </p:txBody>
      </p:sp>
    </p:spTree>
    <p:extLst>
      <p:ext uri="{BB962C8B-B14F-4D97-AF65-F5344CB8AC3E}">
        <p14:creationId xmlns:p14="http://schemas.microsoft.com/office/powerpoint/2010/main" val="1961878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8969862-3DC7-4E67-BC27-9966DAF37D92}" type="datetimeFigureOut">
              <a:rPr lang="es-ES" smtClean="0"/>
              <a:t>16/12/2022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15D8920-814C-4858-9C34-C636E4503AC1}" type="slidenum">
              <a:rPr lang="es-ES" smtClean="0"/>
              <a:t>‹Nº›</a:t>
            </a:fld>
            <a:endParaRPr lang="es-ES"/>
          </a:p>
        </p:txBody>
      </p:sp>
    </p:spTree>
    <p:extLst>
      <p:ext uri="{BB962C8B-B14F-4D97-AF65-F5344CB8AC3E}">
        <p14:creationId xmlns:p14="http://schemas.microsoft.com/office/powerpoint/2010/main" val="1337014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8969862-3DC7-4E67-BC27-9966DAF37D92}" type="datetimeFigureOut">
              <a:rPr lang="es-ES" smtClean="0"/>
              <a:t>16/12/2022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15D8920-814C-4858-9C34-C636E4503AC1}" type="slidenum">
              <a:rPr lang="es-ES" smtClean="0"/>
              <a:t>‹Nº›</a:t>
            </a:fld>
            <a:endParaRPr lang="es-ES"/>
          </a:p>
        </p:txBody>
      </p:sp>
    </p:spTree>
    <p:extLst>
      <p:ext uri="{BB962C8B-B14F-4D97-AF65-F5344CB8AC3E}">
        <p14:creationId xmlns:p14="http://schemas.microsoft.com/office/powerpoint/2010/main" val="107071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8969862-3DC7-4E67-BC27-9966DAF37D92}" type="datetimeFigureOut">
              <a:rPr lang="es-ES" smtClean="0"/>
              <a:t>16/12/2022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915D8920-814C-4858-9C34-C636E4503AC1}" type="slidenum">
              <a:rPr lang="es-ES" smtClean="0"/>
              <a:t>‹Nº›</a:t>
            </a:fld>
            <a:endParaRPr lang="es-ES"/>
          </a:p>
        </p:txBody>
      </p:sp>
    </p:spTree>
    <p:extLst>
      <p:ext uri="{BB962C8B-B14F-4D97-AF65-F5344CB8AC3E}">
        <p14:creationId xmlns:p14="http://schemas.microsoft.com/office/powerpoint/2010/main" val="3864909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8969862-3DC7-4E67-BC27-9966DAF37D92}" type="datetimeFigureOut">
              <a:rPr lang="es-ES" smtClean="0"/>
              <a:t>16/12/2022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915D8920-814C-4858-9C34-C636E4503AC1}" type="slidenum">
              <a:rPr lang="es-ES" smtClean="0"/>
              <a:t>‹Nº›</a:t>
            </a:fld>
            <a:endParaRPr lang="es-ES"/>
          </a:p>
        </p:txBody>
      </p:sp>
    </p:spTree>
    <p:extLst>
      <p:ext uri="{BB962C8B-B14F-4D97-AF65-F5344CB8AC3E}">
        <p14:creationId xmlns:p14="http://schemas.microsoft.com/office/powerpoint/2010/main" val="200839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969862-3DC7-4E67-BC27-9966DAF37D92}" type="datetimeFigureOut">
              <a:rPr lang="es-ES" smtClean="0"/>
              <a:t>16/12/2022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915D8920-814C-4858-9C34-C636E4503AC1}" type="slidenum">
              <a:rPr lang="es-ES" smtClean="0"/>
              <a:t>‹Nº›</a:t>
            </a:fld>
            <a:endParaRPr lang="es-ES"/>
          </a:p>
        </p:txBody>
      </p:sp>
    </p:spTree>
    <p:extLst>
      <p:ext uri="{BB962C8B-B14F-4D97-AF65-F5344CB8AC3E}">
        <p14:creationId xmlns:p14="http://schemas.microsoft.com/office/powerpoint/2010/main" val="3798650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8969862-3DC7-4E67-BC27-9966DAF37D92}" type="datetimeFigureOut">
              <a:rPr lang="es-ES" smtClean="0"/>
              <a:t>16/12/2022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15D8920-814C-4858-9C34-C636E4503AC1}" type="slidenum">
              <a:rPr lang="es-ES" smtClean="0"/>
              <a:t>‹Nº›</a:t>
            </a:fld>
            <a:endParaRPr lang="es-ES"/>
          </a:p>
        </p:txBody>
      </p:sp>
    </p:spTree>
    <p:extLst>
      <p:ext uri="{BB962C8B-B14F-4D97-AF65-F5344CB8AC3E}">
        <p14:creationId xmlns:p14="http://schemas.microsoft.com/office/powerpoint/2010/main" val="1533897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8969862-3DC7-4E67-BC27-9966DAF37D92}" type="datetimeFigureOut">
              <a:rPr lang="es-ES" smtClean="0"/>
              <a:t>16/12/2022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15D8920-814C-4858-9C34-C636E4503AC1}" type="slidenum">
              <a:rPr lang="es-ES" smtClean="0"/>
              <a:t>‹Nº›</a:t>
            </a:fld>
            <a:endParaRPr lang="es-ES"/>
          </a:p>
        </p:txBody>
      </p:sp>
    </p:spTree>
    <p:extLst>
      <p:ext uri="{BB962C8B-B14F-4D97-AF65-F5344CB8AC3E}">
        <p14:creationId xmlns:p14="http://schemas.microsoft.com/office/powerpoint/2010/main" val="4261098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8969862-3DC7-4E67-BC27-9966DAF37D92}" type="datetimeFigureOut">
              <a:rPr lang="es-ES" smtClean="0"/>
              <a:t>16/12/2022</a:t>
            </a:fld>
            <a:endParaRPr lang="es-E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15D8920-814C-4858-9C34-C636E4503AC1}" type="slidenum">
              <a:rPr lang="es-ES" smtClean="0"/>
              <a:t>‹Nº›</a:t>
            </a:fld>
            <a:endParaRPr lang="es-ES"/>
          </a:p>
        </p:txBody>
      </p:sp>
    </p:spTree>
    <p:extLst>
      <p:ext uri="{BB962C8B-B14F-4D97-AF65-F5344CB8AC3E}">
        <p14:creationId xmlns:p14="http://schemas.microsoft.com/office/powerpoint/2010/main" val="17531860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FD660B-7323-5AA5-7536-1BA75F2D8AA5}"/>
              </a:ext>
            </a:extLst>
          </p:cNvPr>
          <p:cNvSpPr>
            <a:spLocks noGrp="1"/>
          </p:cNvSpPr>
          <p:nvPr>
            <p:ph type="ctrTitle"/>
          </p:nvPr>
        </p:nvSpPr>
        <p:spPr/>
        <p:txBody>
          <a:bodyPr/>
          <a:lstStyle/>
          <a:p>
            <a:r>
              <a:rPr lang="es-BO" sz="1800" b="1" dirty="0">
                <a:effectLst/>
                <a:latin typeface="Arial" panose="020B0604020202020204" pitchFamily="34" charset="0"/>
                <a:ea typeface="Arial" panose="020B0604020202020204" pitchFamily="34" charset="0"/>
                <a:cs typeface="Times New Roman" panose="02020603050405020304" pitchFamily="18" charset="0"/>
              </a:rPr>
              <a:t>IMPLEMENTACIÓN DE UN SISTEMA DE CONTROL DE VENTAS E INVENTARIOS PARA LA DISTRIBUIDORA “SAN ANTONIO” DE LA CIUDAD DE SUCRE </a:t>
            </a:r>
            <a:br>
              <a:rPr lang="es-ES" sz="1800" dirty="0">
                <a:effectLst/>
                <a:latin typeface="Calibri" panose="020F0502020204030204" pitchFamily="34" charset="0"/>
                <a:ea typeface="Calibri" panose="020F0502020204030204" pitchFamily="34" charset="0"/>
                <a:cs typeface="Times New Roman" panose="02020603050405020304" pitchFamily="18" charset="0"/>
              </a:rPr>
            </a:br>
            <a:endParaRPr lang="es-ES" dirty="0"/>
          </a:p>
        </p:txBody>
      </p:sp>
      <p:sp>
        <p:nvSpPr>
          <p:cNvPr id="3" name="Subtítulo 2">
            <a:extLst>
              <a:ext uri="{FF2B5EF4-FFF2-40B4-BE49-F238E27FC236}">
                <a16:creationId xmlns:a16="http://schemas.microsoft.com/office/drawing/2014/main" id="{8EE598C2-0152-9AB0-5A5B-0FAEED19A8B7}"/>
              </a:ext>
            </a:extLst>
          </p:cNvPr>
          <p:cNvSpPr>
            <a:spLocks noGrp="1"/>
          </p:cNvSpPr>
          <p:nvPr>
            <p:ph type="subTitle" idx="1"/>
          </p:nvPr>
        </p:nvSpPr>
        <p:spPr/>
        <p:txBody>
          <a:bodyPr/>
          <a:lstStyle/>
          <a:p>
            <a:r>
              <a:rPr lang="es-ES" dirty="0"/>
              <a:t>Victor Mauricio Morales Lopez</a:t>
            </a:r>
          </a:p>
        </p:txBody>
      </p:sp>
    </p:spTree>
    <p:extLst>
      <p:ext uri="{BB962C8B-B14F-4D97-AF65-F5344CB8AC3E}">
        <p14:creationId xmlns:p14="http://schemas.microsoft.com/office/powerpoint/2010/main" val="1918087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462427-B34D-6CD6-7AD3-A56A03CBBF94}"/>
              </a:ext>
            </a:extLst>
          </p:cNvPr>
          <p:cNvSpPr>
            <a:spLocks noGrp="1"/>
          </p:cNvSpPr>
          <p:nvPr>
            <p:ph type="title"/>
          </p:nvPr>
        </p:nvSpPr>
        <p:spPr/>
        <p:txBody>
          <a:bodyPr/>
          <a:lstStyle/>
          <a:p>
            <a:r>
              <a:rPr lang="es-ES" dirty="0"/>
              <a:t>REQUERIMIENTOS FUNCIONALES</a:t>
            </a:r>
          </a:p>
        </p:txBody>
      </p:sp>
      <p:sp>
        <p:nvSpPr>
          <p:cNvPr id="3" name="Marcador de contenido 2">
            <a:extLst>
              <a:ext uri="{FF2B5EF4-FFF2-40B4-BE49-F238E27FC236}">
                <a16:creationId xmlns:a16="http://schemas.microsoft.com/office/drawing/2014/main" id="{4AF5700D-CA78-7BDC-114E-658228438F86}"/>
              </a:ext>
            </a:extLst>
          </p:cNvPr>
          <p:cNvSpPr>
            <a:spLocks noGrp="1"/>
          </p:cNvSpPr>
          <p:nvPr>
            <p:ph idx="1"/>
          </p:nvPr>
        </p:nvSpPr>
        <p:spPr>
          <a:xfrm>
            <a:off x="663266" y="1758461"/>
            <a:ext cx="8596668" cy="4268833"/>
          </a:xfrm>
        </p:spPr>
        <p:txBody>
          <a:bodyPr>
            <a:normAutofit/>
          </a:bodyPr>
          <a:lstStyle/>
          <a:p>
            <a:pPr marL="342900" lvl="0" indent="-342900">
              <a:lnSpc>
                <a:spcPct val="150000"/>
              </a:lnSpc>
              <a:buFont typeface="Symbol" panose="05050102010706020507" pitchFamily="18" charset="2"/>
              <a:buChar char=""/>
            </a:pPr>
            <a:r>
              <a:rPr lang="es-BO" sz="1800" dirty="0">
                <a:effectLst/>
                <a:latin typeface="Arial" panose="020B0604020202020204" pitchFamily="34" charset="0"/>
                <a:ea typeface="Calibri" panose="020F0502020204030204" pitchFamily="34" charset="0"/>
                <a:cs typeface="Times New Roman" panose="02020603050405020304" pitchFamily="18" charset="0"/>
              </a:rPr>
              <a:t>El sistema debe validar los usuarios.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s-BO" sz="1800" dirty="0">
                <a:effectLst/>
                <a:latin typeface="Arial" panose="020B0604020202020204" pitchFamily="34" charset="0"/>
                <a:ea typeface="Calibri" panose="020F0502020204030204" pitchFamily="34" charset="0"/>
                <a:cs typeface="Times New Roman" panose="02020603050405020304" pitchFamily="18" charset="0"/>
              </a:rPr>
              <a:t>El sistema debe permitir almacenar datos del cliente y proveedores.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s-BO" sz="1800" dirty="0">
                <a:effectLst/>
                <a:latin typeface="Arial" panose="020B0604020202020204" pitchFamily="34" charset="0"/>
                <a:ea typeface="Calibri" panose="020F0502020204030204" pitchFamily="34" charset="0"/>
                <a:cs typeface="Times New Roman" panose="02020603050405020304" pitchFamily="18" charset="0"/>
              </a:rPr>
              <a:t>El sistema debe permitir agregar categorías y productos.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s-BO" sz="1800" dirty="0">
                <a:effectLst/>
                <a:latin typeface="Arial" panose="020B0604020202020204" pitchFamily="34" charset="0"/>
                <a:ea typeface="Calibri" panose="020F0502020204030204" pitchFamily="34" charset="0"/>
                <a:cs typeface="Times New Roman" panose="02020603050405020304" pitchFamily="18" charset="0"/>
              </a:rPr>
              <a:t>El sistema debe generar reportes para la ayuda en el control de inventario</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s-BO" sz="1800" dirty="0">
                <a:effectLst/>
                <a:latin typeface="Arial" panose="020B0604020202020204" pitchFamily="34" charset="0"/>
                <a:ea typeface="Calibri" panose="020F0502020204030204" pitchFamily="34" charset="0"/>
                <a:cs typeface="Times New Roman" panose="02020603050405020304" pitchFamily="18" charset="0"/>
              </a:rPr>
              <a:t>El sistema debe permitir editar usuarios, clientes, proveedores, categoría y productos.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r>
              <a:rPr lang="es-BO" sz="1800" dirty="0">
                <a:effectLst/>
                <a:latin typeface="Arial" panose="020B0604020202020204" pitchFamily="34" charset="0"/>
                <a:ea typeface="Calibri" panose="020F0502020204030204" pitchFamily="34" charset="0"/>
              </a:rPr>
              <a:t>El sistema debe permitir eliminar usuarios, clientes, proveedores, categoría y productos. Siempre y cuando estos no tenga relación con alguna compra o venta</a:t>
            </a:r>
            <a:endParaRPr lang="es-ES" dirty="0"/>
          </a:p>
        </p:txBody>
      </p:sp>
    </p:spTree>
    <p:extLst>
      <p:ext uri="{BB962C8B-B14F-4D97-AF65-F5344CB8AC3E}">
        <p14:creationId xmlns:p14="http://schemas.microsoft.com/office/powerpoint/2010/main" val="679255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1A7107-FA33-484F-C87B-5222DB1D1078}"/>
              </a:ext>
            </a:extLst>
          </p:cNvPr>
          <p:cNvSpPr>
            <a:spLocks noGrp="1"/>
          </p:cNvSpPr>
          <p:nvPr>
            <p:ph type="title"/>
          </p:nvPr>
        </p:nvSpPr>
        <p:spPr>
          <a:xfrm>
            <a:off x="677334" y="609600"/>
            <a:ext cx="8596668" cy="740898"/>
          </a:xfrm>
        </p:spPr>
        <p:txBody>
          <a:bodyPr/>
          <a:lstStyle/>
          <a:p>
            <a:r>
              <a:rPr lang="es-ES" dirty="0"/>
              <a:t>CONCLUSIONES</a:t>
            </a:r>
          </a:p>
        </p:txBody>
      </p:sp>
      <p:sp>
        <p:nvSpPr>
          <p:cNvPr id="3" name="Marcador de contenido 2">
            <a:extLst>
              <a:ext uri="{FF2B5EF4-FFF2-40B4-BE49-F238E27FC236}">
                <a16:creationId xmlns:a16="http://schemas.microsoft.com/office/drawing/2014/main" id="{26E287B2-DD5E-B0C6-0438-FE0403198347}"/>
              </a:ext>
            </a:extLst>
          </p:cNvPr>
          <p:cNvSpPr>
            <a:spLocks noGrp="1"/>
          </p:cNvSpPr>
          <p:nvPr>
            <p:ph idx="1"/>
          </p:nvPr>
        </p:nvSpPr>
        <p:spPr>
          <a:xfrm>
            <a:off x="677334" y="1419692"/>
            <a:ext cx="8596668" cy="1379780"/>
          </a:xfrm>
        </p:spPr>
        <p:txBody>
          <a:bodyPr/>
          <a:lstStyle/>
          <a:p>
            <a:r>
              <a:rPr lang="es-BO" sz="1800" dirty="0">
                <a:effectLst/>
                <a:latin typeface="Arial" panose="020B0604020202020204" pitchFamily="34" charset="0"/>
                <a:ea typeface="Calibri" panose="020F0502020204030204" pitchFamily="34" charset="0"/>
                <a:cs typeface="Times New Roman" panose="02020603050405020304" pitchFamily="18" charset="0"/>
              </a:rPr>
              <a:t>Se realizo el sistema de ventas para la distribuidora “San Antonio” cumpliendo con los requerimientos funcionales, el sistema puede ser actualizado con el fin de mejorar la experiencia del usuario y poder satisfacer las necesidades la empresa distribuidora de productos limpieza del hogar y aseo personal.</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
        <p:nvSpPr>
          <p:cNvPr id="6" name="Título 1">
            <a:extLst>
              <a:ext uri="{FF2B5EF4-FFF2-40B4-BE49-F238E27FC236}">
                <a16:creationId xmlns:a16="http://schemas.microsoft.com/office/drawing/2014/main" id="{53C7E3A2-1B39-CFCC-DEBF-83F2C7136C48}"/>
              </a:ext>
            </a:extLst>
          </p:cNvPr>
          <p:cNvSpPr txBox="1">
            <a:spLocks/>
          </p:cNvSpPr>
          <p:nvPr/>
        </p:nvSpPr>
        <p:spPr>
          <a:xfrm>
            <a:off x="677334" y="3058551"/>
            <a:ext cx="8596668" cy="74089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a:t>RECOMENDACIONES</a:t>
            </a:r>
          </a:p>
        </p:txBody>
      </p:sp>
      <p:sp>
        <p:nvSpPr>
          <p:cNvPr id="7" name="Marcador de contenido 2">
            <a:extLst>
              <a:ext uri="{FF2B5EF4-FFF2-40B4-BE49-F238E27FC236}">
                <a16:creationId xmlns:a16="http://schemas.microsoft.com/office/drawing/2014/main" id="{07236430-8D15-7159-35A3-82AC67E62800}"/>
              </a:ext>
            </a:extLst>
          </p:cNvPr>
          <p:cNvSpPr txBox="1">
            <a:spLocks/>
          </p:cNvSpPr>
          <p:nvPr/>
        </p:nvSpPr>
        <p:spPr>
          <a:xfrm>
            <a:off x="677334" y="3799449"/>
            <a:ext cx="8596668" cy="137978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R="2540">
              <a:lnSpc>
                <a:spcPct val="150000"/>
              </a:lnSpc>
              <a:spcAft>
                <a:spcPts val="1170"/>
              </a:spcAft>
            </a:pPr>
            <a:r>
              <a:rPr lang="es-BO" sz="1800" dirty="0">
                <a:effectLst/>
                <a:latin typeface="Arial" panose="020B0604020202020204" pitchFamily="34" charset="0"/>
                <a:ea typeface="Calibri" panose="020F0502020204030204" pitchFamily="34" charset="0"/>
                <a:cs typeface="Times New Roman" panose="02020603050405020304" pitchFamily="18" charset="0"/>
              </a:rPr>
              <a:t>En el presente trabajo se realizó los requerimientos y se lograron los objetivos, pero a pesar de eso aún quedan más opciones por implementar en el sistema para poder explotar al máximo el sistema de ventas.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Tree>
    <p:extLst>
      <p:ext uri="{BB962C8B-B14F-4D97-AF65-F5344CB8AC3E}">
        <p14:creationId xmlns:p14="http://schemas.microsoft.com/office/powerpoint/2010/main" val="3972049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276D52-E238-2AE7-5EE3-56701D6DEB7B}"/>
              </a:ext>
            </a:extLst>
          </p:cNvPr>
          <p:cNvSpPr>
            <a:spLocks noGrp="1"/>
          </p:cNvSpPr>
          <p:nvPr>
            <p:ph type="title"/>
          </p:nvPr>
        </p:nvSpPr>
        <p:spPr/>
        <p:txBody>
          <a:bodyPr/>
          <a:lstStyle/>
          <a:p>
            <a:r>
              <a:rPr lang="es-ES" dirty="0"/>
              <a:t>Introducción	</a:t>
            </a:r>
          </a:p>
        </p:txBody>
      </p:sp>
      <p:sp>
        <p:nvSpPr>
          <p:cNvPr id="3" name="Marcador de contenido 2">
            <a:extLst>
              <a:ext uri="{FF2B5EF4-FFF2-40B4-BE49-F238E27FC236}">
                <a16:creationId xmlns:a16="http://schemas.microsoft.com/office/drawing/2014/main" id="{CFFE4FBE-3647-55C4-5BE2-30B9995A25AA}"/>
              </a:ext>
            </a:extLst>
          </p:cNvPr>
          <p:cNvSpPr>
            <a:spLocks noGrp="1"/>
          </p:cNvSpPr>
          <p:nvPr>
            <p:ph idx="1"/>
          </p:nvPr>
        </p:nvSpPr>
        <p:spPr/>
        <p:txBody>
          <a:bodyPr/>
          <a:lstStyle/>
          <a:p>
            <a:pPr marL="0" indent="0">
              <a:buNone/>
            </a:pPr>
            <a:r>
              <a:rPr lang="es-BO" sz="1800" dirty="0">
                <a:effectLst/>
                <a:latin typeface="Arial" panose="020B0604020202020204" pitchFamily="34" charset="0"/>
                <a:ea typeface="Calibri" panose="020F0502020204030204" pitchFamily="34" charset="0"/>
                <a:cs typeface="Times New Roman" panose="02020603050405020304" pitchFamily="18" charset="0"/>
              </a:rPr>
              <a:t>Distribuidora “San Antonio” es una empresa comercial establecida en la ciudad de Sucre, esta empresa se fundó en 2012 y empezó muy pequeña, pero con el pasar de los años fue creciendo y actualmente es la distribuidora más grande de la ciudad de sucre de los productos de asea personal y limpieza del hogar de la línea Unilever Andina S.A. empresa ubicada en la ciudad de Cochabamba. Actualmente la Distribuidora tiene muchas deficiencias en el área de distribución y logística provocando dificultades económicas y tecnológicas.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Tree>
    <p:extLst>
      <p:ext uri="{BB962C8B-B14F-4D97-AF65-F5344CB8AC3E}">
        <p14:creationId xmlns:p14="http://schemas.microsoft.com/office/powerpoint/2010/main" val="1541440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3A300D-9129-0F91-FD8A-AF37EE0F1112}"/>
              </a:ext>
            </a:extLst>
          </p:cNvPr>
          <p:cNvSpPr>
            <a:spLocks noGrp="1"/>
          </p:cNvSpPr>
          <p:nvPr>
            <p:ph type="title"/>
          </p:nvPr>
        </p:nvSpPr>
        <p:spPr/>
        <p:txBody>
          <a:bodyPr/>
          <a:lstStyle/>
          <a:p>
            <a:r>
              <a:rPr lang="es-ES" dirty="0"/>
              <a:t>PLANTEAMIENTO DEL PROBLEMA</a:t>
            </a:r>
          </a:p>
        </p:txBody>
      </p:sp>
      <p:sp>
        <p:nvSpPr>
          <p:cNvPr id="3" name="Marcador de contenido 2">
            <a:extLst>
              <a:ext uri="{FF2B5EF4-FFF2-40B4-BE49-F238E27FC236}">
                <a16:creationId xmlns:a16="http://schemas.microsoft.com/office/drawing/2014/main" id="{03AC8191-0E16-2BD7-FC35-B081A8562450}"/>
              </a:ext>
            </a:extLst>
          </p:cNvPr>
          <p:cNvSpPr>
            <a:spLocks noGrp="1"/>
          </p:cNvSpPr>
          <p:nvPr>
            <p:ph idx="1"/>
          </p:nvPr>
        </p:nvSpPr>
        <p:spPr>
          <a:xfrm>
            <a:off x="677334" y="1674055"/>
            <a:ext cx="8596668" cy="4367307"/>
          </a:xfrm>
        </p:spPr>
        <p:txBody>
          <a:bodyPr>
            <a:normAutofit fontScale="92500" lnSpcReduction="20000"/>
          </a:bodyPr>
          <a:lstStyle/>
          <a:p>
            <a:pPr marL="0" indent="0">
              <a:lnSpc>
                <a:spcPct val="150000"/>
              </a:lnSpc>
              <a:spcAft>
                <a:spcPts val="800"/>
              </a:spcAft>
              <a:buNone/>
            </a:pPr>
            <a:r>
              <a:rPr lang="es-BO" sz="1800" dirty="0">
                <a:effectLst/>
                <a:latin typeface="Arial" panose="020B0604020202020204" pitchFamily="34" charset="0"/>
                <a:ea typeface="Calibri" panose="020F0502020204030204" pitchFamily="34" charset="0"/>
                <a:cs typeface="Times New Roman" panose="02020603050405020304" pitchFamily="18" charset="0"/>
              </a:rPr>
              <a:t>La distribuidora “San Antonio” presenta ciertas dificultades o varias dificultades referentes a falencias que se radica a que no existe un buen manejo y organización de la información tanto de los artículos como de la documentación física en cuanto a los registros de ingresos(compras) y salidas(ventas) de mercadería, stock de mercadería, registro de producto y categoría, registro de clientes y otros.</a:t>
            </a:r>
            <a:endParaRPr lang="es-ES"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s-BO" sz="1800" dirty="0">
                <a:effectLst/>
                <a:latin typeface="Arial" panose="020B0604020202020204" pitchFamily="34" charset="0"/>
                <a:ea typeface="Calibri" panose="020F0502020204030204" pitchFamily="34" charset="0"/>
                <a:cs typeface="Times New Roman" panose="02020603050405020304" pitchFamily="18" charset="0"/>
              </a:rPr>
              <a:t>Teniendo en cuenta las debilidades que se están presentando en cuanto al manejo de inventarios en la empresa y la comercialización del mismo, es pertinente resaltar la importancia que conlleva el control de las ventas, compras e inventario en el objetivo primordial de la empresa, el cual es generar utilidades. Si el área de inventarios no opera con efectividad seguramente se perderán muchas ventas y finalmente estos son las que mayor utilidad generan a la compañía.</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Tree>
    <p:extLst>
      <p:ext uri="{BB962C8B-B14F-4D97-AF65-F5344CB8AC3E}">
        <p14:creationId xmlns:p14="http://schemas.microsoft.com/office/powerpoint/2010/main" val="1212996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D8F654-4DB5-AC32-ED59-72C66680FFDB}"/>
              </a:ext>
            </a:extLst>
          </p:cNvPr>
          <p:cNvSpPr>
            <a:spLocks noGrp="1"/>
          </p:cNvSpPr>
          <p:nvPr>
            <p:ph type="title"/>
          </p:nvPr>
        </p:nvSpPr>
        <p:spPr/>
        <p:txBody>
          <a:bodyPr/>
          <a:lstStyle/>
          <a:p>
            <a:r>
              <a:rPr lang="es-ES" dirty="0"/>
              <a:t>FORMULACION DEL PROBLEMA</a:t>
            </a:r>
          </a:p>
        </p:txBody>
      </p:sp>
      <p:sp>
        <p:nvSpPr>
          <p:cNvPr id="3" name="Marcador de contenido 2">
            <a:extLst>
              <a:ext uri="{FF2B5EF4-FFF2-40B4-BE49-F238E27FC236}">
                <a16:creationId xmlns:a16="http://schemas.microsoft.com/office/drawing/2014/main" id="{24756748-917A-65F1-FA5B-BC97A76DDA10}"/>
              </a:ext>
            </a:extLst>
          </p:cNvPr>
          <p:cNvSpPr>
            <a:spLocks noGrp="1"/>
          </p:cNvSpPr>
          <p:nvPr>
            <p:ph idx="1"/>
          </p:nvPr>
        </p:nvSpPr>
        <p:spPr>
          <a:xfrm>
            <a:off x="677334" y="1738558"/>
            <a:ext cx="8596668" cy="948371"/>
          </a:xfrm>
        </p:spPr>
        <p:txBody>
          <a:bodyPr/>
          <a:lstStyle/>
          <a:p>
            <a:r>
              <a:rPr lang="es-BO" sz="1800" dirty="0">
                <a:effectLst/>
                <a:latin typeface="Arial" panose="020B0604020202020204" pitchFamily="34" charset="0"/>
                <a:ea typeface="Calibri" panose="020F0502020204030204" pitchFamily="34" charset="0"/>
                <a:cs typeface="Times New Roman" panose="02020603050405020304" pitchFamily="18" charset="0"/>
              </a:rPr>
              <a:t>¿De qué manera podemos ayudar a la distribuidora “San Antonio” a que tenga un mejor control de ventas e inventarios?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
        <p:nvSpPr>
          <p:cNvPr id="4" name="Título 1">
            <a:extLst>
              <a:ext uri="{FF2B5EF4-FFF2-40B4-BE49-F238E27FC236}">
                <a16:creationId xmlns:a16="http://schemas.microsoft.com/office/drawing/2014/main" id="{3BFDE59E-27D4-DB62-B2F5-973820238AE1}"/>
              </a:ext>
            </a:extLst>
          </p:cNvPr>
          <p:cNvSpPr txBox="1">
            <a:spLocks/>
          </p:cNvSpPr>
          <p:nvPr/>
        </p:nvSpPr>
        <p:spPr>
          <a:xfrm>
            <a:off x="576515" y="3155487"/>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a:t>OBJETIVO GENERAL</a:t>
            </a:r>
          </a:p>
        </p:txBody>
      </p:sp>
      <p:sp>
        <p:nvSpPr>
          <p:cNvPr id="5" name="Marcador de contenido 2">
            <a:extLst>
              <a:ext uri="{FF2B5EF4-FFF2-40B4-BE49-F238E27FC236}">
                <a16:creationId xmlns:a16="http://schemas.microsoft.com/office/drawing/2014/main" id="{4D760FCF-2E38-69AC-3FBB-BE3C7C6D8763}"/>
              </a:ext>
            </a:extLst>
          </p:cNvPr>
          <p:cNvSpPr txBox="1">
            <a:spLocks/>
          </p:cNvSpPr>
          <p:nvPr/>
        </p:nvSpPr>
        <p:spPr>
          <a:xfrm>
            <a:off x="677334" y="4470659"/>
            <a:ext cx="8596668" cy="948371"/>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spcAft>
                <a:spcPts val="800"/>
              </a:spcAft>
            </a:pPr>
            <a:r>
              <a:rPr lang="es-BO" sz="1800" dirty="0">
                <a:effectLst/>
                <a:latin typeface="Arial" panose="020B0604020202020204" pitchFamily="34" charset="0"/>
                <a:ea typeface="Calibri" panose="020F0502020204030204" pitchFamily="34" charset="0"/>
                <a:cs typeface="Times New Roman" panose="02020603050405020304" pitchFamily="18" charset="0"/>
              </a:rPr>
              <a:t>Desarrollar un sistema de control de venta e inventario para la distribuidora “San Antonio”.</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Tree>
    <p:extLst>
      <p:ext uri="{BB962C8B-B14F-4D97-AF65-F5344CB8AC3E}">
        <p14:creationId xmlns:p14="http://schemas.microsoft.com/office/powerpoint/2010/main" val="2586720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640690-C850-23BA-1283-D432187F79C7}"/>
              </a:ext>
            </a:extLst>
          </p:cNvPr>
          <p:cNvSpPr>
            <a:spLocks noGrp="1"/>
          </p:cNvSpPr>
          <p:nvPr>
            <p:ph type="title"/>
          </p:nvPr>
        </p:nvSpPr>
        <p:spPr/>
        <p:txBody>
          <a:bodyPr/>
          <a:lstStyle/>
          <a:p>
            <a:r>
              <a:rPr lang="es-ES" dirty="0"/>
              <a:t>OBJETIVOS ESPECIFICOS</a:t>
            </a:r>
          </a:p>
        </p:txBody>
      </p:sp>
      <p:sp>
        <p:nvSpPr>
          <p:cNvPr id="3" name="Marcador de contenido 2">
            <a:extLst>
              <a:ext uri="{FF2B5EF4-FFF2-40B4-BE49-F238E27FC236}">
                <a16:creationId xmlns:a16="http://schemas.microsoft.com/office/drawing/2014/main" id="{F0F902B3-D222-AF70-92C3-35FB2E1C65C8}"/>
              </a:ext>
            </a:extLst>
          </p:cNvPr>
          <p:cNvSpPr>
            <a:spLocks noGrp="1"/>
          </p:cNvSpPr>
          <p:nvPr>
            <p:ph idx="1"/>
          </p:nvPr>
        </p:nvSpPr>
        <p:spPr/>
        <p:txBody>
          <a:bodyPr/>
          <a:lstStyle/>
          <a:p>
            <a:pPr marL="342900" lvl="0" indent="-342900">
              <a:lnSpc>
                <a:spcPct val="150000"/>
              </a:lnSpc>
              <a:buFont typeface="Wingdings" panose="05000000000000000000" pitchFamily="2" charset="2"/>
              <a:buChar char=""/>
            </a:pPr>
            <a:r>
              <a:rPr lang="es-BO" sz="1800" dirty="0">
                <a:effectLst/>
                <a:latin typeface="Arial" panose="020B0604020202020204" pitchFamily="34" charset="0"/>
                <a:ea typeface="Calibri" panose="020F0502020204030204" pitchFamily="34" charset="0"/>
                <a:cs typeface="Times New Roman" panose="02020603050405020304" pitchFamily="18" charset="0"/>
              </a:rPr>
              <a:t>Diseñar y Desarrollar el software de control de ventas e inventario.</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s-BO" sz="1800" dirty="0">
                <a:effectLst/>
                <a:latin typeface="Arial" panose="020B0604020202020204" pitchFamily="34" charset="0"/>
                <a:ea typeface="Calibri" panose="020F0502020204030204" pitchFamily="34" charset="0"/>
                <a:cs typeface="Times New Roman" panose="02020603050405020304" pitchFamily="18" charset="0"/>
              </a:rPr>
              <a:t>Diseñar y desarrollar las capas de presentación, datos, negocio y entidad.</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s-BO" sz="1800" dirty="0">
                <a:effectLst/>
                <a:latin typeface="Arial" panose="020B0604020202020204" pitchFamily="34" charset="0"/>
                <a:ea typeface="Calibri" panose="020F0502020204030204" pitchFamily="34" charset="0"/>
                <a:cs typeface="Times New Roman" panose="02020603050405020304" pitchFamily="18" charset="0"/>
              </a:rPr>
              <a:t>Aplicar y evaluar el software de control de ventas e inventario.</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s-BO" sz="1800" dirty="0">
                <a:effectLst/>
                <a:latin typeface="Arial" panose="020B0604020202020204" pitchFamily="34" charset="0"/>
                <a:ea typeface="Calibri" panose="020F0502020204030204" pitchFamily="34" charset="0"/>
                <a:cs typeface="Times New Roman" panose="02020603050405020304" pitchFamily="18" charset="0"/>
              </a:rPr>
              <a:t>Realizar el registro de categorías, proveedores, productos y clientes.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buFont typeface="Wingdings" panose="05000000000000000000" pitchFamily="2" charset="2"/>
              <a:buChar char=""/>
            </a:pPr>
            <a:r>
              <a:rPr lang="es-BO" sz="1800" dirty="0">
                <a:effectLst/>
                <a:latin typeface="Arial" panose="020B0604020202020204" pitchFamily="34" charset="0"/>
                <a:ea typeface="Calibri" panose="020F0502020204030204" pitchFamily="34" charset="0"/>
                <a:cs typeface="Times New Roman" panose="02020603050405020304" pitchFamily="18" charset="0"/>
              </a:rPr>
              <a:t>Diseñar los módulos Usuarios, Stock, Ventas, Compras, Clientes, Proveedores y Reportes.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5032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C3EF30-05DC-AAC4-0B42-B26E6D99B2C8}"/>
              </a:ext>
            </a:extLst>
          </p:cNvPr>
          <p:cNvSpPr>
            <a:spLocks noGrp="1"/>
          </p:cNvSpPr>
          <p:nvPr>
            <p:ph type="title"/>
          </p:nvPr>
        </p:nvSpPr>
        <p:spPr/>
        <p:txBody>
          <a:bodyPr/>
          <a:lstStyle/>
          <a:p>
            <a:r>
              <a:rPr lang="es-ES" dirty="0"/>
              <a:t>DELIMITACIONES</a:t>
            </a:r>
          </a:p>
        </p:txBody>
      </p:sp>
      <p:sp>
        <p:nvSpPr>
          <p:cNvPr id="3" name="Marcador de contenido 2">
            <a:extLst>
              <a:ext uri="{FF2B5EF4-FFF2-40B4-BE49-F238E27FC236}">
                <a16:creationId xmlns:a16="http://schemas.microsoft.com/office/drawing/2014/main" id="{D8AE7C9E-01ED-C4C7-CE2E-AB91F46BA9ED}"/>
              </a:ext>
            </a:extLst>
          </p:cNvPr>
          <p:cNvSpPr>
            <a:spLocks noGrp="1"/>
          </p:cNvSpPr>
          <p:nvPr>
            <p:ph idx="1"/>
          </p:nvPr>
        </p:nvSpPr>
        <p:spPr/>
        <p:txBody>
          <a:bodyPr/>
          <a:lstStyle/>
          <a:p>
            <a:pPr marL="342900" marR="2540" lvl="0" indent="-342900">
              <a:lnSpc>
                <a:spcPct val="150000"/>
              </a:lnSpc>
              <a:spcAft>
                <a:spcPts val="1170"/>
              </a:spcAft>
              <a:buFont typeface="Symbol" panose="05050102010706020507" pitchFamily="18" charset="2"/>
              <a:buChar char=""/>
            </a:pPr>
            <a:r>
              <a:rPr lang="es-BO" sz="1800" b="1" dirty="0">
                <a:effectLst/>
                <a:latin typeface="Arial" panose="020B0604020202020204" pitchFamily="34" charset="0"/>
              </a:rPr>
              <a:t>Delimitación Espacial</a:t>
            </a:r>
            <a:endParaRPr lang="es-ES" sz="1800" b="1" dirty="0">
              <a:effectLst/>
              <a:latin typeface="Arial" panose="020B0604020202020204" pitchFamily="34" charset="0"/>
            </a:endParaRPr>
          </a:p>
          <a:p>
            <a:pPr>
              <a:lnSpc>
                <a:spcPct val="150000"/>
              </a:lnSpc>
              <a:spcAft>
                <a:spcPts val="800"/>
              </a:spcAft>
            </a:pPr>
            <a:r>
              <a:rPr lang="es-BO" sz="1800" dirty="0">
                <a:effectLst/>
                <a:latin typeface="Arial" panose="020B0604020202020204" pitchFamily="34" charset="0"/>
                <a:ea typeface="Calibri" panose="020F0502020204030204" pitchFamily="34" charset="0"/>
                <a:cs typeface="Times New Roman" panose="02020603050405020304" pitchFamily="18" charset="0"/>
              </a:rPr>
              <a:t>El proyecto se realizará en la empresa comercial Distribuidora “San Antonio” ubicada en Sucre, Bolivia.</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2540" lvl="0" indent="-342900">
              <a:lnSpc>
                <a:spcPct val="150000"/>
              </a:lnSpc>
              <a:spcAft>
                <a:spcPts val="1170"/>
              </a:spcAft>
              <a:buFont typeface="Symbol" panose="05050102010706020507" pitchFamily="18" charset="2"/>
              <a:buChar char=""/>
            </a:pPr>
            <a:r>
              <a:rPr lang="es-BO" sz="1800" b="1" dirty="0">
                <a:effectLst/>
                <a:latin typeface="Arial" panose="020B0604020202020204" pitchFamily="34" charset="0"/>
              </a:rPr>
              <a:t>Delimitación Temporal</a:t>
            </a:r>
            <a:endParaRPr lang="es-ES" sz="1800" b="1" dirty="0">
              <a:effectLst/>
              <a:latin typeface="Arial" panose="020B0604020202020204" pitchFamily="34" charset="0"/>
            </a:endParaRPr>
          </a:p>
          <a:p>
            <a:pPr>
              <a:lnSpc>
                <a:spcPct val="150000"/>
              </a:lnSpc>
              <a:spcAft>
                <a:spcPts val="800"/>
              </a:spcAft>
            </a:pPr>
            <a:r>
              <a:rPr lang="es-BO" sz="1800" dirty="0">
                <a:effectLst/>
                <a:latin typeface="Arial" panose="020B0604020202020204" pitchFamily="34" charset="0"/>
                <a:ea typeface="Calibri" panose="020F0502020204030204" pitchFamily="34" charset="0"/>
                <a:cs typeface="Times New Roman" panose="02020603050405020304" pitchFamily="18" charset="0"/>
              </a:rPr>
              <a:t>Se tiene previsto presentar el proyecto para la segunda semana de diciembre del año en curso.</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Tree>
    <p:extLst>
      <p:ext uri="{BB962C8B-B14F-4D97-AF65-F5344CB8AC3E}">
        <p14:creationId xmlns:p14="http://schemas.microsoft.com/office/powerpoint/2010/main" val="3219896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37177F-139C-8E6E-21FC-7B9A9D61F21F}"/>
              </a:ext>
            </a:extLst>
          </p:cNvPr>
          <p:cNvSpPr>
            <a:spLocks noGrp="1"/>
          </p:cNvSpPr>
          <p:nvPr>
            <p:ph type="title"/>
          </p:nvPr>
        </p:nvSpPr>
        <p:spPr/>
        <p:txBody>
          <a:bodyPr/>
          <a:lstStyle/>
          <a:p>
            <a:r>
              <a:rPr lang="es-ES" dirty="0"/>
              <a:t>ALCANCE</a:t>
            </a:r>
          </a:p>
        </p:txBody>
      </p:sp>
      <p:sp>
        <p:nvSpPr>
          <p:cNvPr id="3" name="Marcador de contenido 2">
            <a:extLst>
              <a:ext uri="{FF2B5EF4-FFF2-40B4-BE49-F238E27FC236}">
                <a16:creationId xmlns:a16="http://schemas.microsoft.com/office/drawing/2014/main" id="{6A3723F9-BE0D-7661-594A-1106DF25E4D0}"/>
              </a:ext>
            </a:extLst>
          </p:cNvPr>
          <p:cNvSpPr>
            <a:spLocks noGrp="1"/>
          </p:cNvSpPr>
          <p:nvPr>
            <p:ph idx="1"/>
          </p:nvPr>
        </p:nvSpPr>
        <p:spPr/>
        <p:txBody>
          <a:bodyPr/>
          <a:lstStyle/>
          <a:p>
            <a:r>
              <a:rPr lang="es-BO" sz="1800" dirty="0">
                <a:effectLst/>
                <a:latin typeface="Arial" panose="020B0604020202020204" pitchFamily="34" charset="0"/>
                <a:ea typeface="Calibri" panose="020F0502020204030204" pitchFamily="34" charset="0"/>
                <a:cs typeface="Times New Roman" panose="02020603050405020304" pitchFamily="18" charset="0"/>
              </a:rPr>
              <a:t>Con el sistema de control de ventas e inventario se desea alcanzar la mejora en le control de las entradas(compras), salidas(ventas), mejor manejo de los costos y precios, registro correcto de los clientes y proveedores.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Tree>
    <p:extLst>
      <p:ext uri="{BB962C8B-B14F-4D97-AF65-F5344CB8AC3E}">
        <p14:creationId xmlns:p14="http://schemas.microsoft.com/office/powerpoint/2010/main" val="245411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2AA9F-950B-FABA-2BCC-CF2613279C89}"/>
              </a:ext>
            </a:extLst>
          </p:cNvPr>
          <p:cNvSpPr>
            <a:spLocks noGrp="1"/>
          </p:cNvSpPr>
          <p:nvPr>
            <p:ph type="title"/>
          </p:nvPr>
        </p:nvSpPr>
        <p:spPr/>
        <p:txBody>
          <a:bodyPr/>
          <a:lstStyle/>
          <a:p>
            <a:r>
              <a:rPr lang="es-ES" dirty="0"/>
              <a:t>ENFOQUE DE LA INVESTIGACION</a:t>
            </a:r>
          </a:p>
        </p:txBody>
      </p:sp>
      <p:sp>
        <p:nvSpPr>
          <p:cNvPr id="3" name="Marcador de contenido 2">
            <a:extLst>
              <a:ext uri="{FF2B5EF4-FFF2-40B4-BE49-F238E27FC236}">
                <a16:creationId xmlns:a16="http://schemas.microsoft.com/office/drawing/2014/main" id="{7059B8C9-764E-BA05-2CAE-52FD65CDAA52}"/>
              </a:ext>
            </a:extLst>
          </p:cNvPr>
          <p:cNvSpPr>
            <a:spLocks noGrp="1"/>
          </p:cNvSpPr>
          <p:nvPr>
            <p:ph idx="1"/>
          </p:nvPr>
        </p:nvSpPr>
        <p:spPr>
          <a:xfrm>
            <a:off x="677334" y="1611949"/>
            <a:ext cx="8596668" cy="1268411"/>
          </a:xfrm>
        </p:spPr>
        <p:txBody>
          <a:bodyPr/>
          <a:lstStyle/>
          <a:p>
            <a:r>
              <a:rPr lang="es-BO" sz="1800" dirty="0">
                <a:effectLst/>
                <a:latin typeface="Arial" panose="020B0604020202020204" pitchFamily="34" charset="0"/>
                <a:ea typeface="Calibri" panose="020F0502020204030204" pitchFamily="34" charset="0"/>
                <a:cs typeface="Times New Roman" panose="02020603050405020304" pitchFamily="18" charset="0"/>
              </a:rPr>
              <a:t>Se utilizará un enfoque cuantitativo, tomaremos en cuenta la observación directa, toma de datos del producto y entrevistas con el personal de almacén y vendedores.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
        <p:nvSpPr>
          <p:cNvPr id="4" name="Título 1">
            <a:extLst>
              <a:ext uri="{FF2B5EF4-FFF2-40B4-BE49-F238E27FC236}">
                <a16:creationId xmlns:a16="http://schemas.microsoft.com/office/drawing/2014/main" id="{66B8D999-D0B9-506C-44DF-4E5676C0A87A}"/>
              </a:ext>
            </a:extLst>
          </p:cNvPr>
          <p:cNvSpPr txBox="1">
            <a:spLocks/>
          </p:cNvSpPr>
          <p:nvPr/>
        </p:nvSpPr>
        <p:spPr>
          <a:xfrm>
            <a:off x="677334" y="288036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a:t>TIPO DE ESTUDIO</a:t>
            </a:r>
          </a:p>
        </p:txBody>
      </p:sp>
      <p:sp>
        <p:nvSpPr>
          <p:cNvPr id="5" name="Marcador de contenido 2">
            <a:extLst>
              <a:ext uri="{FF2B5EF4-FFF2-40B4-BE49-F238E27FC236}">
                <a16:creationId xmlns:a16="http://schemas.microsoft.com/office/drawing/2014/main" id="{C8692FAA-426E-A153-4911-F2D8B43DCD0A}"/>
              </a:ext>
            </a:extLst>
          </p:cNvPr>
          <p:cNvSpPr txBox="1">
            <a:spLocks/>
          </p:cNvSpPr>
          <p:nvPr/>
        </p:nvSpPr>
        <p:spPr>
          <a:xfrm>
            <a:off x="677334" y="3830320"/>
            <a:ext cx="8596668" cy="1268411"/>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spcAft>
                <a:spcPts val="800"/>
              </a:spcAft>
            </a:pPr>
            <a:r>
              <a:rPr lang="es-BO" sz="1800" dirty="0">
                <a:effectLst/>
                <a:latin typeface="Arial" panose="020B0604020202020204" pitchFamily="34" charset="0"/>
                <a:ea typeface="Calibri" panose="020F0502020204030204" pitchFamily="34" charset="0"/>
                <a:cs typeface="Times New Roman" panose="02020603050405020304" pitchFamily="18" charset="0"/>
              </a:rPr>
              <a:t>Utilizaremos los estudios descriptivos a fin de recolectar información precisa del estado actual de las ventas, compras y control de inventario en la distribuidora “San Antonio” de manera que permita evidenciar de una forma técnica los problemas que se presentan.</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Tree>
    <p:extLst>
      <p:ext uri="{BB962C8B-B14F-4D97-AF65-F5344CB8AC3E}">
        <p14:creationId xmlns:p14="http://schemas.microsoft.com/office/powerpoint/2010/main" val="3793215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43E03B-2B95-F529-4825-4694422FADAC}"/>
              </a:ext>
            </a:extLst>
          </p:cNvPr>
          <p:cNvSpPr>
            <a:spLocks noGrp="1"/>
          </p:cNvSpPr>
          <p:nvPr>
            <p:ph type="title"/>
          </p:nvPr>
        </p:nvSpPr>
        <p:spPr/>
        <p:txBody>
          <a:bodyPr/>
          <a:lstStyle/>
          <a:p>
            <a:r>
              <a:rPr lang="es-ES" dirty="0"/>
              <a:t>METODO SCRUM</a:t>
            </a:r>
          </a:p>
        </p:txBody>
      </p:sp>
      <p:sp>
        <p:nvSpPr>
          <p:cNvPr id="3" name="Marcador de contenido 2">
            <a:extLst>
              <a:ext uri="{FF2B5EF4-FFF2-40B4-BE49-F238E27FC236}">
                <a16:creationId xmlns:a16="http://schemas.microsoft.com/office/drawing/2014/main" id="{116D2C1D-9E9D-2BEE-E971-641817F8B66D}"/>
              </a:ext>
            </a:extLst>
          </p:cNvPr>
          <p:cNvSpPr>
            <a:spLocks noGrp="1"/>
          </p:cNvSpPr>
          <p:nvPr>
            <p:ph idx="1"/>
          </p:nvPr>
        </p:nvSpPr>
        <p:spPr>
          <a:xfrm>
            <a:off x="677334" y="1654152"/>
            <a:ext cx="8596668" cy="3880773"/>
          </a:xfrm>
        </p:spPr>
        <p:txBody>
          <a:bodyPr/>
          <a:lstStyle/>
          <a:p>
            <a:pPr marL="0" indent="0">
              <a:lnSpc>
                <a:spcPct val="150000"/>
              </a:lnSpc>
              <a:spcAft>
                <a:spcPts val="800"/>
              </a:spcAft>
              <a:buNone/>
            </a:pPr>
            <a:r>
              <a:rPr lang="es-BO" sz="1800" dirty="0">
                <a:effectLst/>
                <a:latin typeface="Arial" panose="020B0604020202020204" pitchFamily="34" charset="0"/>
                <a:ea typeface="Calibri" panose="020F0502020204030204" pitchFamily="34" charset="0"/>
                <a:cs typeface="Times New Roman" panose="02020603050405020304" pitchFamily="18" charset="0"/>
              </a:rPr>
              <a:t>La metodología Scrum es un proceso para llevar a cabo un conjunto de tareas de forma regular con el objetivo principal de trabajar de manera colaborativa, es decir, para fomentar el trabajo en equipo.</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s-BO" sz="1800" dirty="0">
                <a:effectLst/>
                <a:latin typeface="Arial" panose="020B0604020202020204" pitchFamily="34" charset="0"/>
                <a:ea typeface="Calibri" panose="020F0502020204030204" pitchFamily="34" charset="0"/>
                <a:cs typeface="Times New Roman" panose="02020603050405020304" pitchFamily="18" charset="0"/>
              </a:rPr>
              <a:t>Con este método de trabajo lo que se pretende es alcanzar el mejor resultado de un proyecto determinado. Las prácticas que se aplican con la metodología Scrum se retroalimentan unas con otras y la integración de las mismas tiene su origen en un estudio de cómo hay que coordinar a los equipos para ser potencialmente competitivos.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Tree>
    <p:extLst>
      <p:ext uri="{BB962C8B-B14F-4D97-AF65-F5344CB8AC3E}">
        <p14:creationId xmlns:p14="http://schemas.microsoft.com/office/powerpoint/2010/main" val="2915686760"/>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230</TotalTime>
  <Words>829</Words>
  <Application>Microsoft Office PowerPoint</Application>
  <PresentationFormat>Panorámica</PresentationFormat>
  <Paragraphs>42</Paragraphs>
  <Slides>11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vt:i4>
      </vt:variant>
    </vt:vector>
  </HeadingPairs>
  <TitlesOfParts>
    <vt:vector size="18" baseType="lpstr">
      <vt:lpstr>Arial</vt:lpstr>
      <vt:lpstr>Calibri</vt:lpstr>
      <vt:lpstr>Symbol</vt:lpstr>
      <vt:lpstr>Trebuchet MS</vt:lpstr>
      <vt:lpstr>Wingdings</vt:lpstr>
      <vt:lpstr>Wingdings 3</vt:lpstr>
      <vt:lpstr>Faceta</vt:lpstr>
      <vt:lpstr>IMPLEMENTACIÓN DE UN SISTEMA DE CONTROL DE VENTAS E INVENTARIOS PARA LA DISTRIBUIDORA “SAN ANTONIO” DE LA CIUDAD DE SUCRE  </vt:lpstr>
      <vt:lpstr>Introducción </vt:lpstr>
      <vt:lpstr>PLANTEAMIENTO DEL PROBLEMA</vt:lpstr>
      <vt:lpstr>FORMULACION DEL PROBLEMA</vt:lpstr>
      <vt:lpstr>OBJETIVOS ESPECIFICOS</vt:lpstr>
      <vt:lpstr>DELIMITACIONES</vt:lpstr>
      <vt:lpstr>ALCANCE</vt:lpstr>
      <vt:lpstr>ENFOQUE DE LA INVESTIGACION</vt:lpstr>
      <vt:lpstr>METODO SCRUM</vt:lpstr>
      <vt:lpstr>REQUERIMIENTOS FUNCIONALES</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IMPLEMENTACIÓN DE UN SISTEMA DE CONTROL DE VENTAS E INVENTARIOS PARA LA DISTRIBUIDORA “SAN ANTONIO” DE LA CIUDAD DE SUCRE  </dc:title>
  <dc:creator>victor mauricio morales lopez</dc:creator>
  <cp:lastModifiedBy>victor mauricio morales lopez</cp:lastModifiedBy>
  <cp:revision>1</cp:revision>
  <dcterms:created xsi:type="dcterms:W3CDTF">2022-12-16T20:08:17Z</dcterms:created>
  <dcterms:modified xsi:type="dcterms:W3CDTF">2022-12-16T23:58:53Z</dcterms:modified>
</cp:coreProperties>
</file>