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Averag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852bc88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852bc88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7f6a7d65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7f6a7d65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852bc88d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852bc88d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852bc88d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852bc88d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852bc88d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852bc88d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852bc88d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852bc88d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7f6a7d6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7f6a7d6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852bc88d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852bc88d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7f6a7d65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7f6a7d65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7f6a7d65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7f6a7d65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7f6a7d65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7f6a7d65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7f6a7d65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7f6a7d65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7f6a7d65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7f6a7d65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0625" y="1991400"/>
            <a:ext cx="23430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latin typeface="Average"/>
                <a:ea typeface="Average"/>
                <a:cs typeface="Average"/>
                <a:sym typeface="Average"/>
              </a:rPr>
              <a:t>SQL</a:t>
            </a:r>
            <a:endParaRPr b="1" sz="56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900" y="3659125"/>
            <a:ext cx="2343150" cy="9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4707650" y="1357050"/>
            <a:ext cx="4001700" cy="358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83575" y="1944350"/>
            <a:ext cx="3674100" cy="223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1246050" y="649650"/>
            <a:ext cx="37641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Average"/>
                <a:ea typeface="Average"/>
                <a:cs typeface="Average"/>
                <a:sym typeface="Average"/>
              </a:rPr>
              <a:t>Estrutura básica DDL</a:t>
            </a:r>
            <a:endParaRPr b="1"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799025" y="2535650"/>
            <a:ext cx="27777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CREATE DATABASE teste;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USE teste;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4945050" y="1853925"/>
            <a:ext cx="40470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CREATE TABLE aluno (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RGM INT PRIMARY KEY,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idade INT,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nome VARCHAR(100),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sexo CHAR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);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483575" y="1944350"/>
            <a:ext cx="340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rage"/>
              <a:buChar char="●"/>
            </a:pPr>
            <a:r>
              <a:rPr b="1"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Criação e uso de database</a:t>
            </a:r>
            <a:endParaRPr b="1"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5233525" y="1307850"/>
            <a:ext cx="277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rage"/>
              <a:buChar char="●"/>
            </a:pPr>
            <a:r>
              <a:rPr b="1"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Criação de tabela</a:t>
            </a:r>
            <a:endParaRPr b="1"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242500" y="2571750"/>
            <a:ext cx="2826000" cy="110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1237500" y="3448375"/>
            <a:ext cx="2961900" cy="113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1237500" y="2154300"/>
            <a:ext cx="2961900" cy="9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>
            <p:ph type="title"/>
          </p:nvPr>
        </p:nvSpPr>
        <p:spPr>
          <a:xfrm>
            <a:off x="1297500" y="649800"/>
            <a:ext cx="39450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Average"/>
                <a:ea typeface="Average"/>
                <a:cs typeface="Average"/>
                <a:sym typeface="Average"/>
              </a:rPr>
              <a:t>Estrutura básica DDL</a:t>
            </a:r>
            <a:endParaRPr b="1"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1297500" y="1565900"/>
            <a:ext cx="26631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b="1" lang="pt-BR" sz="2000">
                <a:latin typeface="Average"/>
                <a:ea typeface="Average"/>
                <a:cs typeface="Average"/>
                <a:sym typeface="Average"/>
              </a:rPr>
              <a:t>Alterar tabela</a:t>
            </a:r>
            <a:endParaRPr b="1"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1297500" y="2091900"/>
            <a:ext cx="298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ALTER TABLE aluno ADD COLUMN altura FLOAT;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1339350" y="3448375"/>
            <a:ext cx="275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ALTER TABLE aluno RENAME COLUMN altura TO tamanho;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5332900" y="2571750"/>
            <a:ext cx="266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ALTER TABLE aluno DROP COLUMN tamanho;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/>
          <p:nvPr/>
        </p:nvSpPr>
        <p:spPr>
          <a:xfrm>
            <a:off x="5000850" y="2103150"/>
            <a:ext cx="3519300" cy="1526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809850" y="2103150"/>
            <a:ext cx="3396000" cy="152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 txBox="1"/>
          <p:nvPr>
            <p:ph type="title"/>
          </p:nvPr>
        </p:nvSpPr>
        <p:spPr>
          <a:xfrm>
            <a:off x="1308800" y="754350"/>
            <a:ext cx="38547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Average"/>
                <a:ea typeface="Average"/>
                <a:cs typeface="Average"/>
                <a:sym typeface="Average"/>
              </a:rPr>
              <a:t>Estrutura básica DDL</a:t>
            </a:r>
            <a:endParaRPr b="1"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1240650" y="2803650"/>
            <a:ext cx="25344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DROP TABLE aluno;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1107600" y="22271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rage"/>
              <a:buChar char="●"/>
            </a:pPr>
            <a:r>
              <a:rPr b="1"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Excluir</a:t>
            </a:r>
            <a:r>
              <a:rPr b="1"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tabela</a:t>
            </a:r>
            <a:endParaRPr b="1"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60500" y="22271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rage"/>
              <a:buChar char="●"/>
            </a:pPr>
            <a:r>
              <a:rPr b="1"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Excluir database</a:t>
            </a:r>
            <a:endParaRPr b="1"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435700" y="2860050"/>
            <a:ext cx="289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DROP DATABASE teste;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/>
          <p:nvPr/>
        </p:nvSpPr>
        <p:spPr>
          <a:xfrm>
            <a:off x="4948675" y="2177800"/>
            <a:ext cx="3741900" cy="201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291400" y="2177800"/>
            <a:ext cx="3741900" cy="201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 txBox="1"/>
          <p:nvPr>
            <p:ph type="title"/>
          </p:nvPr>
        </p:nvSpPr>
        <p:spPr>
          <a:xfrm>
            <a:off x="1297500" y="721575"/>
            <a:ext cx="40920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Average"/>
                <a:ea typeface="Average"/>
                <a:cs typeface="Average"/>
                <a:sym typeface="Average"/>
              </a:rPr>
              <a:t>Estrutura básica DML</a:t>
            </a:r>
            <a:endParaRPr b="1"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291400" y="2358400"/>
            <a:ext cx="43746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004">
                <a:latin typeface="Average"/>
                <a:ea typeface="Average"/>
                <a:cs typeface="Average"/>
                <a:sym typeface="Average"/>
              </a:rPr>
              <a:t>INSERT INTO aluno</a:t>
            </a:r>
            <a:endParaRPr sz="2004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2004">
                <a:latin typeface="Average"/>
                <a:ea typeface="Average"/>
                <a:cs typeface="Average"/>
                <a:sym typeface="Average"/>
              </a:rPr>
              <a:t>VALUES</a:t>
            </a:r>
            <a:endParaRPr sz="2004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pt-BR" sz="2004">
                <a:latin typeface="Average"/>
                <a:ea typeface="Average"/>
                <a:cs typeface="Average"/>
                <a:sym typeface="Average"/>
              </a:rPr>
              <a:t>(12345, 21, ‘Hermano Neto’, ‘M’);</a:t>
            </a:r>
            <a:endParaRPr sz="2004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1297500" y="15173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rage"/>
              <a:buChar char="●"/>
            </a:pPr>
            <a:r>
              <a:rPr b="1" lang="pt-BR" sz="2000">
                <a:solidFill>
                  <a:schemeClr val="lt1"/>
                </a:solidFill>
                <a:highlight>
                  <a:srgbClr val="434343"/>
                </a:highlight>
                <a:latin typeface="Average"/>
                <a:ea typeface="Average"/>
                <a:cs typeface="Average"/>
                <a:sym typeface="Average"/>
              </a:rPr>
              <a:t>Inserir dados</a:t>
            </a:r>
            <a:endParaRPr b="1" sz="2000">
              <a:highlight>
                <a:srgbClr val="434343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5137250" y="2177800"/>
            <a:ext cx="3496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INSERT INTO aluno 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(RGM, idade, nome, sexo)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VALUES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(12346, 18, ‘Leticia, ‘F’);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/>
          <p:nvPr/>
        </p:nvSpPr>
        <p:spPr>
          <a:xfrm>
            <a:off x="5129500" y="2260200"/>
            <a:ext cx="3866100" cy="16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438175" y="2997800"/>
            <a:ext cx="4170000" cy="142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438175" y="1741400"/>
            <a:ext cx="4136100" cy="89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 txBox="1"/>
          <p:nvPr>
            <p:ph type="title"/>
          </p:nvPr>
        </p:nvSpPr>
        <p:spPr>
          <a:xfrm>
            <a:off x="1274875" y="653725"/>
            <a:ext cx="3945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00">
                <a:latin typeface="Average"/>
                <a:ea typeface="Average"/>
                <a:cs typeface="Average"/>
                <a:sym typeface="Average"/>
              </a:rPr>
              <a:t>Estrutura básica DQL</a:t>
            </a:r>
            <a:endParaRPr b="1"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438175" y="1707750"/>
            <a:ext cx="42744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b="1" lang="pt-BR" sz="2000">
                <a:latin typeface="Average"/>
                <a:ea typeface="Average"/>
                <a:cs typeface="Average"/>
                <a:sym typeface="Average"/>
              </a:rPr>
              <a:t>Mostrar todos dados da tabela</a:t>
            </a:r>
            <a:endParaRPr b="1"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916325" y="2146050"/>
            <a:ext cx="288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SELECT * FROM aluno;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354125" y="2976025"/>
            <a:ext cx="400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verage"/>
              <a:buChar char="●"/>
            </a:pPr>
            <a:r>
              <a:rPr b="1"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Mostrar dados selecionados da tabela</a:t>
            </a:r>
            <a:endParaRPr b="1"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490375" y="3776425"/>
            <a:ext cx="417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SELECT nome, sexo FROM aluno;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5085500" y="2244600"/>
            <a:ext cx="417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rage"/>
              <a:buChar char="●"/>
            </a:pPr>
            <a:r>
              <a:rPr b="1"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Mostrar dados com condições</a:t>
            </a:r>
            <a:endParaRPr b="1"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5619050" y="2737200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SELECT * FROM aluno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WHERE sexo = ‘M’;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54150" y="1521875"/>
            <a:ext cx="5018100" cy="28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highlight>
                  <a:schemeClr val="lt2"/>
                </a:highlight>
                <a:latin typeface="Average"/>
                <a:ea typeface="Average"/>
                <a:cs typeface="Average"/>
                <a:sym typeface="Average"/>
              </a:rPr>
              <a:t>Sobre o instrutor:</a:t>
            </a:r>
            <a:endParaRPr b="1" sz="3000">
              <a:highlight>
                <a:schemeClr val="lt2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Hermano José da Silveira Farias Neto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Engenharia De Computação - IFPB (largado no P5)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Ciência Da Computação - P5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Fábrica de Software - 2022.2 (PMPB)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Fábrica de Sofware - 2023.1 (JFPB)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Liga da UFPB (Tail) - 2023.1 (Trainee)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Estágio JFPB - 26/05 - Atualmente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Liga da UFPB (Tail) - Atualmente (NLP)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275" y="1195800"/>
            <a:ext cx="2063700" cy="27519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14"/>
          <p:cNvSpPr/>
          <p:nvPr/>
        </p:nvSpPr>
        <p:spPr>
          <a:xfrm>
            <a:off x="180875" y="226100"/>
            <a:ext cx="600000" cy="7869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 rot="10800000">
            <a:off x="254150" y="288050"/>
            <a:ext cx="600000" cy="7869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755525"/>
            <a:ext cx="70389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Average"/>
                <a:ea typeface="Average"/>
                <a:cs typeface="Average"/>
                <a:sym typeface="Average"/>
              </a:rPr>
              <a:t>O que é SQL e para que serve </a:t>
            </a:r>
            <a:endParaRPr b="1"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846900" y="1934075"/>
            <a:ext cx="7450200" cy="23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pt-BR" sz="1800">
                <a:latin typeface="Average"/>
                <a:ea typeface="Average"/>
                <a:cs typeface="Average"/>
                <a:sym typeface="Average"/>
              </a:rPr>
              <a:t>SQL significa Structured Query language - linguagem estruturada de pesquisa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pt-BR" sz="1800">
                <a:latin typeface="Average"/>
                <a:ea typeface="Average"/>
                <a:cs typeface="Average"/>
                <a:sym typeface="Average"/>
              </a:rPr>
              <a:t>É uma linguagem para banco de dados relacionais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pt-BR" sz="1800">
                <a:latin typeface="Average"/>
                <a:ea typeface="Average"/>
                <a:cs typeface="Average"/>
                <a:sym typeface="Average"/>
              </a:rPr>
              <a:t>Poupa tempo de programação, porém exige tempo para projeto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2378850" y="1628400"/>
            <a:ext cx="3915000" cy="2566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766475"/>
            <a:ext cx="4306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Average"/>
                <a:ea typeface="Average"/>
                <a:cs typeface="Average"/>
                <a:sym typeface="Average"/>
              </a:rPr>
              <a:t>Onde se pode usar SQL?</a:t>
            </a:r>
            <a:endParaRPr b="1"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2333825" y="1691925"/>
            <a:ext cx="51546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Oracle</a:t>
            </a:r>
            <a:endParaRPr sz="1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MySQL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MariaDB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PostgreSQL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Microsoft SQL Server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825" y="497925"/>
            <a:ext cx="6601800" cy="4182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reflection blurRad="0" dir="5400000" dist="133350" endA="0" endPos="10000" fadeDir="5400012" kx="0" rotWithShape="0" algn="bl" stA="9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800700"/>
            <a:ext cx="70389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Average"/>
                <a:ea typeface="Average"/>
                <a:cs typeface="Average"/>
                <a:sym typeface="Average"/>
              </a:rPr>
              <a:t>Linguagem de definição de dados(DDL)</a:t>
            </a:r>
            <a:endParaRPr b="1"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33625"/>
            <a:ext cx="70389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Responsável pelos comandos de criação e </a:t>
            </a: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alteração</a:t>
            </a: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 no banco de dados, sendo composto por três comandos: </a:t>
            </a:r>
            <a:r>
              <a:rPr b="1" lang="pt-BR" sz="2000">
                <a:highlight>
                  <a:schemeClr val="lt2"/>
                </a:highlight>
                <a:latin typeface="Average"/>
                <a:ea typeface="Average"/>
                <a:cs typeface="Average"/>
                <a:sym typeface="Average"/>
              </a:rPr>
              <a:t>CREATE, ALTER E DROP.</a:t>
            </a:r>
            <a:endParaRPr b="1" sz="2000">
              <a:highlight>
                <a:schemeClr val="lt2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	Ex: 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	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140800" y="3123375"/>
            <a:ext cx="335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CREATE DATABASE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DROP DATABASE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	       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3128625" y="3171425"/>
            <a:ext cx="24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2540800" y="3123375"/>
            <a:ext cx="2351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CREATE TABLE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ALTER TABLE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DROP TABLE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1512100" y="2815325"/>
            <a:ext cx="2543400" cy="140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1188300" y="653450"/>
            <a:ext cx="725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Average"/>
                <a:ea typeface="Average"/>
                <a:cs typeface="Average"/>
                <a:sym typeface="Average"/>
              </a:rPr>
              <a:t>Linguagem de manipulação de dados (DML)</a:t>
            </a:r>
            <a:endParaRPr b="1"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759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pt-BR" sz="2000">
                <a:highlight>
                  <a:schemeClr val="accent1"/>
                </a:highlight>
                <a:latin typeface="Average"/>
                <a:ea typeface="Average"/>
                <a:cs typeface="Average"/>
                <a:sym typeface="Average"/>
              </a:rPr>
              <a:t>Insere</a:t>
            </a: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pt-BR" sz="2000">
                <a:highlight>
                  <a:schemeClr val="lt2"/>
                </a:highlight>
                <a:latin typeface="Average"/>
                <a:ea typeface="Average"/>
                <a:cs typeface="Average"/>
                <a:sym typeface="Average"/>
              </a:rPr>
              <a:t>atualiza </a:t>
            </a: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e </a:t>
            </a:r>
            <a:r>
              <a:rPr lang="pt-BR" sz="2000">
                <a:highlight>
                  <a:schemeClr val="accent1"/>
                </a:highlight>
                <a:latin typeface="Average"/>
                <a:ea typeface="Average"/>
                <a:cs typeface="Average"/>
                <a:sym typeface="Average"/>
              </a:rPr>
              <a:t>deleta </a:t>
            </a: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os dados das tabelas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b="1" lang="pt-BR" sz="2000">
                <a:latin typeface="Average"/>
                <a:ea typeface="Average"/>
                <a:cs typeface="Average"/>
                <a:sym typeface="Average"/>
              </a:rPr>
              <a:t>Ex</a:t>
            </a: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: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	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	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699925" y="2544025"/>
            <a:ext cx="29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2416325" y="2747025"/>
            <a:ext cx="22836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INSERT </a:t>
            </a:r>
            <a:endParaRPr b="1"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UPDATE</a:t>
            </a:r>
            <a:endParaRPr b="1"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DELETE </a:t>
            </a:r>
            <a:endParaRPr b="1"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1885150" y="2430975"/>
            <a:ext cx="2283600" cy="1051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766800"/>
            <a:ext cx="69180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Average"/>
                <a:ea typeface="Average"/>
                <a:cs typeface="Average"/>
                <a:sym typeface="Average"/>
              </a:rPr>
              <a:t>Linguagem de consulta de dados (DQL)</a:t>
            </a:r>
            <a:endParaRPr b="1"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33625"/>
            <a:ext cx="70389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pt-BR" sz="8000">
                <a:solidFill>
                  <a:schemeClr val="dk1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Utilizada para consultar os dados inseridos nas tabelas</a:t>
            </a:r>
            <a:endParaRPr sz="8000">
              <a:solidFill>
                <a:schemeClr val="dk1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	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2156450" y="2568875"/>
            <a:ext cx="87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Ex: </a:t>
            </a:r>
            <a:endParaRPr b="1"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2653875" y="2648025"/>
            <a:ext cx="211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SELECT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525" y="3930425"/>
            <a:ext cx="2343150" cy="9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983500" y="1567550"/>
            <a:ext cx="7419100" cy="26268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665050"/>
            <a:ext cx="3131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00">
                <a:latin typeface="Average"/>
                <a:ea typeface="Average"/>
                <a:cs typeface="Average"/>
                <a:sym typeface="Average"/>
              </a:rPr>
              <a:t>Tipo de variáveis</a:t>
            </a:r>
            <a:endParaRPr b="1"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7038900" cy="26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Average"/>
                <a:ea typeface="Average"/>
                <a:cs typeface="Average"/>
                <a:sym typeface="Average"/>
              </a:rPr>
              <a:t>Numéricos</a:t>
            </a:r>
            <a:r>
              <a:rPr b="1" lang="pt-BR" sz="2000">
                <a:latin typeface="Average"/>
                <a:ea typeface="Average"/>
                <a:cs typeface="Average"/>
                <a:sym typeface="Average"/>
              </a:rPr>
              <a:t> exatos</a:t>
            </a: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: BIGINT - BIT - DECIMAL - INT -  MONEY - NUMERIC - SMALLINT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latin typeface="Average"/>
                <a:ea typeface="Average"/>
                <a:cs typeface="Average"/>
                <a:sym typeface="Average"/>
              </a:rPr>
              <a:t>Numéricos aproximados: </a:t>
            </a: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FLOAT - REAL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latin typeface="Average"/>
                <a:ea typeface="Average"/>
                <a:cs typeface="Average"/>
                <a:sym typeface="Average"/>
              </a:rPr>
              <a:t>Data e hora: </a:t>
            </a: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DATE - DATETIME - TIME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000">
                <a:latin typeface="Average"/>
                <a:ea typeface="Average"/>
                <a:cs typeface="Average"/>
                <a:sym typeface="Average"/>
              </a:rPr>
              <a:t>Caracteres: </a:t>
            </a:r>
            <a:r>
              <a:rPr lang="pt-BR" sz="2000">
                <a:latin typeface="Average"/>
                <a:ea typeface="Average"/>
                <a:cs typeface="Average"/>
                <a:sym typeface="Average"/>
              </a:rPr>
              <a:t>CHAR - TEXT - VARCHAR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