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Barlow ExtraLight"/>
      <p:regular r:id="rId21"/>
      <p:bold r:id="rId22"/>
      <p:italic r:id="rId23"/>
      <p:boldItalic r:id="rId24"/>
    </p:embeddedFont>
    <p:embeddedFont>
      <p:font typeface="Hepta Slab Medium"/>
      <p:regular r:id="rId25"/>
      <p:bold r:id="rId26"/>
    </p:embeddedFont>
    <p:embeddedFont>
      <p:font typeface="Hepta Slab Light"/>
      <p:regular r:id="rId27"/>
      <p:bold r:id="rId28"/>
    </p:embeddedFont>
    <p:embeddedFont>
      <p:font typeface="Hepta Slab"/>
      <p:regular r:id="rId29"/>
      <p:bold r:id="rId30"/>
    </p:embeddedFont>
    <p:embeddedFont>
      <p:font typeface="Barlow Medium"/>
      <p:regular r:id="rId31"/>
      <p:bold r:id="rId32"/>
      <p:italic r:id="rId33"/>
      <p:boldItalic r:id="rId34"/>
    </p:embeddedFont>
    <p:embeddedFont>
      <p:font typeface="Barlow Light"/>
      <p:regular r:id="rId35"/>
      <p:bold r:id="rId36"/>
      <p:italic r:id="rId37"/>
      <p:boldItalic r:id="rId38"/>
    </p:embeddedFont>
    <p:embeddedFont>
      <p:font typeface="Barlow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.fntdata"/><Relationship Id="rId20" Type="http://schemas.openxmlformats.org/officeDocument/2006/relationships/slide" Target="slides/slide14.xml"/><Relationship Id="rId42" Type="http://schemas.openxmlformats.org/officeDocument/2006/relationships/font" Target="fonts/Barlow-boldItalic.fntdata"/><Relationship Id="rId41" Type="http://schemas.openxmlformats.org/officeDocument/2006/relationships/font" Target="fonts/Barlow-italic.fntdata"/><Relationship Id="rId22" Type="http://schemas.openxmlformats.org/officeDocument/2006/relationships/font" Target="fonts/BarlowExtraLight-bold.fntdata"/><Relationship Id="rId21" Type="http://schemas.openxmlformats.org/officeDocument/2006/relationships/font" Target="fonts/BarlowExtraLight-regular.fntdata"/><Relationship Id="rId24" Type="http://schemas.openxmlformats.org/officeDocument/2006/relationships/font" Target="fonts/BarlowExtraLight-boldItalic.fntdata"/><Relationship Id="rId23" Type="http://schemas.openxmlformats.org/officeDocument/2006/relationships/font" Target="fonts/BarlowExtra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ptaSlabMedium-bold.fntdata"/><Relationship Id="rId25" Type="http://schemas.openxmlformats.org/officeDocument/2006/relationships/font" Target="fonts/HeptaSlabMedium-regular.fntdata"/><Relationship Id="rId28" Type="http://schemas.openxmlformats.org/officeDocument/2006/relationships/font" Target="fonts/HeptaSlabLight-bold.fntdata"/><Relationship Id="rId27" Type="http://schemas.openxmlformats.org/officeDocument/2006/relationships/font" Target="fonts/HeptaSlab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ptaSlab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Medium-regular.fntdata"/><Relationship Id="rId30" Type="http://schemas.openxmlformats.org/officeDocument/2006/relationships/font" Target="fonts/HeptaSlab-bold.fntdata"/><Relationship Id="rId11" Type="http://schemas.openxmlformats.org/officeDocument/2006/relationships/slide" Target="slides/slide5.xml"/><Relationship Id="rId33" Type="http://schemas.openxmlformats.org/officeDocument/2006/relationships/font" Target="fonts/BarlowMedium-italic.fntdata"/><Relationship Id="rId10" Type="http://schemas.openxmlformats.org/officeDocument/2006/relationships/slide" Target="slides/slide4.xml"/><Relationship Id="rId32" Type="http://schemas.openxmlformats.org/officeDocument/2006/relationships/font" Target="fonts/BarlowMedium-bold.fntdata"/><Relationship Id="rId13" Type="http://schemas.openxmlformats.org/officeDocument/2006/relationships/slide" Target="slides/slide7.xml"/><Relationship Id="rId35" Type="http://schemas.openxmlformats.org/officeDocument/2006/relationships/font" Target="fonts/BarlowLight-regular.fntdata"/><Relationship Id="rId12" Type="http://schemas.openxmlformats.org/officeDocument/2006/relationships/slide" Target="slides/slide6.xml"/><Relationship Id="rId34" Type="http://schemas.openxmlformats.org/officeDocument/2006/relationships/font" Target="fonts/Barlow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BarlowLight-italic.fntdata"/><Relationship Id="rId14" Type="http://schemas.openxmlformats.org/officeDocument/2006/relationships/slide" Target="slides/slide8.xml"/><Relationship Id="rId36" Type="http://schemas.openxmlformats.org/officeDocument/2006/relationships/font" Target="fonts/BarlowLight-bold.fntdata"/><Relationship Id="rId17" Type="http://schemas.openxmlformats.org/officeDocument/2006/relationships/slide" Target="slides/slide11.xml"/><Relationship Id="rId39" Type="http://schemas.openxmlformats.org/officeDocument/2006/relationships/font" Target="fonts/Barlow-regular.fntdata"/><Relationship Id="rId16" Type="http://schemas.openxmlformats.org/officeDocument/2006/relationships/slide" Target="slides/slide10.xml"/><Relationship Id="rId38" Type="http://schemas.openxmlformats.org/officeDocument/2006/relationships/font" Target="fonts/BarlowLigh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9d54c8b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9d54c8b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a6fed928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a6fed928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1a6fed928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1a6fed928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19d54c8b91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19d54c8b91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1a6fed928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1a6fed928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19d54c8b91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19d54c8b91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19d54c8b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19d54c8b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19d54c8b9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19d54c8b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a6fed92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a6fed92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a6fed92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a6fed92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a6fed92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a6fed92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(cont): ensures that the information cannot be altered retroactively without the alteration being visible to others.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a6fed928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a6fed928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1a6fed928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1a6fed928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1a6fed928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1a6fed928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thereum.org/en/developers/docs/" TargetMode="External"/><Relationship Id="rId4" Type="http://schemas.openxmlformats.org/officeDocument/2006/relationships/hyperlink" Target="http://www.getmonero.org/resources/moneropedia/" TargetMode="External"/><Relationship Id="rId5" Type="http://schemas.openxmlformats.org/officeDocument/2006/relationships/hyperlink" Target="http://www.getmonero.org/resources/moneropedia/" TargetMode="External"/><Relationship Id="rId6" Type="http://schemas.openxmlformats.org/officeDocument/2006/relationships/hyperlink" Target="https://www.investopedia.com/terms/a/aml.as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801150" y="11605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700">
                <a:solidFill>
                  <a:schemeClr val="lt1"/>
                </a:solidFill>
              </a:rPr>
              <a:t>Designing a Sovereign Digital Currency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372" name="Google Shape;372;p59"/>
          <p:cNvSpPr txBox="1"/>
          <p:nvPr>
            <p:ph idx="1" type="body"/>
          </p:nvPr>
        </p:nvSpPr>
        <p:spPr>
          <a:xfrm>
            <a:off x="4046100" y="4236450"/>
            <a:ext cx="1051800" cy="4095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Victor Motino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Joseph Leung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Simon Leong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73;p59"/>
          <p:cNvSpPr txBox="1"/>
          <p:nvPr>
            <p:ph idx="2" type="subTitle"/>
          </p:nvPr>
        </p:nvSpPr>
        <p:spPr>
          <a:xfrm>
            <a:off x="26892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Ethereum as Our Crypto Platform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8"/>
          <p:cNvSpPr txBox="1"/>
          <p:nvPr>
            <p:ph idx="1" type="subTitle"/>
          </p:nvPr>
        </p:nvSpPr>
        <p:spPr>
          <a:xfrm>
            <a:off x="252800" y="522500"/>
            <a:ext cx="59049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Benefits for Compliance and Integration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464" name="Google Shape;464;p68"/>
          <p:cNvSpPr txBox="1"/>
          <p:nvPr>
            <p:ph idx="2" type="body"/>
          </p:nvPr>
        </p:nvSpPr>
        <p:spPr>
          <a:xfrm>
            <a:off x="252775" y="1969950"/>
            <a:ext cx="4348200" cy="1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Enables integration with KYC and AML systems.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Its public ledger allows for transparent tracking of transactions.</a:t>
            </a:r>
            <a:endParaRPr sz="1400"/>
          </a:p>
        </p:txBody>
      </p:sp>
      <p:sp>
        <p:nvSpPr>
          <p:cNvPr id="465" name="Google Shape;465;p68"/>
          <p:cNvSpPr txBox="1"/>
          <p:nvPr>
            <p:ph idx="4294967295" type="body"/>
          </p:nvPr>
        </p:nvSpPr>
        <p:spPr>
          <a:xfrm>
            <a:off x="114950" y="3665275"/>
            <a:ext cx="4348200" cy="1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Its open-source nature allows for seamless </a:t>
            </a:r>
            <a:r>
              <a:rPr lang="en" sz="1400">
                <a:solidFill>
                  <a:schemeClr val="lt1"/>
                </a:solidFill>
              </a:rPr>
              <a:t>interaction with other systems and traditional financial infrastructure.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Supports development of cross-platform applications.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466" name="Google Shape;466;p68"/>
          <p:cNvSpPr txBox="1"/>
          <p:nvPr>
            <p:ph idx="4294967295" type="subTitle"/>
          </p:nvPr>
        </p:nvSpPr>
        <p:spPr>
          <a:xfrm>
            <a:off x="252788" y="1499113"/>
            <a:ext cx="38385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Compliance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67" name="Google Shape;467;p68"/>
          <p:cNvSpPr txBox="1"/>
          <p:nvPr>
            <p:ph idx="4294967295" type="subTitle"/>
          </p:nvPr>
        </p:nvSpPr>
        <p:spPr>
          <a:xfrm>
            <a:off x="114961" y="3083841"/>
            <a:ext cx="38385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Interoperability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468" name="Google Shape;46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975" y="2362075"/>
            <a:ext cx="1914250" cy="19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AMERICOIN (USC)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74" name="Google Shape;474;p69"/>
          <p:cNvPicPr preferRelativeResize="0"/>
          <p:nvPr/>
        </p:nvPicPr>
        <p:blipFill rotWithShape="1">
          <a:blip r:embed="rId3">
            <a:alphaModFix/>
          </a:blip>
          <a:srcRect b="0" l="0" r="0" t="19478"/>
          <a:stretch/>
        </p:blipFill>
        <p:spPr>
          <a:xfrm>
            <a:off x="946600" y="1730075"/>
            <a:ext cx="2757700" cy="22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69"/>
          <p:cNvSpPr txBox="1"/>
          <p:nvPr>
            <p:ph idx="3" type="body"/>
          </p:nvPr>
        </p:nvSpPr>
        <p:spPr>
          <a:xfrm>
            <a:off x="535652" y="3382038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Ethereum clone.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76" name="Google Shape;47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1525" y="445025"/>
            <a:ext cx="2531976" cy="253197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69"/>
          <p:cNvSpPr txBox="1"/>
          <p:nvPr>
            <p:ph idx="3" type="body"/>
          </p:nvPr>
        </p:nvSpPr>
        <p:spPr>
          <a:xfrm>
            <a:off x="5684352" y="3032213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US Flag Logo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0"/>
          <p:cNvSpPr txBox="1"/>
          <p:nvPr>
            <p:ph idx="1" type="subTitle"/>
          </p:nvPr>
        </p:nvSpPr>
        <p:spPr>
          <a:xfrm>
            <a:off x="791150" y="522625"/>
            <a:ext cx="39183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1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Resources:</a:t>
            </a:r>
            <a:endParaRPr sz="1900"/>
          </a:p>
        </p:txBody>
      </p:sp>
      <p:sp>
        <p:nvSpPr>
          <p:cNvPr id="488" name="Google Shape;488;p71"/>
          <p:cNvSpPr txBox="1"/>
          <p:nvPr>
            <p:ph idx="2" type="body"/>
          </p:nvPr>
        </p:nvSpPr>
        <p:spPr>
          <a:xfrm>
            <a:off x="657650" y="2083625"/>
            <a:ext cx="65988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Ethereum: </a:t>
            </a:r>
            <a:r>
              <a:rPr lang="en" sz="1500" u="sng">
                <a:hlinkClick r:id="rId3"/>
              </a:rPr>
              <a:t>https://ethereum.org/en/developers/docs/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Monero: </a:t>
            </a:r>
            <a:r>
              <a:rPr lang="en" sz="1500" u="sng"/>
              <a:t>https:</a:t>
            </a:r>
            <a:r>
              <a:rPr lang="en" sz="1500" u="sng">
                <a:hlinkClick r:id="rId4"/>
              </a:rPr>
              <a:t>//www.getmonero.org/resources/monerop</a:t>
            </a:r>
            <a:r>
              <a:rPr lang="en" sz="1500" u="sng">
                <a:solidFill>
                  <a:srgbClr val="181A1B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edia/</a:t>
            </a:r>
            <a:endParaRPr sz="1500">
              <a:solidFill>
                <a:srgbClr val="181A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81A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AML and KYC: </a:t>
            </a:r>
            <a:r>
              <a:rPr lang="en" sz="1500" u="sng">
                <a:hlinkClick r:id="rId6"/>
              </a:rPr>
              <a:t>https://www.investopedia.com/terms/a/aml.asp</a:t>
            </a:r>
            <a:endParaRPr sz="1500">
              <a:solidFill>
                <a:srgbClr val="181A1B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4" name="Google Shape;494;p72"/>
          <p:cNvSpPr txBox="1"/>
          <p:nvPr>
            <p:ph idx="1" type="body"/>
          </p:nvPr>
        </p:nvSpPr>
        <p:spPr>
          <a:xfrm>
            <a:off x="567025" y="4500391"/>
            <a:ext cx="1015800" cy="1692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1A1B"/>
                </a:solidFill>
              </a:rPr>
              <a:t>Group Five</a:t>
            </a:r>
            <a:endParaRPr>
              <a:solidFill>
                <a:srgbClr val="181A1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0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Project </a:t>
            </a:r>
            <a:r>
              <a:rPr lang="en" sz="2000"/>
              <a:t>Agenda</a:t>
            </a:r>
            <a:endParaRPr sz="2000"/>
          </a:p>
        </p:txBody>
      </p:sp>
      <p:sp>
        <p:nvSpPr>
          <p:cNvPr id="379" name="Google Shape;379;p60"/>
          <p:cNvSpPr txBox="1"/>
          <p:nvPr>
            <p:ph idx="2" type="body"/>
          </p:nvPr>
        </p:nvSpPr>
        <p:spPr>
          <a:xfrm>
            <a:off x="773122" y="102520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0" name="Google Shape;380;p60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Project</a:t>
            </a:r>
            <a:endParaRPr/>
          </a:p>
        </p:txBody>
      </p:sp>
      <p:sp>
        <p:nvSpPr>
          <p:cNvPr id="381" name="Google Shape;381;p60"/>
          <p:cNvSpPr txBox="1"/>
          <p:nvPr>
            <p:ph idx="4" type="body"/>
          </p:nvPr>
        </p:nvSpPr>
        <p:spPr>
          <a:xfrm>
            <a:off x="2285800" y="1226050"/>
            <a:ext cx="18444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Sovereign Currency goals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Compliance Priorities</a:t>
            </a:r>
            <a:endParaRPr/>
          </a:p>
        </p:txBody>
      </p:sp>
      <p:sp>
        <p:nvSpPr>
          <p:cNvPr id="382" name="Google Shape;382;p60"/>
          <p:cNvSpPr txBox="1"/>
          <p:nvPr>
            <p:ph idx="5" type="body"/>
          </p:nvPr>
        </p:nvSpPr>
        <p:spPr>
          <a:xfrm>
            <a:off x="7872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3" name="Google Shape;383;p60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Criteria</a:t>
            </a:r>
            <a:endParaRPr/>
          </a:p>
        </p:txBody>
      </p:sp>
      <p:sp>
        <p:nvSpPr>
          <p:cNvPr id="384" name="Google Shape;384;p60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AML &amp; KYC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60"/>
          <p:cNvSpPr txBox="1"/>
          <p:nvPr>
            <p:ph idx="8" type="body"/>
          </p:nvPr>
        </p:nvSpPr>
        <p:spPr>
          <a:xfrm>
            <a:off x="4822772" y="980830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6" name="Google Shape;386;p60"/>
          <p:cNvSpPr txBox="1"/>
          <p:nvPr>
            <p:ph idx="9" type="subTitle"/>
          </p:nvPr>
        </p:nvSpPr>
        <p:spPr>
          <a:xfrm>
            <a:off x="5734696" y="980555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Ethereum?</a:t>
            </a:r>
            <a:endParaRPr/>
          </a:p>
        </p:txBody>
      </p:sp>
      <p:sp>
        <p:nvSpPr>
          <p:cNvPr id="387" name="Google Shape;387;p60"/>
          <p:cNvSpPr txBox="1"/>
          <p:nvPr>
            <p:ph idx="13" type="body"/>
          </p:nvPr>
        </p:nvSpPr>
        <p:spPr>
          <a:xfrm>
            <a:off x="6321272" y="1226330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Transparency benefits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Established Ecosystem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Adoption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0"/>
          <p:cNvSpPr txBox="1"/>
          <p:nvPr>
            <p:ph idx="14" type="body"/>
          </p:nvPr>
        </p:nvSpPr>
        <p:spPr>
          <a:xfrm>
            <a:off x="787306" y="34201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9" name="Google Shape;389;p60"/>
          <p:cNvSpPr txBox="1"/>
          <p:nvPr>
            <p:ph idx="15" type="subTitle"/>
          </p:nvPr>
        </p:nvSpPr>
        <p:spPr>
          <a:xfrm>
            <a:off x="1699225" y="3419875"/>
            <a:ext cx="33489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AML, KYC, and Fraud Detection</a:t>
            </a:r>
            <a:endParaRPr/>
          </a:p>
        </p:txBody>
      </p:sp>
      <p:sp>
        <p:nvSpPr>
          <p:cNvPr id="390" name="Google Shape;390;p60"/>
          <p:cNvSpPr txBox="1"/>
          <p:nvPr>
            <p:ph idx="16" type="body"/>
          </p:nvPr>
        </p:nvSpPr>
        <p:spPr>
          <a:xfrm>
            <a:off x="2285806" y="36656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Tracing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Identity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Prevention 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Regulatory Adherence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0"/>
          <p:cNvSpPr txBox="1"/>
          <p:nvPr>
            <p:ph idx="17" type="body"/>
          </p:nvPr>
        </p:nvSpPr>
        <p:spPr>
          <a:xfrm>
            <a:off x="4822781" y="2946141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92" name="Google Shape;392;p60"/>
          <p:cNvSpPr txBox="1"/>
          <p:nvPr>
            <p:ph idx="18" type="subTitle"/>
          </p:nvPr>
        </p:nvSpPr>
        <p:spPr>
          <a:xfrm>
            <a:off x="5734705" y="2945866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3" name="Google Shape;393;p60"/>
          <p:cNvSpPr txBox="1"/>
          <p:nvPr>
            <p:ph idx="19" type="body"/>
          </p:nvPr>
        </p:nvSpPr>
        <p:spPr>
          <a:xfrm>
            <a:off x="6321281" y="3191641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1"/>
          <p:cNvSpPr txBox="1"/>
          <p:nvPr>
            <p:ph idx="5" type="body"/>
          </p:nvPr>
        </p:nvSpPr>
        <p:spPr>
          <a:xfrm>
            <a:off x="480425" y="610475"/>
            <a:ext cx="76629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Objective: </a:t>
            </a:r>
            <a:r>
              <a:rPr lang="en" sz="1500"/>
              <a:t>Evaluate crypto platforms for a sovereign digital currency to support seamless compliance with government regulations such as AML, KYC, and fraud detection.</a:t>
            </a:r>
            <a:endParaRPr sz="1500"/>
          </a:p>
        </p:txBody>
      </p:sp>
      <p:sp>
        <p:nvSpPr>
          <p:cNvPr id="399" name="Google Shape;399;p61"/>
          <p:cNvSpPr txBox="1"/>
          <p:nvPr>
            <p:ph type="title"/>
          </p:nvPr>
        </p:nvSpPr>
        <p:spPr>
          <a:xfrm>
            <a:off x="480425" y="1744452"/>
            <a:ext cx="20388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Goals</a:t>
            </a:r>
            <a:endParaRPr sz="1800"/>
          </a:p>
        </p:txBody>
      </p:sp>
      <p:sp>
        <p:nvSpPr>
          <p:cNvPr id="400" name="Google Shape;400;p61"/>
          <p:cNvSpPr txBox="1"/>
          <p:nvPr>
            <p:ph idx="2" type="title"/>
          </p:nvPr>
        </p:nvSpPr>
        <p:spPr>
          <a:xfrm>
            <a:off x="480425" y="3297556"/>
            <a:ext cx="20388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Deliverables</a:t>
            </a:r>
            <a:endParaRPr sz="1800"/>
          </a:p>
        </p:txBody>
      </p:sp>
      <p:sp>
        <p:nvSpPr>
          <p:cNvPr id="401" name="Google Shape;401;p61"/>
          <p:cNvSpPr txBox="1"/>
          <p:nvPr>
            <p:ph idx="4294967295" type="title"/>
          </p:nvPr>
        </p:nvSpPr>
        <p:spPr>
          <a:xfrm>
            <a:off x="3213525" y="1454125"/>
            <a:ext cx="5056500" cy="1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 Light"/>
              <a:buChar char="●"/>
            </a:pPr>
            <a:r>
              <a:rPr lang="en" sz="1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Ensure compliance with existing regulations (AML, KYC).</a:t>
            </a:r>
            <a:endParaRPr sz="1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 Light"/>
              <a:buChar char="●"/>
            </a:pPr>
            <a:r>
              <a:rPr lang="en" sz="1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Enable Fraud detection mechanisms.</a:t>
            </a:r>
            <a:endParaRPr sz="1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 Light"/>
              <a:buChar char="●"/>
            </a:pPr>
            <a:r>
              <a:rPr lang="en" sz="1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Support seamless functionality for government-backed </a:t>
            </a:r>
            <a:endParaRPr sz="1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operations.</a:t>
            </a:r>
            <a:endParaRPr sz="1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2" name="Google Shape;402;p61"/>
          <p:cNvSpPr txBox="1"/>
          <p:nvPr>
            <p:ph idx="4294967295" type="title"/>
          </p:nvPr>
        </p:nvSpPr>
        <p:spPr>
          <a:xfrm>
            <a:off x="3214100" y="3212225"/>
            <a:ext cx="5056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 Light"/>
              <a:buChar char="●"/>
            </a:pPr>
            <a:r>
              <a:rPr lang="en" sz="1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Report and Presentation.</a:t>
            </a:r>
            <a:endParaRPr sz="1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 Light"/>
              <a:buChar char="●"/>
            </a:pPr>
            <a:r>
              <a:rPr lang="en" sz="1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Comprehensive report of Ethereum as a platform of choice.</a:t>
            </a:r>
            <a:endParaRPr sz="1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 Light"/>
              <a:buChar char="●"/>
            </a:pPr>
            <a:r>
              <a:rPr lang="en" sz="1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Policy Recommendations.</a:t>
            </a:r>
            <a:endParaRPr sz="1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03" name="Google Shape;403;p61"/>
          <p:cNvCxnSpPr/>
          <p:nvPr/>
        </p:nvCxnSpPr>
        <p:spPr>
          <a:xfrm>
            <a:off x="480425" y="1347550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61"/>
          <p:cNvCxnSpPr/>
          <p:nvPr/>
        </p:nvCxnSpPr>
        <p:spPr>
          <a:xfrm>
            <a:off x="568750" y="2928391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6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Project Overview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2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/>
              <a:t>Measures to track and prevent money laundering activities within digital transactions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/>
              <a:t>Tracks suspicious activities through the transparent ledger*.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/>
              <a:t>Helps identify patterns of money laundering.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2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Anti Money Laundering</a:t>
            </a:r>
            <a:endParaRPr sz="20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62"/>
          <p:cNvSpPr txBox="1"/>
          <p:nvPr/>
        </p:nvSpPr>
        <p:spPr>
          <a:xfrm>
            <a:off x="220725" y="4760100"/>
            <a:ext cx="34152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*transparent ledger: A digital record-keeping system.</a:t>
            </a:r>
            <a:endParaRPr sz="1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13" name="Google Shape;41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075" y="2530113"/>
            <a:ext cx="2999601" cy="16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3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/>
              <a:t>Procedures to verify the identity of users to prevent fraud and comply with global regulations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/>
              <a:t>Smart contracts to verify user identity seamlessly.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/>
              <a:t>Compliance with global regulatory frameworks.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19" name="Google Shape;419;p63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Know Your Customer</a:t>
            </a:r>
            <a:endParaRPr sz="20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pic>
        <p:nvPicPr>
          <p:cNvPr id="420" name="Google Shape;42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725" y="2180950"/>
            <a:ext cx="4574152" cy="228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4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/>
              <a:t>Systems that monitor and identify fraudulent transactions to ensure the legitimacy of the currency system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/>
              <a:t>Real time fraud monitoring via blockchain transactions.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/>
              <a:t>Prevents double-spending and other fraudulent actions.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26" name="Google Shape;426;p64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Fraud Detection</a:t>
            </a:r>
            <a:endParaRPr sz="20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27" name="Google Shape;427;p64"/>
          <p:cNvSpPr txBox="1"/>
          <p:nvPr/>
        </p:nvSpPr>
        <p:spPr>
          <a:xfrm>
            <a:off x="238125" y="4733925"/>
            <a:ext cx="3143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*blockchain: a decentralized digital ledger that records transactions across multiple  networks.</a:t>
            </a:r>
            <a:endParaRPr sz="1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28" name="Google Shape;428;p64"/>
          <p:cNvPicPr preferRelativeResize="0"/>
          <p:nvPr/>
        </p:nvPicPr>
        <p:blipFill rotWithShape="1">
          <a:blip r:embed="rId3">
            <a:alphaModFix/>
          </a:blip>
          <a:srcRect b="2859" l="1520" r="-1520" t="10739"/>
          <a:stretch/>
        </p:blipFill>
        <p:spPr>
          <a:xfrm>
            <a:off x="4863375" y="1696350"/>
            <a:ext cx="3614676" cy="31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/>
          <p:nvPr>
            <p:ph type="title"/>
          </p:nvPr>
        </p:nvSpPr>
        <p:spPr>
          <a:xfrm>
            <a:off x="311700" y="46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Why Not Monero?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434" name="Google Shape;434;p65"/>
          <p:cNvSpPr txBox="1"/>
          <p:nvPr>
            <p:ph idx="4294967295" type="subTitle"/>
          </p:nvPr>
        </p:nvSpPr>
        <p:spPr>
          <a:xfrm>
            <a:off x="311700" y="3299388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Hiding Capabilities: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35" name="Google Shape;435;p65"/>
          <p:cNvSpPr txBox="1"/>
          <p:nvPr>
            <p:ph idx="1" type="body"/>
          </p:nvPr>
        </p:nvSpPr>
        <p:spPr>
          <a:xfrm>
            <a:off x="311700" y="1633675"/>
            <a:ext cx="44046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>
                <a:solidFill>
                  <a:schemeClr val="lt1"/>
                </a:solidFill>
              </a:rPr>
              <a:t>Uses advanced techniques like </a:t>
            </a:r>
            <a:r>
              <a:rPr lang="en">
                <a:solidFill>
                  <a:schemeClr val="lt1"/>
                </a:solidFill>
              </a:rPr>
              <a:t>Ring confidential transactions (</a:t>
            </a:r>
            <a:r>
              <a:rPr lang="en">
                <a:solidFill>
                  <a:schemeClr val="lt1"/>
                </a:solidFill>
              </a:rPr>
              <a:t>Ring CTs</a:t>
            </a:r>
            <a:r>
              <a:rPr lang="en">
                <a:solidFill>
                  <a:schemeClr val="lt1"/>
                </a:solidFill>
              </a:rPr>
              <a:t>.) and Stealth addresses.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>
                <a:solidFill>
                  <a:schemeClr val="lt1"/>
                </a:solidFill>
              </a:rPr>
              <a:t>Hides transaction details (amount, senders, and recipients)  using decoy coins.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36" name="Google Shape;436;p65"/>
          <p:cNvSpPr txBox="1"/>
          <p:nvPr>
            <p:ph idx="4294967295" type="body"/>
          </p:nvPr>
        </p:nvSpPr>
        <p:spPr>
          <a:xfrm>
            <a:off x="311700" y="3780600"/>
            <a:ext cx="44046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>
                <a:solidFill>
                  <a:schemeClr val="lt1"/>
                </a:solidFill>
              </a:rPr>
              <a:t>Bulletproofs: Compresses transaction data for efficiency and secrecy.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>
                <a:solidFill>
                  <a:schemeClr val="lt1"/>
                </a:solidFill>
              </a:rPr>
              <a:t>Dandelion ++: Conceals IP addresses throughout the transaction.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7" name="Google Shape;437;p65"/>
          <p:cNvSpPr txBox="1"/>
          <p:nvPr>
            <p:ph idx="4294967295" type="subTitle"/>
          </p:nvPr>
        </p:nvSpPr>
        <p:spPr>
          <a:xfrm>
            <a:off x="311738" y="1152482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Anonymity: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438" name="Google Shape;43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125" y="244488"/>
            <a:ext cx="2297175" cy="22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6"/>
          <p:cNvSpPr txBox="1"/>
          <p:nvPr>
            <p:ph type="title"/>
          </p:nvPr>
        </p:nvSpPr>
        <p:spPr>
          <a:xfrm>
            <a:off x="130875" y="39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Risks and Compliance Issues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444" name="Google Shape;444;p66"/>
          <p:cNvSpPr txBox="1"/>
          <p:nvPr>
            <p:ph idx="4294967295" type="body"/>
          </p:nvPr>
        </p:nvSpPr>
        <p:spPr>
          <a:xfrm>
            <a:off x="130875" y="1824525"/>
            <a:ext cx="41142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>
                <a:solidFill>
                  <a:schemeClr val="lt1"/>
                </a:solidFill>
              </a:rPr>
              <a:t>Conflicts with regulatory requirements, such as: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Know Your Customer (KYC).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Anti-Money Laundering (AML).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5" name="Google Shape;445;p66"/>
          <p:cNvSpPr txBox="1"/>
          <p:nvPr>
            <p:ph idx="4294967295" type="body"/>
          </p:nvPr>
        </p:nvSpPr>
        <p:spPr>
          <a:xfrm>
            <a:off x="130875" y="3734850"/>
            <a:ext cx="41142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>
                <a:solidFill>
                  <a:schemeClr val="lt1"/>
                </a:solidFill>
              </a:rPr>
              <a:t>High risk of </a:t>
            </a:r>
            <a:r>
              <a:rPr lang="en">
                <a:solidFill>
                  <a:schemeClr val="lt1"/>
                </a:solidFill>
              </a:rPr>
              <a:t>misuse</a:t>
            </a:r>
            <a:r>
              <a:rPr lang="en">
                <a:solidFill>
                  <a:schemeClr val="lt1"/>
                </a:solidFill>
              </a:rPr>
              <a:t> in illegal activities due to strong privacy features.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6" name="Google Shape;446;p66"/>
          <p:cNvSpPr txBox="1"/>
          <p:nvPr>
            <p:ph idx="4294967295" type="subTitle"/>
          </p:nvPr>
        </p:nvSpPr>
        <p:spPr>
          <a:xfrm>
            <a:off x="130888" y="1343332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Compliance Issues: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47" name="Google Shape;447;p66"/>
          <p:cNvSpPr txBox="1"/>
          <p:nvPr>
            <p:ph idx="4294967295" type="subTitle"/>
          </p:nvPr>
        </p:nvSpPr>
        <p:spPr>
          <a:xfrm>
            <a:off x="130911" y="3232788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Risks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448" name="Google Shape;44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500" y="1531825"/>
            <a:ext cx="3729950" cy="24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7"/>
          <p:cNvSpPr txBox="1"/>
          <p:nvPr>
            <p:ph idx="1" type="subTitle"/>
          </p:nvPr>
        </p:nvSpPr>
        <p:spPr>
          <a:xfrm>
            <a:off x="273250" y="436900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Why Ethereum?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1A1B"/>
                </a:solidFill>
                <a:latin typeface="Barlow Light"/>
                <a:ea typeface="Barlow Light"/>
                <a:cs typeface="Barlow Light"/>
                <a:sym typeface="Barlow Light"/>
              </a:rPr>
              <a:t>A leading platform for Sovereign Digital Currencies</a:t>
            </a:r>
            <a:r>
              <a:rPr lang="en" sz="1500">
                <a:solidFill>
                  <a:srgbClr val="181A1B"/>
                </a:solidFill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500">
              <a:solidFill>
                <a:srgbClr val="181A1B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454" name="Google Shape;454;p67"/>
          <p:cNvSpPr txBox="1"/>
          <p:nvPr>
            <p:ph idx="4294967295" type="subTitle"/>
          </p:nvPr>
        </p:nvSpPr>
        <p:spPr>
          <a:xfrm>
            <a:off x="273200" y="338771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Security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55" name="Google Shape;455;p67"/>
          <p:cNvSpPr txBox="1"/>
          <p:nvPr>
            <p:ph idx="3" type="body"/>
          </p:nvPr>
        </p:nvSpPr>
        <p:spPr>
          <a:xfrm>
            <a:off x="273200" y="2115525"/>
            <a:ext cx="42054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 transaction capacity with Ethereum 2.0 improvements.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Optimized speed for growing network demands.</a:t>
            </a:r>
            <a:endParaRPr sz="1400"/>
          </a:p>
        </p:txBody>
      </p:sp>
      <p:sp>
        <p:nvSpPr>
          <p:cNvPr id="456" name="Google Shape;456;p67"/>
          <p:cNvSpPr txBox="1"/>
          <p:nvPr>
            <p:ph idx="4294967295" type="body"/>
          </p:nvPr>
        </p:nvSpPr>
        <p:spPr>
          <a:xfrm>
            <a:off x="273200" y="3868925"/>
            <a:ext cx="42054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ts val="1400"/>
              <a:buChar char="●"/>
            </a:pPr>
            <a:r>
              <a:rPr lang="en" sz="1400">
                <a:solidFill>
                  <a:srgbClr val="181A1B"/>
                </a:solidFill>
              </a:rPr>
              <a:t>Robust mechanism to protect against fraud and cyber attacks.</a:t>
            </a:r>
            <a:endParaRPr sz="1400">
              <a:solidFill>
                <a:srgbClr val="181A1B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81A1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ts val="1400"/>
              <a:buChar char="●"/>
            </a:pPr>
            <a:r>
              <a:rPr lang="en" sz="1400">
                <a:solidFill>
                  <a:srgbClr val="181A1B"/>
                </a:solidFill>
              </a:rPr>
              <a:t>The blockchain is immutable, which ensures the integrity of data.</a:t>
            </a:r>
            <a:endParaRPr sz="1400">
              <a:solidFill>
                <a:srgbClr val="181A1B"/>
              </a:solidFill>
            </a:endParaRPr>
          </a:p>
        </p:txBody>
      </p:sp>
      <p:sp>
        <p:nvSpPr>
          <p:cNvPr id="457" name="Google Shape;457;p67"/>
          <p:cNvSpPr txBox="1"/>
          <p:nvPr>
            <p:ph idx="4294967295" type="subTitle"/>
          </p:nvPr>
        </p:nvSpPr>
        <p:spPr>
          <a:xfrm>
            <a:off x="273238" y="1634332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Scalability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458" name="Google Shape;45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650" y="236463"/>
            <a:ext cx="2720876" cy="272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