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f3b2b1a42a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f3b2b1a42a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f3b2b1a42a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f3b2b1a42a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f3b2b1a42a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f3b2b1a42a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f3b2b1a42a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f3b2b1a42a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f3b2b1a42a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f3b2b1a42a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f3b2b1a42a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f3b2b1a42a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f3b2b1a42a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f3b2b1a42a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614725" y="309125"/>
            <a:ext cx="8119500" cy="6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80"/>
              <a:t>Audio Analysis in songs</a:t>
            </a:r>
            <a:endParaRPr sz="288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775" y="1208525"/>
            <a:ext cx="4920475" cy="354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3500" y="1740138"/>
            <a:ext cx="3404124" cy="248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0" y="299975"/>
            <a:ext cx="7946100" cy="115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80"/>
              <a:t>Audio Analysis Features</a:t>
            </a:r>
            <a:endParaRPr sz="3180"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1811700"/>
            <a:ext cx="3354900" cy="3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'D</a:t>
            </a:r>
            <a:r>
              <a:rPr lang="en" sz="2400"/>
              <a:t>anceability</a:t>
            </a:r>
            <a:r>
              <a:rPr lang="en" sz="2400"/>
              <a:t>' 💃🏻🕺🏻</a:t>
            </a:r>
            <a:endParaRPr sz="24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'Energy' ⚡️</a:t>
            </a:r>
            <a:endParaRPr sz="24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'Loudness' 📣</a:t>
            </a:r>
            <a:endParaRPr sz="24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'Acousticness' 🎸</a:t>
            </a:r>
            <a:endParaRPr sz="24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'Instrumentalness' 🎹</a:t>
            </a:r>
            <a:endParaRPr sz="24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'Liveness' 🤟🏻</a:t>
            </a:r>
            <a:endParaRPr sz="24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'Valence' 😍</a:t>
            </a:r>
            <a:endParaRPr sz="24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'Tempo' ⏰</a:t>
            </a:r>
            <a:endParaRPr sz="240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7650" y="1975300"/>
            <a:ext cx="2339650" cy="109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7800" y="3446025"/>
            <a:ext cx="2430401" cy="125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56525" y="299975"/>
            <a:ext cx="1941875" cy="7529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6522000" y="1811700"/>
            <a:ext cx="2235000" cy="29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Musical Positiveness</a:t>
            </a:r>
            <a:endParaRPr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Valence: A measure from 0.0 to 1.0 describing the musical positiveness conveyed by a track. Tracks with high valence sound more positive (e.g. happy, cheerful, euphoric), while tracks with low valence sound more negative (e.g. sad, depressed, angry).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350" y="192875"/>
            <a:ext cx="7219299" cy="471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600" y="267949"/>
            <a:ext cx="6989348" cy="223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1150" y="2664375"/>
            <a:ext cx="7121700" cy="2273801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78525" y="585725"/>
            <a:ext cx="1737325" cy="1437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" name="Google Shape;79;p16"/>
          <p:cNvCxnSpPr/>
          <p:nvPr/>
        </p:nvCxnSpPr>
        <p:spPr>
          <a:xfrm>
            <a:off x="4190675" y="1738025"/>
            <a:ext cx="3423000" cy="2170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6"/>
          <p:cNvCxnSpPr/>
          <p:nvPr/>
        </p:nvCxnSpPr>
        <p:spPr>
          <a:xfrm flipH="1">
            <a:off x="1994000" y="1138100"/>
            <a:ext cx="2126100" cy="22851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" name="Google Shape;81;p16"/>
          <p:cNvSpPr/>
          <p:nvPr/>
        </p:nvSpPr>
        <p:spPr>
          <a:xfrm>
            <a:off x="4049525" y="1402775"/>
            <a:ext cx="970450" cy="2384100"/>
          </a:xfrm>
          <a:custGeom>
            <a:rect b="b" l="l" r="r" t="t"/>
            <a:pathLst>
              <a:path extrusionOk="0" h="95364" w="38818">
                <a:moveTo>
                  <a:pt x="0" y="0"/>
                </a:moveTo>
                <a:cubicBezTo>
                  <a:pt x="3235" y="15292"/>
                  <a:pt x="15763" y="78697"/>
                  <a:pt x="19409" y="91754"/>
                </a:cubicBezTo>
                <a:cubicBezTo>
                  <a:pt x="23056" y="104811"/>
                  <a:pt x="18644" y="77990"/>
                  <a:pt x="21879" y="78343"/>
                </a:cubicBezTo>
                <a:cubicBezTo>
                  <a:pt x="25114" y="78696"/>
                  <a:pt x="35995" y="91283"/>
                  <a:pt x="38818" y="93871"/>
                </a:cubicBezTo>
              </a:path>
            </a:pathLst>
          </a:cu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82" name="Google Shape;82;p16"/>
          <p:cNvCxnSpPr/>
          <p:nvPr/>
        </p:nvCxnSpPr>
        <p:spPr>
          <a:xfrm flipH="1">
            <a:off x="4914025" y="1332200"/>
            <a:ext cx="2867400" cy="21351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6"/>
          <p:cNvCxnSpPr/>
          <p:nvPr/>
        </p:nvCxnSpPr>
        <p:spPr>
          <a:xfrm flipH="1">
            <a:off x="7666850" y="1720375"/>
            <a:ext cx="873300" cy="2135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6"/>
          <p:cNvCxnSpPr/>
          <p:nvPr/>
        </p:nvCxnSpPr>
        <p:spPr>
          <a:xfrm flipH="1">
            <a:off x="8557725" y="661675"/>
            <a:ext cx="405900" cy="238200"/>
          </a:xfrm>
          <a:prstGeom prst="straightConnector1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00" y="126475"/>
            <a:ext cx="7022177" cy="2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3275" y="419562"/>
            <a:ext cx="1908250" cy="177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9300" y="2629100"/>
            <a:ext cx="6305777" cy="2043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" name="Google Shape;92;p17"/>
          <p:cNvCxnSpPr/>
          <p:nvPr/>
        </p:nvCxnSpPr>
        <p:spPr>
          <a:xfrm>
            <a:off x="4252425" y="1667450"/>
            <a:ext cx="2143800" cy="201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7"/>
          <p:cNvCxnSpPr/>
          <p:nvPr/>
        </p:nvCxnSpPr>
        <p:spPr>
          <a:xfrm>
            <a:off x="4270075" y="1438075"/>
            <a:ext cx="1561500" cy="2152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7"/>
          <p:cNvCxnSpPr/>
          <p:nvPr/>
        </p:nvCxnSpPr>
        <p:spPr>
          <a:xfrm flipH="1">
            <a:off x="1076250" y="873425"/>
            <a:ext cx="3105600" cy="23997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7"/>
          <p:cNvCxnSpPr/>
          <p:nvPr/>
        </p:nvCxnSpPr>
        <p:spPr>
          <a:xfrm>
            <a:off x="5540500" y="2046825"/>
            <a:ext cx="846900" cy="8469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5713" y="296160"/>
            <a:ext cx="6601149" cy="2107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9875" y="2622100"/>
            <a:ext cx="6821699" cy="2200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" name="Google Shape;102;p18"/>
          <p:cNvCxnSpPr/>
          <p:nvPr/>
        </p:nvCxnSpPr>
        <p:spPr>
          <a:xfrm>
            <a:off x="5152325" y="1499825"/>
            <a:ext cx="44100" cy="1941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8"/>
          <p:cNvCxnSpPr/>
          <p:nvPr/>
        </p:nvCxnSpPr>
        <p:spPr>
          <a:xfrm>
            <a:off x="7313825" y="1402775"/>
            <a:ext cx="150000" cy="19761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8510" y="137900"/>
            <a:ext cx="6328366" cy="216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5325" y="2412950"/>
            <a:ext cx="6274724" cy="21691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" name="Google Shape;110;p19"/>
          <p:cNvCxnSpPr/>
          <p:nvPr/>
        </p:nvCxnSpPr>
        <p:spPr>
          <a:xfrm>
            <a:off x="7340300" y="1517475"/>
            <a:ext cx="61800" cy="1905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19"/>
          <p:cNvCxnSpPr/>
          <p:nvPr/>
        </p:nvCxnSpPr>
        <p:spPr>
          <a:xfrm flipH="1">
            <a:off x="3732025" y="1517475"/>
            <a:ext cx="8700" cy="1526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9"/>
          <p:cNvCxnSpPr/>
          <p:nvPr/>
        </p:nvCxnSpPr>
        <p:spPr>
          <a:xfrm flipH="1">
            <a:off x="6546425" y="1561575"/>
            <a:ext cx="335100" cy="1535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9"/>
          <p:cNvCxnSpPr/>
          <p:nvPr/>
        </p:nvCxnSpPr>
        <p:spPr>
          <a:xfrm flipH="1">
            <a:off x="2743750" y="1438075"/>
            <a:ext cx="3714300" cy="1632300"/>
          </a:xfrm>
          <a:prstGeom prst="straightConnector1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711200" y="728125"/>
            <a:ext cx="3192300" cy="16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For f</a:t>
            </a:r>
            <a:r>
              <a:rPr lang="en" sz="2020"/>
              <a:t>uture Analysis with Logistic </a:t>
            </a:r>
            <a:r>
              <a:rPr lang="en" sz="2020"/>
              <a:t>Regression is to predict log streams per feature by artist… </a:t>
            </a:r>
            <a:endParaRPr sz="2020"/>
          </a:p>
        </p:txBody>
      </p:sp>
      <p:sp>
        <p:nvSpPr>
          <p:cNvPr id="119" name="Google Shape;119;p20"/>
          <p:cNvSpPr txBox="1"/>
          <p:nvPr/>
        </p:nvSpPr>
        <p:spPr>
          <a:xfrm>
            <a:off x="6539600" y="3949475"/>
            <a:ext cx="1570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</a:rPr>
              <a:t>THANKS :)</a:t>
            </a:r>
            <a:endParaRPr sz="20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