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72" r:id="rId3"/>
    <p:sldId id="297" r:id="rId4"/>
    <p:sldId id="260" r:id="rId5"/>
    <p:sldId id="281" r:id="rId6"/>
    <p:sldId id="285" r:id="rId7"/>
    <p:sldId id="286" r:id="rId8"/>
    <p:sldId id="290" r:id="rId9"/>
    <p:sldId id="287" r:id="rId10"/>
    <p:sldId id="291" r:id="rId11"/>
    <p:sldId id="293" r:id="rId12"/>
    <p:sldId id="295" r:id="rId13"/>
    <p:sldId id="264" r:id="rId14"/>
    <p:sldId id="288" r:id="rId15"/>
    <p:sldId id="296" r:id="rId16"/>
    <p:sldId id="262" r:id="rId17"/>
    <p:sldId id="269" r:id="rId18"/>
    <p:sldId id="278" r:id="rId19"/>
    <p:sldId id="261" r:id="rId20"/>
    <p:sldId id="267" r:id="rId21"/>
    <p:sldId id="271" r:id="rId22"/>
    <p:sldId id="279" r:id="rId23"/>
    <p:sldId id="274" r:id="rId24"/>
    <p:sldId id="270" r:id="rId25"/>
    <p:sldId id="276" r:id="rId26"/>
    <p:sldId id="275" r:id="rId27"/>
    <p:sldId id="299" r:id="rId28"/>
    <p:sldId id="266" r:id="rId29"/>
    <p:sldId id="273" r:id="rId30"/>
    <p:sldId id="298" r:id="rId31"/>
    <p:sldId id="300" r:id="rId32"/>
    <p:sldId id="301" r:id="rId33"/>
    <p:sldId id="294" r:id="rId34"/>
    <p:sldId id="2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Yu" initials="VY" lastIdx="1" clrIdx="0">
    <p:extLst>
      <p:ext uri="{19B8F6BF-5375-455C-9EA6-DF929625EA0E}">
        <p15:presenceInfo xmlns:p15="http://schemas.microsoft.com/office/powerpoint/2012/main" userId="S::Victor.Yu@hertfordshire.gov.uk::2ee6ce3f-d1f5-4d55-a056-445abe13a9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5B74"/>
    <a:srgbClr val="96CEFC"/>
    <a:srgbClr val="A8E838"/>
    <a:srgbClr val="FDD51B"/>
    <a:srgbClr val="FFFFFF"/>
    <a:srgbClr val="AA5881"/>
    <a:srgbClr val="F392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526" autoAdjust="0"/>
    <p:restoredTop sz="74224" autoAdjust="0"/>
  </p:normalViewPr>
  <p:slideViewPr>
    <p:cSldViewPr snapToGrid="0">
      <p:cViewPr varScale="1">
        <p:scale>
          <a:sx n="49" d="100"/>
          <a:sy n="49" d="100"/>
        </p:scale>
        <p:origin x="436" y="80"/>
      </p:cViewPr>
      <p:guideLst/>
    </p:cSldViewPr>
  </p:slideViewPr>
  <p:notesTextViewPr>
    <p:cViewPr>
      <p:scale>
        <a:sx n="100" d="100"/>
        <a:sy n="100" d="100"/>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54DD2-4A47-402A-886F-493F7C3F03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092530-AAA4-4C72-BAE0-2BD5CA94A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07D95E-2012-4417-B1E9-0E75443B68C6}" type="datetimeFigureOut">
              <a:rPr lang="en-GB" smtClean="0"/>
              <a:t>30/03/2022</a:t>
            </a:fld>
            <a:endParaRPr lang="en-GB"/>
          </a:p>
        </p:txBody>
      </p:sp>
      <p:sp>
        <p:nvSpPr>
          <p:cNvPr id="4" name="Footer Placeholder 3">
            <a:extLst>
              <a:ext uri="{FF2B5EF4-FFF2-40B4-BE49-F238E27FC236}">
                <a16:creationId xmlns:a16="http://schemas.microsoft.com/office/drawing/2014/main" id="{ABCB00B7-503B-4309-A721-08282A3DE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09A1C8-5C7F-452B-9F55-6E2D61340E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C016D4-B5CA-43BD-A742-4A0888CD4C0F}" type="slidenum">
              <a:rPr lang="en-GB" smtClean="0"/>
              <a:t>‹#›</a:t>
            </a:fld>
            <a:endParaRPr lang="en-GB"/>
          </a:p>
        </p:txBody>
      </p:sp>
    </p:spTree>
    <p:extLst>
      <p:ext uri="{BB962C8B-B14F-4D97-AF65-F5344CB8AC3E}">
        <p14:creationId xmlns:p14="http://schemas.microsoft.com/office/powerpoint/2010/main" val="313483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73071-39ED-400F-AD9A-70362F277ECE}" type="datetimeFigureOut">
              <a:rPr lang="en-GB" smtClean="0"/>
              <a:t>30/03/2022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11D30-797D-4841-8333-E8625469C291}" type="slidenum">
              <a:rPr lang="en-GB" smtClean="0"/>
              <a:t>‹#›</a:t>
            </a:fld>
            <a:endParaRPr lang="en-GB"/>
          </a:p>
        </p:txBody>
      </p:sp>
    </p:spTree>
    <p:extLst>
      <p:ext uri="{BB962C8B-B14F-4D97-AF65-F5344CB8AC3E}">
        <p14:creationId xmlns:p14="http://schemas.microsoft.com/office/powerpoint/2010/main" val="10210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kingsfund.org.uk/publications/developing-new-models-care-pacs-vanguard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3</a:t>
            </a:fld>
            <a:endParaRPr lang="en-GB"/>
          </a:p>
        </p:txBody>
      </p:sp>
    </p:spTree>
    <p:extLst>
      <p:ext uri="{BB962C8B-B14F-4D97-AF65-F5344CB8AC3E}">
        <p14:creationId xmlns:p14="http://schemas.microsoft.com/office/powerpoint/2010/main" val="353057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regular panel data, can easily fit a linear regression model through creating a dummy variable for the time period pre and post-intervention. It is easy to check that, like their synthetic control counterparts, the regression weights in </a:t>
            </a:r>
            <a:r>
              <a:rPr lang="en-GB" dirty="0" err="1"/>
              <a:t>Wreg</a:t>
            </a:r>
            <a:r>
              <a:rPr lang="en-GB" dirty="0"/>
              <a:t> sum to one. however, regression weights may be outside the [0, 1] interval, allowing extrapolation outside of the support of the data</a:t>
            </a:r>
          </a:p>
        </p:txBody>
      </p:sp>
      <p:sp>
        <p:nvSpPr>
          <p:cNvPr id="4" name="Slide Number Placeholder 3"/>
          <p:cNvSpPr>
            <a:spLocks noGrp="1"/>
          </p:cNvSpPr>
          <p:nvPr>
            <p:ph type="sldNum" sz="quarter" idx="5"/>
          </p:nvPr>
        </p:nvSpPr>
        <p:spPr/>
        <p:txBody>
          <a:bodyPr/>
          <a:lstStyle/>
          <a:p>
            <a:fld id="{36611D30-797D-4841-8333-E8625469C291}" type="slidenum">
              <a:rPr lang="en-GB" smtClean="0"/>
              <a:t>12</a:t>
            </a:fld>
            <a:endParaRPr lang="en-GB"/>
          </a:p>
        </p:txBody>
      </p:sp>
    </p:spTree>
    <p:extLst>
      <p:ext uri="{BB962C8B-B14F-4D97-AF65-F5344CB8AC3E}">
        <p14:creationId xmlns:p14="http://schemas.microsoft.com/office/powerpoint/2010/main" val="23775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Units or entities.. which allow us to select appropriate comparison units to use as the “counterfactual”</a:t>
            </a:r>
          </a:p>
          <a:p>
            <a:endParaRPr lang="en-GB" dirty="0"/>
          </a:p>
          <a:p>
            <a:r>
              <a:rPr lang="en-GB" dirty="0"/>
              <a:t>As well, for geographical divisions, secondary data will be commonly available, we won’t need to collect data ourselves specifically for the analysis</a:t>
            </a:r>
          </a:p>
          <a:p>
            <a:endParaRPr lang="en-GB" dirty="0"/>
          </a:p>
          <a:p>
            <a:r>
              <a:rPr lang="en-GB" dirty="0"/>
              <a:t>Many packages available for whatever problem.. Of course R today, but also available for Python, STATA for example</a:t>
            </a:r>
          </a:p>
          <a:p>
            <a:endParaRPr lang="en-GB" dirty="0"/>
          </a:p>
          <a:p>
            <a:r>
              <a:rPr lang="en-GB" dirty="0"/>
              <a:t>As this builds upon </a:t>
            </a:r>
            <a:r>
              <a:rPr lang="en-GB" dirty="0" err="1"/>
              <a:t>DiD</a:t>
            </a:r>
            <a:r>
              <a:rPr lang="en-GB" dirty="0"/>
              <a:t> approaches, we can account for the time-varying effects of confounders as we don’t need select a specific counterfactual or comparator unit, a priori</a:t>
            </a:r>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13</a:t>
            </a:fld>
            <a:endParaRPr lang="en-GB"/>
          </a:p>
        </p:txBody>
      </p:sp>
    </p:spTree>
    <p:extLst>
      <p:ext uri="{BB962C8B-B14F-4D97-AF65-F5344CB8AC3E}">
        <p14:creationId xmlns:p14="http://schemas.microsoft.com/office/powerpoint/2010/main" val="140190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need a well developed understanding behind the intervention and it’s context. Without a fundamental understanding of what the intervention is for, there’s no point in conducting the study at all.</a:t>
            </a:r>
          </a:p>
          <a:p>
            <a:endParaRPr lang="en-GB" dirty="0"/>
          </a:p>
          <a:p>
            <a:r>
              <a:rPr lang="en-GB" dirty="0"/>
              <a:t>As previously discussed, the goal of comparative case studies is to estimate the effect of a policy intervention on the unit (e.g., state or region) exposed to an intervention of interest. That is, comparative case studies typically estimate the effect of an intervention on a single treated unit or on a small number of treated units.</a:t>
            </a:r>
          </a:p>
          <a:p>
            <a:endParaRPr lang="en-GB" dirty="0"/>
          </a:p>
          <a:p>
            <a:r>
              <a:rPr lang="en-GB" dirty="0"/>
              <a:t>The nature of this exercise indicates that small effects will be indistinguishable from other shocks to the outcome of the affected unit, especially if the outcome variable of interest is highly volatile.</a:t>
            </a:r>
          </a:p>
          <a:p>
            <a:endParaRPr lang="en-GB" dirty="0"/>
          </a:p>
          <a:p>
            <a:r>
              <a:rPr lang="en-GB" dirty="0"/>
              <a:t>As a result, the impact of “small” interventions with effects of a magnitude similar to the volatility of the outcome are difficult to detect.</a:t>
            </a:r>
          </a:p>
          <a:p>
            <a:endParaRPr lang="en-GB" dirty="0"/>
          </a:p>
          <a:p>
            <a:r>
              <a:rPr lang="en-GB" dirty="0"/>
              <a:t>Outcome variables that include substantial random noise elevate the risk of over-fitting, as explained in subsection 3.3. In cases where substantial volatility is present in the outcome of interest it is advisable to remove it via filtering, in both the exposed unit as well as in the units in the donor pool, before applying synthetic control techniques.1</a:t>
            </a:r>
          </a:p>
          <a:p>
            <a:endParaRPr lang="en-GB" dirty="0"/>
          </a:p>
          <a:p>
            <a:r>
              <a:rPr lang="en-GB" dirty="0"/>
              <a:t>Units that adopt an intervention similar to the one adopted by the unit of interest should not be included in the donor pool because they are affected by the intervention, very much like the unit of interest</a:t>
            </a:r>
          </a:p>
          <a:p>
            <a:endParaRPr lang="en-GB" dirty="0"/>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14</a:t>
            </a:fld>
            <a:endParaRPr lang="en-GB"/>
          </a:p>
        </p:txBody>
      </p:sp>
    </p:spTree>
    <p:extLst>
      <p:ext uri="{BB962C8B-B14F-4D97-AF65-F5344CB8AC3E}">
        <p14:creationId xmlns:p14="http://schemas.microsoft.com/office/powerpoint/2010/main" val="311264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synthetic control method requires the availability of data on outcomes and predictors of the outcome for the unit or units exposed to the intervention of interest and a set of comparison units</a:t>
            </a:r>
          </a:p>
          <a:p>
            <a:endParaRPr lang="en-GB" dirty="0"/>
          </a:p>
          <a:p>
            <a:r>
              <a:rPr lang="en-GB" dirty="0"/>
              <a:t>State level cigarette consumption statistics in the United States</a:t>
            </a:r>
          </a:p>
          <a:p>
            <a:r>
              <a:rPr lang="en-GB" dirty="0"/>
              <a:t>Sometimes, when aggregate data do not exist, aggregates of micro-data are employed in comparative case studies</a:t>
            </a:r>
          </a:p>
          <a:p>
            <a:endParaRPr lang="en-GB" dirty="0"/>
          </a:p>
          <a:p>
            <a:r>
              <a:rPr lang="en-GB" dirty="0"/>
              <a:t>Credibility of a synthetic control estimator depends in great part on its ability to steadily track the trajectory of the outcome variable for the treated unit before the intervention.</a:t>
            </a:r>
          </a:p>
          <a:p>
            <a:r>
              <a:rPr lang="en-GB" dirty="0"/>
              <a:t>Therefore, when designing a synthetic control study, it is of to collect information on the affected unit and the donor pool for a large pre-intervention window.</a:t>
            </a:r>
          </a:p>
          <a:p>
            <a:r>
              <a:rPr lang="en-GB" dirty="0"/>
              <a:t>Because With a small number of pre-intervention periods, a close or even perfect fit of the predictor values for the treated unit can spuriously attained, in which case the resulting synthetic control may fail to reproduce the trajectory of the outcome for the treated unit in the absence of the intervention.</a:t>
            </a:r>
          </a:p>
          <a:p>
            <a:endParaRPr lang="en-GB" dirty="0"/>
          </a:p>
          <a:p>
            <a:r>
              <a:rPr lang="en-GB" dirty="0"/>
              <a:t>The evaluation data must include outcome measures that are possibly affected by the intervention and are relevant for the policy decision or scientific inquiry that is the object of the study. This may be problematic if the effect of an intervention is expected to arise gradually over time and if no forward-looking measures of the outcome are available. Conversely, in some practical instances, the effect of an intervention may dissipate rapidly after showing substantial effectiveness for a few initial periods. Extensive post-intervention information allows a more complete picture of the effects of the intervention, in time and across the various outcomes of interest.</a:t>
            </a:r>
          </a:p>
        </p:txBody>
      </p:sp>
      <p:sp>
        <p:nvSpPr>
          <p:cNvPr id="4" name="Slide Number Placeholder 3"/>
          <p:cNvSpPr>
            <a:spLocks noGrp="1"/>
          </p:cNvSpPr>
          <p:nvPr>
            <p:ph type="sldNum" sz="quarter" idx="5"/>
          </p:nvPr>
        </p:nvSpPr>
        <p:spPr/>
        <p:txBody>
          <a:bodyPr/>
          <a:lstStyle/>
          <a:p>
            <a:fld id="{36611D30-797D-4841-8333-E8625469C291}" type="slidenum">
              <a:rPr lang="en-GB" smtClean="0"/>
              <a:t>15</a:t>
            </a:fld>
            <a:endParaRPr lang="en-GB"/>
          </a:p>
        </p:txBody>
      </p:sp>
    </p:spTree>
    <p:extLst>
      <p:ext uri="{BB962C8B-B14F-4D97-AF65-F5344CB8AC3E}">
        <p14:creationId xmlns:p14="http://schemas.microsoft.com/office/powerpoint/2010/main" val="2814630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Synth – First SC package developed back in 2014, but hasn’t been updated for a while, </a:t>
            </a:r>
            <a:r>
              <a:rPr lang="en-GB" dirty="0" err="1"/>
              <a:t>superceded</a:t>
            </a:r>
            <a:r>
              <a:rPr lang="en-GB" dirty="0"/>
              <a:t> by other packages</a:t>
            </a:r>
          </a:p>
          <a:p>
            <a:endParaRPr lang="en-GB" dirty="0"/>
          </a:p>
          <a:p>
            <a:r>
              <a:rPr lang="en-GB" dirty="0" err="1"/>
              <a:t>Gsynth</a:t>
            </a:r>
            <a:r>
              <a:rPr lang="en-GB" dirty="0"/>
              <a:t> – generalised version of SC, </a:t>
            </a:r>
            <a:r>
              <a:rPr lang="en-GB" b="0" i="0" dirty="0">
                <a:solidFill>
                  <a:srgbClr val="24292F"/>
                </a:solidFill>
                <a:effectLst/>
                <a:latin typeface="-apple-system"/>
              </a:rPr>
              <a:t>counterfactuals for each treated unit using control group information based on a linear interactive fixed effects model. And is package which we used for modelling VI programme talk about in a bit</a:t>
            </a:r>
          </a:p>
          <a:p>
            <a:endParaRPr lang="en-GB" b="0" i="0" dirty="0">
              <a:solidFill>
                <a:srgbClr val="24292F"/>
              </a:solidFill>
              <a:effectLst/>
              <a:latin typeface="-apple-system"/>
            </a:endParaRPr>
          </a:p>
          <a:p>
            <a:r>
              <a:rPr lang="en-GB" b="0" i="0" dirty="0" err="1">
                <a:solidFill>
                  <a:srgbClr val="24292F"/>
                </a:solidFill>
                <a:effectLst/>
                <a:latin typeface="-apple-system"/>
              </a:rPr>
              <a:t>Tidysynth</a:t>
            </a:r>
            <a:r>
              <a:rPr lang="en-GB" b="0" i="0" dirty="0">
                <a:solidFill>
                  <a:srgbClr val="24292F"/>
                </a:solidFill>
                <a:effectLst/>
                <a:latin typeface="-apple-system"/>
              </a:rPr>
              <a:t> – Builds on original Synth package using </a:t>
            </a:r>
            <a:r>
              <a:rPr lang="en-GB" b="0" i="0" dirty="0" err="1">
                <a:solidFill>
                  <a:srgbClr val="24292F"/>
                </a:solidFill>
                <a:effectLst/>
                <a:latin typeface="-apple-system"/>
              </a:rPr>
              <a:t>tidyverse</a:t>
            </a:r>
            <a:r>
              <a:rPr lang="en-GB" b="0" i="0" dirty="0">
                <a:solidFill>
                  <a:srgbClr val="24292F"/>
                </a:solidFill>
                <a:effectLst/>
                <a:latin typeface="-apple-system"/>
              </a:rPr>
              <a:t> principles </a:t>
            </a:r>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16</a:t>
            </a:fld>
            <a:endParaRPr lang="en-GB"/>
          </a:p>
        </p:txBody>
      </p:sp>
    </p:spTree>
    <p:extLst>
      <p:ext uri="{BB962C8B-B14F-4D97-AF65-F5344CB8AC3E}">
        <p14:creationId xmlns:p14="http://schemas.microsoft.com/office/powerpoint/2010/main" val="125430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MSMCT - several variables of interest simultaneously and to treat explanatory variables as time series, rather then just taking the average value in the pre-intervention period</a:t>
            </a:r>
          </a:p>
          <a:p>
            <a:endParaRPr lang="en-GB" dirty="0"/>
          </a:p>
          <a:p>
            <a:r>
              <a:rPr lang="en-GB" dirty="0" err="1"/>
              <a:t>Gsynth</a:t>
            </a:r>
            <a:r>
              <a:rPr lang="en-GB" dirty="0"/>
              <a:t> – generalised version of SC, </a:t>
            </a:r>
            <a:r>
              <a:rPr lang="en-GB" b="0" i="0" dirty="0">
                <a:solidFill>
                  <a:srgbClr val="24292F"/>
                </a:solidFill>
                <a:effectLst/>
                <a:latin typeface="-apple-system"/>
              </a:rPr>
              <a:t>counterfactuals for each treated unit using control group information based on a linear interactive fixed effects model </a:t>
            </a:r>
            <a:r>
              <a:rPr lang="en-GB" b="0" i="0" dirty="0">
                <a:solidFill>
                  <a:srgbClr val="000000"/>
                </a:solidFill>
                <a:effectLst/>
                <a:latin typeface="Times New Roman" panose="02020603050405020304" pitchFamily="18" charset="0"/>
              </a:rPr>
              <a:t>which incorporates unit-specific intercepts interacted with time-varying coefficients</a:t>
            </a:r>
            <a:r>
              <a:rPr lang="en-GB" b="0" i="0" dirty="0">
                <a:solidFill>
                  <a:srgbClr val="24292F"/>
                </a:solidFill>
                <a:effectLst/>
                <a:latin typeface="-apple-system"/>
              </a:rPr>
              <a:t>. </a:t>
            </a:r>
            <a:r>
              <a:rPr lang="en-GB" b="0" i="0" dirty="0">
                <a:solidFill>
                  <a:srgbClr val="000000"/>
                </a:solidFill>
                <a:effectLst/>
                <a:latin typeface="Times New Roman" panose="02020603050405020304" pitchFamily="18" charset="0"/>
              </a:rPr>
              <a:t>This method generalizes the synthetic control method to the case of multiple treated units and variable treatment periods, and improves efficiency and interpretability. </a:t>
            </a:r>
            <a:r>
              <a:rPr lang="en-GB" b="0" i="0" dirty="0">
                <a:solidFill>
                  <a:srgbClr val="24292F"/>
                </a:solidFill>
                <a:effectLst/>
                <a:latin typeface="-apple-system"/>
              </a:rPr>
              <a:t>And is package which we used for modelling VI programme talk about in a bit. I would personally recommend this package if you’re modelling more than one treated unit.</a:t>
            </a:r>
          </a:p>
          <a:p>
            <a:endParaRPr lang="en-GB" b="0" i="0" dirty="0">
              <a:solidFill>
                <a:srgbClr val="24292F"/>
              </a:solidFill>
              <a:effectLst/>
              <a:latin typeface="-apple-system"/>
            </a:endParaRPr>
          </a:p>
          <a:p>
            <a:r>
              <a:rPr lang="en-GB" b="0" i="0" dirty="0" err="1">
                <a:solidFill>
                  <a:srgbClr val="24292F"/>
                </a:solidFill>
                <a:effectLst/>
                <a:latin typeface="-apple-system"/>
              </a:rPr>
              <a:t>Microsynth</a:t>
            </a:r>
            <a:r>
              <a:rPr lang="en-GB" b="0" i="0" dirty="0">
                <a:solidFill>
                  <a:srgbClr val="24292F"/>
                </a:solidFill>
                <a:effectLst/>
                <a:latin typeface="-apple-system"/>
              </a:rPr>
              <a:t> - </a:t>
            </a:r>
            <a:r>
              <a:rPr lang="en-GB" b="0" i="0" dirty="0">
                <a:solidFill>
                  <a:srgbClr val="000000"/>
                </a:solidFill>
                <a:effectLst/>
                <a:latin typeface="Open Sans" panose="020B0606030504020204" pitchFamily="34" charset="0"/>
              </a:rPr>
              <a:t>incorporating high-dimensional, micro-level data into the SC framework. Better able to calculate weights that provide exact matches between treatment and synthetic control unit, both outcome and predictor variables.</a:t>
            </a:r>
          </a:p>
          <a:p>
            <a:endParaRPr lang="en-GB" b="0" i="0" dirty="0">
              <a:solidFill>
                <a:srgbClr val="24292F"/>
              </a:solidFill>
              <a:effectLst/>
              <a:latin typeface="-apple-system"/>
            </a:endParaRPr>
          </a:p>
          <a:p>
            <a:r>
              <a:rPr lang="en-GB" b="0" i="0" dirty="0" err="1">
                <a:solidFill>
                  <a:srgbClr val="24292F"/>
                </a:solidFill>
                <a:effectLst/>
                <a:latin typeface="-apple-system"/>
              </a:rPr>
              <a:t>Tidysynth</a:t>
            </a:r>
            <a:r>
              <a:rPr lang="en-GB" b="0" i="0" dirty="0">
                <a:solidFill>
                  <a:srgbClr val="24292F"/>
                </a:solidFill>
                <a:effectLst/>
                <a:latin typeface="-apple-system"/>
              </a:rPr>
              <a:t> – Builds on original Synth package using </a:t>
            </a:r>
            <a:r>
              <a:rPr lang="en-GB" b="0" i="0" dirty="0" err="1">
                <a:solidFill>
                  <a:srgbClr val="24292F"/>
                </a:solidFill>
                <a:effectLst/>
                <a:latin typeface="-apple-system"/>
              </a:rPr>
              <a:t>tidyverse</a:t>
            </a:r>
            <a:r>
              <a:rPr lang="en-GB" b="0" i="0" dirty="0">
                <a:solidFill>
                  <a:srgbClr val="24292F"/>
                </a:solidFill>
                <a:effectLst/>
                <a:latin typeface="-apple-system"/>
              </a:rPr>
              <a:t> principles.</a:t>
            </a:r>
            <a:r>
              <a:rPr lang="en-GB" b="0" i="0" dirty="0">
                <a:solidFill>
                  <a:srgbClr val="000000"/>
                </a:solidFill>
                <a:effectLst/>
                <a:latin typeface="Times New Roman" panose="02020603050405020304" pitchFamily="18" charset="0"/>
              </a:rPr>
              <a:t> Improvements allow users to inspect, visualize, and tune the synthetic control more easily, and to allow you to model the whole workflow using pipes. </a:t>
            </a:r>
            <a:r>
              <a:rPr lang="en-GB" b="0" i="0" dirty="0">
                <a:solidFill>
                  <a:srgbClr val="24292F"/>
                </a:solidFill>
                <a:effectLst/>
                <a:latin typeface="-apple-system"/>
              </a:rPr>
              <a:t> If you’re a fan of pipes, then you’ll probably want to use this package more.</a:t>
            </a:r>
          </a:p>
          <a:p>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17</a:t>
            </a:fld>
            <a:endParaRPr lang="en-GB"/>
          </a:p>
        </p:txBody>
      </p:sp>
    </p:spTree>
    <p:extLst>
      <p:ext uri="{BB962C8B-B14F-4D97-AF65-F5344CB8AC3E}">
        <p14:creationId xmlns:p14="http://schemas.microsoft.com/office/powerpoint/2010/main" val="267641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err="1"/>
              <a:t>Gsynth</a:t>
            </a:r>
            <a:r>
              <a:rPr lang="en-GB" dirty="0"/>
              <a:t> – generalised version of SC, </a:t>
            </a:r>
            <a:r>
              <a:rPr lang="en-GB" b="0" i="0" dirty="0">
                <a:solidFill>
                  <a:srgbClr val="24292F"/>
                </a:solidFill>
                <a:effectLst/>
                <a:latin typeface="-apple-system"/>
              </a:rPr>
              <a:t>counterfactuals for each treated unit using control group information based on a linear interactive fixed effects model </a:t>
            </a:r>
            <a:r>
              <a:rPr lang="en-GB" b="0" i="0" dirty="0">
                <a:solidFill>
                  <a:srgbClr val="000000"/>
                </a:solidFill>
                <a:effectLst/>
                <a:latin typeface="Times New Roman" panose="02020603050405020304" pitchFamily="18" charset="0"/>
              </a:rPr>
              <a:t>which incorporates unit-specific intercepts interacted with time-varying coefficients</a:t>
            </a:r>
            <a:r>
              <a:rPr lang="en-GB" b="0" i="0" dirty="0">
                <a:solidFill>
                  <a:srgbClr val="24292F"/>
                </a:solidFill>
                <a:effectLst/>
                <a:latin typeface="-apple-system"/>
              </a:rPr>
              <a:t>. </a:t>
            </a:r>
            <a:r>
              <a:rPr lang="en-GB" b="0" i="0" dirty="0">
                <a:solidFill>
                  <a:srgbClr val="000000"/>
                </a:solidFill>
                <a:effectLst/>
                <a:latin typeface="Times New Roman" panose="02020603050405020304" pitchFamily="18" charset="0"/>
              </a:rPr>
              <a:t>This method generalizes the synthetic control method to the case of multiple treated units and variable treatment periods, and improves efficiency and interpretability. </a:t>
            </a:r>
            <a:r>
              <a:rPr lang="en-GB" b="0" i="0" dirty="0">
                <a:solidFill>
                  <a:srgbClr val="24292F"/>
                </a:solidFill>
                <a:effectLst/>
                <a:latin typeface="-apple-system"/>
              </a:rPr>
              <a:t>And is package which we used for modelling VI programme talk about in a bit. I would personally recommend this package if you’re modelling more than one treated unit.</a:t>
            </a:r>
          </a:p>
          <a:p>
            <a:endParaRPr lang="en-GB" b="0" i="0" dirty="0">
              <a:solidFill>
                <a:srgbClr val="24292F"/>
              </a:solidFill>
              <a:effectLst/>
              <a:latin typeface="-apple-system"/>
            </a:endParaRPr>
          </a:p>
          <a:p>
            <a:r>
              <a:rPr lang="en-GB" b="0" i="0" dirty="0" err="1">
                <a:solidFill>
                  <a:srgbClr val="24292F"/>
                </a:solidFill>
                <a:effectLst/>
                <a:latin typeface="-apple-system"/>
              </a:rPr>
              <a:t>Microsynth</a:t>
            </a:r>
            <a:r>
              <a:rPr lang="en-GB" b="0" i="0" dirty="0">
                <a:solidFill>
                  <a:srgbClr val="24292F"/>
                </a:solidFill>
                <a:effectLst/>
                <a:latin typeface="-apple-system"/>
              </a:rPr>
              <a:t> - </a:t>
            </a:r>
            <a:r>
              <a:rPr lang="en-GB" b="0" i="0" dirty="0">
                <a:solidFill>
                  <a:srgbClr val="000000"/>
                </a:solidFill>
                <a:effectLst/>
                <a:latin typeface="Open Sans" panose="020B0606030504020204" pitchFamily="34" charset="0"/>
              </a:rPr>
              <a:t>incorporating high-dimensional, micro-level data into the SC framework. Better able to calculate weights that provide exact matches between treatment and synthetic control unit, both outcome and predictor variables.</a:t>
            </a:r>
          </a:p>
          <a:p>
            <a:endParaRPr lang="en-GB" b="0" i="0" dirty="0">
              <a:solidFill>
                <a:srgbClr val="24292F"/>
              </a:solidFill>
              <a:effectLst/>
              <a:latin typeface="-apple-system"/>
            </a:endParaRPr>
          </a:p>
          <a:p>
            <a:r>
              <a:rPr lang="en-GB" b="0" i="0" dirty="0" err="1">
                <a:solidFill>
                  <a:srgbClr val="24292F"/>
                </a:solidFill>
                <a:effectLst/>
                <a:latin typeface="-apple-system"/>
              </a:rPr>
              <a:t>Tidysynth</a:t>
            </a:r>
            <a:r>
              <a:rPr lang="en-GB" b="0" i="0" dirty="0">
                <a:solidFill>
                  <a:srgbClr val="24292F"/>
                </a:solidFill>
                <a:effectLst/>
                <a:latin typeface="-apple-system"/>
              </a:rPr>
              <a:t> – Builds on original Synth package using </a:t>
            </a:r>
            <a:r>
              <a:rPr lang="en-GB" b="0" i="0" dirty="0" err="1">
                <a:solidFill>
                  <a:srgbClr val="24292F"/>
                </a:solidFill>
                <a:effectLst/>
                <a:latin typeface="-apple-system"/>
              </a:rPr>
              <a:t>tidyverse</a:t>
            </a:r>
            <a:r>
              <a:rPr lang="en-GB" b="0" i="0" dirty="0">
                <a:solidFill>
                  <a:srgbClr val="24292F"/>
                </a:solidFill>
                <a:effectLst/>
                <a:latin typeface="-apple-system"/>
              </a:rPr>
              <a:t> principles.</a:t>
            </a:r>
            <a:r>
              <a:rPr lang="en-GB" b="0" i="0" dirty="0">
                <a:solidFill>
                  <a:srgbClr val="000000"/>
                </a:solidFill>
                <a:effectLst/>
                <a:latin typeface="Times New Roman" panose="02020603050405020304" pitchFamily="18" charset="0"/>
              </a:rPr>
              <a:t> Improvements allow users to inspect, visualize, and tune the synthetic control more easily, and to allow you to model the whole workflow using pipes. </a:t>
            </a:r>
            <a:r>
              <a:rPr lang="en-GB" b="0" i="0" dirty="0">
                <a:solidFill>
                  <a:srgbClr val="24292F"/>
                </a:solidFill>
                <a:effectLst/>
                <a:latin typeface="-apple-system"/>
              </a:rPr>
              <a:t> If you’re a fan of pipes, then you’ll probably want to use this package more.</a:t>
            </a:r>
          </a:p>
          <a:p>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18</a:t>
            </a:fld>
            <a:endParaRPr lang="en-GB"/>
          </a:p>
        </p:txBody>
      </p:sp>
    </p:spTree>
    <p:extLst>
      <p:ext uri="{BB962C8B-B14F-4D97-AF65-F5344CB8AC3E}">
        <p14:creationId xmlns:p14="http://schemas.microsoft.com/office/powerpoint/2010/main" val="100810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Developing new models of care in the PACS vanguards | The King's Fund (kingsfund.org.uk)</a:t>
            </a:r>
            <a:endParaRPr lang="en-GB" dirty="0"/>
          </a:p>
          <a:p>
            <a:endParaRPr lang="en-GB" dirty="0"/>
          </a:p>
          <a:p>
            <a:r>
              <a:rPr lang="en-GB" dirty="0"/>
              <a:t>10 GP practices integrated directly within the Trust between 2015-2018</a:t>
            </a:r>
          </a:p>
          <a:p>
            <a:r>
              <a:rPr lang="en-GB" dirty="0"/>
              <a:t>Represented centrepiece of NHS 5YFV back in 2014 – Primary and Acute Care Systems (PACS) new care model tested as part of Vanguard programmes</a:t>
            </a:r>
          </a:p>
        </p:txBody>
      </p:sp>
      <p:sp>
        <p:nvSpPr>
          <p:cNvPr id="4" name="Slide Number Placeholder 3"/>
          <p:cNvSpPr>
            <a:spLocks noGrp="1"/>
          </p:cNvSpPr>
          <p:nvPr>
            <p:ph type="sldNum" sz="quarter" idx="5"/>
          </p:nvPr>
        </p:nvSpPr>
        <p:spPr/>
        <p:txBody>
          <a:bodyPr/>
          <a:lstStyle/>
          <a:p>
            <a:fld id="{36611D30-797D-4841-8333-E8625469C291}" type="slidenum">
              <a:rPr lang="en-GB" smtClean="0"/>
              <a:t>19</a:t>
            </a:fld>
            <a:endParaRPr lang="en-GB"/>
          </a:p>
        </p:txBody>
      </p:sp>
    </p:spTree>
    <p:extLst>
      <p:ext uri="{BB962C8B-B14F-4D97-AF65-F5344CB8AC3E}">
        <p14:creationId xmlns:p14="http://schemas.microsoft.com/office/powerpoint/2010/main" val="244621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closely match the VI practice in terms of patient demographics, deprivation scoring, and disease outcomes, through numerical optimisation procedures</a:t>
            </a:r>
          </a:p>
          <a:p>
            <a:r>
              <a:rPr lang="en-GB" dirty="0">
                <a:cs typeface="Calibri" panose="020F0502020204030204"/>
              </a:rPr>
              <a:t>SC Practice – Weighted combination of donor practices</a:t>
            </a:r>
          </a:p>
          <a:p>
            <a:r>
              <a:rPr lang="en-GB" dirty="0">
                <a:cs typeface="Calibri" panose="020F0502020204030204"/>
              </a:rPr>
              <a:t>A lot of assumptions made – more to the methodology, beyond the scope of this presentation</a:t>
            </a:r>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20</a:t>
            </a:fld>
            <a:endParaRPr lang="en-GB"/>
          </a:p>
        </p:txBody>
      </p:sp>
    </p:spTree>
    <p:extLst>
      <p:ext uri="{BB962C8B-B14F-4D97-AF65-F5344CB8AC3E}">
        <p14:creationId xmlns:p14="http://schemas.microsoft.com/office/powerpoint/2010/main" val="4179964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closely match the VI practice in terms of patient demographics, deprivation scoring, and disease outcomes, through numerical optimisation procedures</a:t>
            </a:r>
          </a:p>
          <a:p>
            <a:r>
              <a:rPr lang="en-GB" dirty="0">
                <a:cs typeface="Calibri" panose="020F0502020204030204"/>
              </a:rPr>
              <a:t>SC Practice – Weighted combination of donor practices</a:t>
            </a:r>
          </a:p>
          <a:p>
            <a:r>
              <a:rPr lang="en-GB" dirty="0">
                <a:cs typeface="Calibri" panose="020F0502020204030204"/>
              </a:rPr>
              <a:t>A lot of assumptions made – more to the methodology, beyond the scope of this presentation</a:t>
            </a:r>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21</a:t>
            </a:fld>
            <a:endParaRPr lang="en-GB"/>
          </a:p>
        </p:txBody>
      </p:sp>
    </p:spTree>
    <p:extLst>
      <p:ext uri="{BB962C8B-B14F-4D97-AF65-F5344CB8AC3E}">
        <p14:creationId xmlns:p14="http://schemas.microsoft.com/office/powerpoint/2010/main" val="410830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originally introduced for economic studies, but now used in a wide range of fields from healthcare, to politics</a:t>
            </a:r>
          </a:p>
          <a:p>
            <a:endParaRPr lang="en-GB" dirty="0"/>
          </a:p>
          <a:p>
            <a:r>
              <a:rPr lang="en-GB" dirty="0"/>
              <a:t>Aggregated level data</a:t>
            </a:r>
          </a:p>
          <a:p>
            <a:endParaRPr lang="en-GB" dirty="0"/>
          </a:p>
          <a:p>
            <a:r>
              <a:rPr lang="en-GB" dirty="0"/>
              <a:t>3) This synthetic control unit is similar to similar as possible to that of the treated unit, in terms of predictor covariates and outcomes</a:t>
            </a:r>
          </a:p>
          <a:p>
            <a:endParaRPr lang="en-GB" dirty="0"/>
          </a:p>
          <a:p>
            <a:r>
              <a:rPr lang="en-GB" dirty="0"/>
              <a:t>Traditional regression analysis techniques require large samples and many observed instances of the event or intervention of interest and, as a result, they are often ill-suited to estimate the effects of infrequent events, such as policy interventions, on aggregate units</a:t>
            </a:r>
          </a:p>
          <a:p>
            <a:endParaRPr lang="en-GB" dirty="0"/>
          </a:p>
          <a:p>
            <a:r>
              <a:rPr lang="en-GB" dirty="0"/>
              <a:t>Economists have approached the estimation of the effects of large-scale but infrequent interventions using time-series analysis and comparative case studies. Single-unit time-series analysis is an effective tool to study the short-term effects of policy interventions in cases when we expect short-term effects to be of a substantial magnitude.2 However, the use of time-series techniques to estimate medium and long-term effects of policy intervention is complicated by the presence of shocks to the outcome of interest, aside from the effect of the intervention.</a:t>
            </a:r>
          </a:p>
          <a:p>
            <a:endParaRPr lang="en-GB" dirty="0"/>
          </a:p>
          <a:p>
            <a:r>
              <a:rPr lang="en-GB" b="0" i="0" dirty="0">
                <a:solidFill>
                  <a:srgbClr val="70757A"/>
                </a:solidFill>
                <a:effectLst/>
                <a:latin typeface="arial" panose="020B0604020202020204" pitchFamily="34" charset="0"/>
              </a:rPr>
              <a:t> </a:t>
            </a:r>
            <a:r>
              <a:rPr lang="en-GB" b="1" i="0" dirty="0">
                <a:solidFill>
                  <a:srgbClr val="5F6368"/>
                </a:solidFill>
                <a:effectLst/>
                <a:latin typeface="arial" panose="020B0604020202020204" pitchFamily="34" charset="0"/>
              </a:rPr>
              <a:t>Comparative case studies</a:t>
            </a:r>
            <a:r>
              <a:rPr lang="en-GB" b="0" i="0" dirty="0">
                <a:solidFill>
                  <a:srgbClr val="4D5156"/>
                </a:solidFill>
                <a:effectLst/>
                <a:latin typeface="arial" panose="020B0604020202020204" pitchFamily="34" charset="0"/>
              </a:rPr>
              <a:t> involve explicit, formal, and structured focus on comparison to produce causal inferences about social phenomena. </a:t>
            </a:r>
            <a:r>
              <a:rPr lang="en-GB" dirty="0"/>
              <a:t>And are based on the idea that the effect of an intervention can be inferred by comparing the evolution of the outcome variables of interest, between the unit exposed to treatment and a group of units that are similar to the exposed unit but were not affected by the treatment.</a:t>
            </a:r>
          </a:p>
          <a:p>
            <a:endParaRPr lang="en-GB" dirty="0"/>
          </a:p>
          <a:p>
            <a:r>
              <a:rPr lang="en-GB" dirty="0"/>
              <a:t>A drawback of comparative case studies of this type is that the selection of the comparison units is not formalized and often relies on informal statements of affinity between the units affected by the event or intervention of interest and a set of comparison units. Moreover, when the units of observation are a small number of aggregate entities, like countries or regions, no single unit alone may provide a good comparison for the unit affected by the intervention.</a:t>
            </a:r>
          </a:p>
          <a:p>
            <a:endParaRPr lang="en-GB" dirty="0"/>
          </a:p>
          <a:p>
            <a:r>
              <a:rPr lang="en-GB" dirty="0"/>
              <a:t>So, the synthetic control method is based on the idea that, when the units of observation are a small number of aggregate entities, a combination of unaffected units often provides a more appropriate comparison than any single unaffected unit alone. The synthetic control methodology formalizes the selection of the comparison units using a data driven procedure, and it’s this formalization also opens the door to a mode of quantitative inference.</a:t>
            </a:r>
          </a:p>
        </p:txBody>
      </p:sp>
      <p:sp>
        <p:nvSpPr>
          <p:cNvPr id="4" name="Slide Number Placeholder 3"/>
          <p:cNvSpPr>
            <a:spLocks noGrp="1"/>
          </p:cNvSpPr>
          <p:nvPr>
            <p:ph type="sldNum" sz="quarter" idx="5"/>
          </p:nvPr>
        </p:nvSpPr>
        <p:spPr/>
        <p:txBody>
          <a:bodyPr/>
          <a:lstStyle/>
          <a:p>
            <a:fld id="{36611D30-797D-4841-8333-E8625469C291}" type="slidenum">
              <a:rPr lang="en-GB" smtClean="0"/>
              <a:t>4</a:t>
            </a:fld>
            <a:endParaRPr lang="en-GB"/>
          </a:p>
        </p:txBody>
      </p:sp>
    </p:spTree>
    <p:extLst>
      <p:ext uri="{BB962C8B-B14F-4D97-AF65-F5344CB8AC3E}">
        <p14:creationId xmlns:p14="http://schemas.microsoft.com/office/powerpoint/2010/main" val="4216322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closely match the VI practice in terms of patient demographics, deprivation scoring, and disease outcomes, through numerical optimisation procedures</a:t>
            </a:r>
          </a:p>
          <a:p>
            <a:r>
              <a:rPr lang="en-GB" dirty="0">
                <a:cs typeface="Calibri" panose="020F0502020204030204"/>
              </a:rPr>
              <a:t>SC Practice – Weighted combination of donor practices</a:t>
            </a:r>
          </a:p>
          <a:p>
            <a:r>
              <a:rPr lang="en-GB" dirty="0">
                <a:cs typeface="Calibri" panose="020F0502020204030204"/>
              </a:rPr>
              <a:t>A lot of assumptions made – more to the methodology, beyond the scope of this presentation</a:t>
            </a:r>
          </a:p>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22</a:t>
            </a:fld>
            <a:endParaRPr lang="en-GB"/>
          </a:p>
        </p:txBody>
      </p:sp>
    </p:spTree>
    <p:extLst>
      <p:ext uri="{BB962C8B-B14F-4D97-AF65-F5344CB8AC3E}">
        <p14:creationId xmlns:p14="http://schemas.microsoft.com/office/powerpoint/2010/main" val="149120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currently no consensus on what constitutes a ‘good fit’ or how to judge similarity</a:t>
            </a:r>
          </a:p>
        </p:txBody>
      </p:sp>
      <p:sp>
        <p:nvSpPr>
          <p:cNvPr id="4" name="Slide Number Placeholder 3"/>
          <p:cNvSpPr>
            <a:spLocks noGrp="1"/>
          </p:cNvSpPr>
          <p:nvPr>
            <p:ph type="sldNum" sz="quarter" idx="5"/>
          </p:nvPr>
        </p:nvSpPr>
        <p:spPr/>
        <p:txBody>
          <a:bodyPr/>
          <a:lstStyle/>
          <a:p>
            <a:fld id="{36611D30-797D-4841-8333-E8625469C291}" type="slidenum">
              <a:rPr lang="en-GB" smtClean="0"/>
              <a:t>25</a:t>
            </a:fld>
            <a:endParaRPr lang="en-GB"/>
          </a:p>
        </p:txBody>
      </p:sp>
    </p:spTree>
    <p:extLst>
      <p:ext uri="{BB962C8B-B14F-4D97-AF65-F5344CB8AC3E}">
        <p14:creationId xmlns:p14="http://schemas.microsoft.com/office/powerpoint/2010/main" val="4201605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all methods that draw causal inferences from observational data, SCM requires a number of assumptions and its applicability is limited by the requirement for series of outcome and covariate data on both the treated unit and a suitable pool of untreated comparison units.</a:t>
            </a:r>
          </a:p>
        </p:txBody>
      </p:sp>
      <p:sp>
        <p:nvSpPr>
          <p:cNvPr id="4" name="Slide Number Placeholder 3"/>
          <p:cNvSpPr>
            <a:spLocks noGrp="1"/>
          </p:cNvSpPr>
          <p:nvPr>
            <p:ph type="sldNum" sz="quarter" idx="5"/>
          </p:nvPr>
        </p:nvSpPr>
        <p:spPr/>
        <p:txBody>
          <a:bodyPr/>
          <a:lstStyle/>
          <a:p>
            <a:fld id="{36611D30-797D-4841-8333-E8625469C291}" type="slidenum">
              <a:rPr lang="en-GB" smtClean="0"/>
              <a:t>29</a:t>
            </a:fld>
            <a:endParaRPr lang="en-GB"/>
          </a:p>
        </p:txBody>
      </p:sp>
    </p:spTree>
    <p:extLst>
      <p:ext uri="{BB962C8B-B14F-4D97-AF65-F5344CB8AC3E}">
        <p14:creationId xmlns:p14="http://schemas.microsoft.com/office/powerpoint/2010/main" val="2007556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Limitations</a:t>
            </a:r>
          </a:p>
          <a:p>
            <a:endParaRPr lang="en-GB" dirty="0"/>
          </a:p>
          <a:p>
            <a:r>
              <a:rPr lang="en-GB" dirty="0"/>
              <a:t>Imputation, imperfect data, data not missing at random etc.</a:t>
            </a:r>
          </a:p>
        </p:txBody>
      </p:sp>
      <p:sp>
        <p:nvSpPr>
          <p:cNvPr id="4" name="Slide Number Placeholder 3"/>
          <p:cNvSpPr>
            <a:spLocks noGrp="1"/>
          </p:cNvSpPr>
          <p:nvPr>
            <p:ph type="sldNum" sz="quarter" idx="5"/>
          </p:nvPr>
        </p:nvSpPr>
        <p:spPr/>
        <p:txBody>
          <a:bodyPr/>
          <a:lstStyle/>
          <a:p>
            <a:fld id="{36611D30-797D-4841-8333-E8625469C291}" type="slidenum">
              <a:rPr lang="en-GB" smtClean="0"/>
              <a:t>34</a:t>
            </a:fld>
            <a:endParaRPr lang="en-GB"/>
          </a:p>
        </p:txBody>
      </p:sp>
    </p:spTree>
    <p:extLst>
      <p:ext uri="{BB962C8B-B14F-4D97-AF65-F5344CB8AC3E}">
        <p14:creationId xmlns:p14="http://schemas.microsoft.com/office/powerpoint/2010/main" val="94103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5</a:t>
            </a:fld>
            <a:endParaRPr lang="en-GB"/>
          </a:p>
        </p:txBody>
      </p:sp>
    </p:spTree>
    <p:extLst>
      <p:ext uri="{BB962C8B-B14F-4D97-AF65-F5344CB8AC3E}">
        <p14:creationId xmlns:p14="http://schemas.microsoft.com/office/powerpoint/2010/main" val="66537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611D30-797D-4841-8333-E8625469C291}" type="slidenum">
              <a:rPr lang="en-GB" smtClean="0"/>
              <a:t>6</a:t>
            </a:fld>
            <a:endParaRPr lang="en-GB"/>
          </a:p>
        </p:txBody>
      </p:sp>
    </p:spTree>
    <p:extLst>
      <p:ext uri="{BB962C8B-B14F-4D97-AF65-F5344CB8AC3E}">
        <p14:creationId xmlns:p14="http://schemas.microsoft.com/office/powerpoint/2010/main" val="65894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B6F7424-E5B4-4EB1-849E-EFE9702B7BA3}"/>
              </a:ext>
            </a:extLst>
          </p:cNvPr>
          <p:cNvSpPr>
            <a:spLocks noGrp="1"/>
          </p:cNvSpPr>
          <p:nvPr>
            <p:ph type="body" idx="1"/>
          </p:nvPr>
        </p:nvSpPr>
        <p:spPr/>
        <p:txBody>
          <a:bodyPr/>
          <a:lstStyle/>
          <a:p>
            <a:r>
              <a:rPr lang="en-GB" dirty="0"/>
              <a:t>An optimisation procedure using the outcome variables from the potential control areas and any other predictor variables identified (see box 2) selects the best weighting of units from the donor pool to create a synthetic control. The optimisation procedure minimises the difference between the outcome of interest in the treated unit in the preintervention period and the synthetic control. The difference is measured by the root mean square prediction error (RMSPE).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AF5BC50-95C4-4B96-AD92-514C39343A9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optimisation procedure using the outcome variables from the potential control areas and any other predictor variables identified (see box 2) selects the best weighting of units from the donor pool to create a synthetic control. The optimisation procedure minimises the difference between the outcome of interest in the treated unit in the preintervention period and the synthetic control. The difference is measured by the root mean square prediction error (RMSPE).</a:t>
            </a:r>
          </a:p>
          <a:p>
            <a:endParaRPr lang="en-GB" dirty="0"/>
          </a:p>
        </p:txBody>
      </p:sp>
    </p:spTree>
    <p:extLst>
      <p:ext uri="{BB962C8B-B14F-4D97-AF65-F5344CB8AC3E}">
        <p14:creationId xmlns:p14="http://schemas.microsoft.com/office/powerpoint/2010/main" val="120204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92825CE-E3D6-4859-93CD-239E2A97EE8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optimisation procedure using the outcome variables from the potential control areas and any other predictor variables identified (see box 2) selects the best weighting of units from the donor pool to create a synthetic control. The optimisation procedure minimises the difference between the outcome of interest in the treated unit in the preintervention period and the synthetic control. The difference is measured by the root mean square prediction error (RMSPE).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weights applied to different states are based on those that minimise the difference (based on achieving the smallest root mean square prediction error).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If the placebo studies create gaps of magnitude similar to the one estimated for California, then our interpretation is that our analysis does not provide significant evidence of a negative effect of Proposition 99 on cigarette sales in California. If, on the other hand, the placebo studies show that the gap estimated for California is unusually large relative to the gaps for the states that did not implement large-scale tobacco control program, then our interpretation is that our analysis provides significant evidence of a negative effect of Proposition 99 on cigarette sales in California.</a:t>
            </a:r>
          </a:p>
          <a:p>
            <a:endParaRPr lang="en-GB" dirty="0"/>
          </a:p>
          <a:p>
            <a:r>
              <a:rPr lang="en-GB" dirty="0"/>
              <a:t>Fitting based on MSPE</a:t>
            </a:r>
          </a:p>
          <a:p>
            <a:endParaRPr lang="en-GB" dirty="0"/>
          </a:p>
          <a:p>
            <a:r>
              <a:rPr lang="en-GB" dirty="0"/>
              <a:t>New Hampshire is the state with the highest per capita cigarette sales for every year prior to the passage of Proposition 99. Therefore, there is no combination of states in our sample that can reproduce the time series of per capita cigarette sales in New Hampshire prior to 1988. Similar problems arise for other states with extreme values of per capita cigarette sales during the pre-Proposition 99 period.</a:t>
            </a:r>
          </a:p>
        </p:txBody>
      </p:sp>
      <p:sp>
        <p:nvSpPr>
          <p:cNvPr id="4" name="Slide Number Placeholder 3"/>
          <p:cNvSpPr>
            <a:spLocks noGrp="1"/>
          </p:cNvSpPr>
          <p:nvPr>
            <p:ph type="sldNum" sz="quarter" idx="5"/>
          </p:nvPr>
        </p:nvSpPr>
        <p:spPr/>
        <p:txBody>
          <a:bodyPr/>
          <a:lstStyle/>
          <a:p>
            <a:fld id="{36611D30-797D-4841-8333-E8625469C291}" type="slidenum">
              <a:rPr lang="en-GB" smtClean="0"/>
              <a:t>10</a:t>
            </a:fld>
            <a:endParaRPr lang="en-GB"/>
          </a:p>
        </p:txBody>
      </p:sp>
    </p:spTree>
    <p:extLst>
      <p:ext uri="{BB962C8B-B14F-4D97-AF65-F5344CB8AC3E}">
        <p14:creationId xmlns:p14="http://schemas.microsoft.com/office/powerpoint/2010/main" val="369328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If the placebo studies create gaps of magnitude similar to the one estimated for California, then our interpretation is that our analysis does not provide significant evidence of a negative effect of Proposition 99 on cigarette sales in California. If, on the other hand, the placebo studies show that the gap estimated for California is unusually large relative to the gaps for the states that did not implement large-scale tobacco control program, then our interpretation is that our analysis provides significant evidence of a negative effect of Proposition 99 on cigarette sales in California.</a:t>
            </a:r>
          </a:p>
          <a:p>
            <a:endParaRPr lang="en-GB" dirty="0"/>
          </a:p>
          <a:p>
            <a:r>
              <a:rPr lang="en-GB" dirty="0"/>
              <a:t>Fitting based on MSPE</a:t>
            </a:r>
          </a:p>
          <a:p>
            <a:endParaRPr lang="en-GB" dirty="0"/>
          </a:p>
          <a:p>
            <a:r>
              <a:rPr lang="en-GB" dirty="0"/>
              <a:t>New Hampshire is the state with the highest per capita cigarette sales for every year prior to the passage of Proposition 99. Therefore, there is no combination of states in our sample that can reproduce the time series of per capita cigarette sales in New Hampshire prior to 1988. Similar problems arise for other states with extreme values of per capita cigarette sales during the pre-Proposition 99 period.</a:t>
            </a:r>
          </a:p>
        </p:txBody>
      </p:sp>
      <p:sp>
        <p:nvSpPr>
          <p:cNvPr id="4" name="Slide Number Placeholder 3"/>
          <p:cNvSpPr>
            <a:spLocks noGrp="1"/>
          </p:cNvSpPr>
          <p:nvPr>
            <p:ph type="sldNum" sz="quarter" idx="5"/>
          </p:nvPr>
        </p:nvSpPr>
        <p:spPr/>
        <p:txBody>
          <a:bodyPr/>
          <a:lstStyle/>
          <a:p>
            <a:fld id="{36611D30-797D-4841-8333-E8625469C291}" type="slidenum">
              <a:rPr lang="en-GB" smtClean="0"/>
              <a:t>11</a:t>
            </a:fld>
            <a:endParaRPr lang="en-GB"/>
          </a:p>
        </p:txBody>
      </p:sp>
    </p:spTree>
    <p:extLst>
      <p:ext uri="{BB962C8B-B14F-4D97-AF65-F5344CB8AC3E}">
        <p14:creationId xmlns:p14="http://schemas.microsoft.com/office/powerpoint/2010/main" val="325143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4D17-B1C3-4748-87CB-A5DE9B1E136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26A97C98-D97D-42F1-B252-878CE85FC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D82DB3-2C1B-4ADD-A729-26B65509BC37}"/>
              </a:ext>
            </a:extLst>
          </p:cNvPr>
          <p:cNvSpPr>
            <a:spLocks noGrp="1"/>
          </p:cNvSpPr>
          <p:nvPr>
            <p:ph type="dt" sz="half" idx="10"/>
          </p:nvPr>
        </p:nvSpPr>
        <p:spPr/>
        <p:txBody>
          <a:bodyPr/>
          <a:lstStyle/>
          <a:p>
            <a:fld id="{C6D34FBB-5A46-4357-A797-A7F134087082}" type="datetime1">
              <a:rPr lang="en-GB" smtClean="0"/>
              <a:t>30/03/2022</a:t>
            </a:fld>
            <a:endParaRPr lang="en-GB"/>
          </a:p>
        </p:txBody>
      </p:sp>
      <p:sp>
        <p:nvSpPr>
          <p:cNvPr id="5" name="Footer Placeholder 4">
            <a:extLst>
              <a:ext uri="{FF2B5EF4-FFF2-40B4-BE49-F238E27FC236}">
                <a16:creationId xmlns:a16="http://schemas.microsoft.com/office/drawing/2014/main" id="{D2B862C0-01EA-45E7-A1FB-6B50AC2BED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B51F42-DA07-4E8D-BE52-E687180AD16A}"/>
              </a:ext>
            </a:extLst>
          </p:cNvPr>
          <p:cNvSpPr>
            <a:spLocks noGrp="1"/>
          </p:cNvSpPr>
          <p:nvPr>
            <p:ph type="sldNum" sz="quarter" idx="12"/>
          </p:nvPr>
        </p:nvSpPr>
        <p:spPr/>
        <p:txBody>
          <a:bodyPr/>
          <a:lstStyle>
            <a:lvl1pPr>
              <a:defRPr b="1"/>
            </a:lvl1pPr>
          </a:lstStyle>
          <a:p>
            <a:fld id="{68EA4416-F331-4059-B1E1-CFB0BC879A87}" type="slidenum">
              <a:rPr lang="en-GB" smtClean="0"/>
              <a:pPr/>
              <a:t>‹#›</a:t>
            </a:fld>
            <a:endParaRPr lang="en-GB"/>
          </a:p>
        </p:txBody>
      </p:sp>
      <p:grpSp>
        <p:nvGrpSpPr>
          <p:cNvPr id="12" name="Group 11">
            <a:extLst>
              <a:ext uri="{FF2B5EF4-FFF2-40B4-BE49-F238E27FC236}">
                <a16:creationId xmlns:a16="http://schemas.microsoft.com/office/drawing/2014/main" id="{FDEEAE0B-B833-416D-916A-5C4A03892FEA}"/>
              </a:ext>
            </a:extLst>
          </p:cNvPr>
          <p:cNvGrpSpPr/>
          <p:nvPr userDrawn="1"/>
        </p:nvGrpSpPr>
        <p:grpSpPr>
          <a:xfrm rot="18725377">
            <a:off x="-1057673" y="-120796"/>
            <a:ext cx="2830053" cy="1247932"/>
            <a:chOff x="2139351" y="698240"/>
            <a:chExt cx="1524000" cy="1310635"/>
          </a:xfrm>
        </p:grpSpPr>
        <p:sp>
          <p:nvSpPr>
            <p:cNvPr id="13" name="Rectangle 12">
              <a:extLst>
                <a:ext uri="{FF2B5EF4-FFF2-40B4-BE49-F238E27FC236}">
                  <a16:creationId xmlns:a16="http://schemas.microsoft.com/office/drawing/2014/main" id="{AC91DC33-066A-407E-9A4A-4F7FC2181293}"/>
                </a:ext>
              </a:extLst>
            </p:cNvPr>
            <p:cNvSpPr/>
            <p:nvPr/>
          </p:nvSpPr>
          <p:spPr>
            <a:xfrm>
              <a:off x="2139351" y="698240"/>
              <a:ext cx="1524000" cy="328730"/>
            </a:xfrm>
            <a:prstGeom prst="rect">
              <a:avLst/>
            </a:prstGeom>
            <a:solidFill>
              <a:srgbClr val="A8E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79AEFFC8-9F4D-41E9-B3EB-D4758877C5F1}"/>
                </a:ext>
              </a:extLst>
            </p:cNvPr>
            <p:cNvSpPr/>
            <p:nvPr/>
          </p:nvSpPr>
          <p:spPr>
            <a:xfrm>
              <a:off x="2139351" y="1026970"/>
              <a:ext cx="1524000" cy="328730"/>
            </a:xfrm>
            <a:prstGeom prst="rect">
              <a:avLst/>
            </a:prstGeom>
            <a:solidFill>
              <a:srgbClr val="FDD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CF82D4F-6B35-4C46-926D-727352638D81}"/>
                </a:ext>
              </a:extLst>
            </p:cNvPr>
            <p:cNvSpPr/>
            <p:nvPr/>
          </p:nvSpPr>
          <p:spPr>
            <a:xfrm>
              <a:off x="2139351" y="1351415"/>
              <a:ext cx="1524000" cy="328730"/>
            </a:xfrm>
            <a:prstGeom prst="rect">
              <a:avLst/>
            </a:prstGeom>
            <a:solidFill>
              <a:srgbClr val="96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A9F5B7C-1AD9-4DB5-8634-950C4C29B87A}"/>
                </a:ext>
              </a:extLst>
            </p:cNvPr>
            <p:cNvSpPr/>
            <p:nvPr/>
          </p:nvSpPr>
          <p:spPr>
            <a:xfrm>
              <a:off x="2139351" y="1680145"/>
              <a:ext cx="1524000" cy="328730"/>
            </a:xfrm>
            <a:prstGeom prst="rect">
              <a:avLst/>
            </a:prstGeom>
            <a:solidFill>
              <a:srgbClr val="F1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4544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17B5-662E-4264-AB52-EA6707C21D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319132-C5CE-4CAC-8418-5FEDDDC3C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C98461-109B-4425-86C5-1F466B197D08}"/>
              </a:ext>
            </a:extLst>
          </p:cNvPr>
          <p:cNvSpPr>
            <a:spLocks noGrp="1"/>
          </p:cNvSpPr>
          <p:nvPr>
            <p:ph type="dt" sz="half" idx="10"/>
          </p:nvPr>
        </p:nvSpPr>
        <p:spPr/>
        <p:txBody>
          <a:bodyPr/>
          <a:lstStyle/>
          <a:p>
            <a:fld id="{A8D17BDA-DB4A-4E51-8AAE-BF6618EEDD7D}" type="datetime1">
              <a:rPr lang="en-GB" smtClean="0"/>
              <a:t>30/03/2022</a:t>
            </a:fld>
            <a:endParaRPr lang="en-GB"/>
          </a:p>
        </p:txBody>
      </p:sp>
      <p:sp>
        <p:nvSpPr>
          <p:cNvPr id="5" name="Footer Placeholder 4">
            <a:extLst>
              <a:ext uri="{FF2B5EF4-FFF2-40B4-BE49-F238E27FC236}">
                <a16:creationId xmlns:a16="http://schemas.microsoft.com/office/drawing/2014/main" id="{89B8E536-EB40-48DE-AF57-A76B99E121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659AF2-7AA2-4082-B4A7-CFEB85C2C01F}"/>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137115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BCE853-8A81-4990-A913-7C20235B49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E6FFCA-CDC4-4E29-8F62-50EBCA8976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03D35F-D6B8-4127-BA69-0BA60A5ADBFE}"/>
              </a:ext>
            </a:extLst>
          </p:cNvPr>
          <p:cNvSpPr>
            <a:spLocks noGrp="1"/>
          </p:cNvSpPr>
          <p:nvPr>
            <p:ph type="dt" sz="half" idx="10"/>
          </p:nvPr>
        </p:nvSpPr>
        <p:spPr/>
        <p:txBody>
          <a:bodyPr/>
          <a:lstStyle/>
          <a:p>
            <a:fld id="{00F03DA2-64FC-490E-AA85-04D6172E9F33}" type="datetime1">
              <a:rPr lang="en-GB" smtClean="0"/>
              <a:t>30/03/2022</a:t>
            </a:fld>
            <a:endParaRPr lang="en-GB"/>
          </a:p>
        </p:txBody>
      </p:sp>
      <p:sp>
        <p:nvSpPr>
          <p:cNvPr id="5" name="Footer Placeholder 4">
            <a:extLst>
              <a:ext uri="{FF2B5EF4-FFF2-40B4-BE49-F238E27FC236}">
                <a16:creationId xmlns:a16="http://schemas.microsoft.com/office/drawing/2014/main" id="{77D0CA80-13E5-48CF-8FE6-91F780EE5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4828FA-4EAC-4C24-96FB-0199E2CE5371}"/>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75089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E0EE-A040-4F06-80C9-0584EA50E4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5C8DC1-6D9A-49CA-8772-0092FC7FF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6C40C4-6A70-457E-B07C-2B398F9A909B}"/>
              </a:ext>
            </a:extLst>
          </p:cNvPr>
          <p:cNvSpPr>
            <a:spLocks noGrp="1"/>
          </p:cNvSpPr>
          <p:nvPr>
            <p:ph type="dt" sz="half" idx="10"/>
          </p:nvPr>
        </p:nvSpPr>
        <p:spPr/>
        <p:txBody>
          <a:bodyPr/>
          <a:lstStyle/>
          <a:p>
            <a:fld id="{EBBB9BA1-CE7F-44A0-9097-F9F01FE9E836}" type="datetime1">
              <a:rPr lang="en-GB" smtClean="0"/>
              <a:t>30/03/2022</a:t>
            </a:fld>
            <a:endParaRPr lang="en-GB"/>
          </a:p>
        </p:txBody>
      </p:sp>
      <p:sp>
        <p:nvSpPr>
          <p:cNvPr id="5" name="Footer Placeholder 4">
            <a:extLst>
              <a:ext uri="{FF2B5EF4-FFF2-40B4-BE49-F238E27FC236}">
                <a16:creationId xmlns:a16="http://schemas.microsoft.com/office/drawing/2014/main" id="{D61E9765-74B0-407E-AAB2-7658122FE9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D580B2-585B-4B0B-A4CC-2E1F2BB9AE49}"/>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271832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7147-EED1-4CC9-858B-8C1CFFAE3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BAA95E-89D1-4E06-8CF0-73EC54F96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E09B1-4A10-43F3-B79C-5FA8C8A5F52E}"/>
              </a:ext>
            </a:extLst>
          </p:cNvPr>
          <p:cNvSpPr>
            <a:spLocks noGrp="1"/>
          </p:cNvSpPr>
          <p:nvPr>
            <p:ph type="dt" sz="half" idx="10"/>
          </p:nvPr>
        </p:nvSpPr>
        <p:spPr/>
        <p:txBody>
          <a:bodyPr/>
          <a:lstStyle/>
          <a:p>
            <a:fld id="{E7A89D83-D272-4994-89AA-B3FD9CB98B07}" type="datetime1">
              <a:rPr lang="en-GB" smtClean="0"/>
              <a:t>30/03/2022</a:t>
            </a:fld>
            <a:endParaRPr lang="en-GB"/>
          </a:p>
        </p:txBody>
      </p:sp>
      <p:sp>
        <p:nvSpPr>
          <p:cNvPr id="5" name="Footer Placeholder 4">
            <a:extLst>
              <a:ext uri="{FF2B5EF4-FFF2-40B4-BE49-F238E27FC236}">
                <a16:creationId xmlns:a16="http://schemas.microsoft.com/office/drawing/2014/main" id="{49F96733-225B-46EB-9CE6-1F7259BCAC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F1A5A4-A782-44A1-B0D4-24A6530C4AF6}"/>
              </a:ext>
            </a:extLst>
          </p:cNvPr>
          <p:cNvSpPr>
            <a:spLocks noGrp="1"/>
          </p:cNvSpPr>
          <p:nvPr>
            <p:ph type="sldNum" sz="quarter" idx="12"/>
          </p:nvPr>
        </p:nvSpPr>
        <p:spPr/>
        <p:txBody>
          <a:bodyPr/>
          <a:lstStyle/>
          <a:p>
            <a:fld id="{68EA4416-F331-4059-B1E1-CFB0BC879A87}" type="slidenum">
              <a:rPr lang="en-GB" smtClean="0"/>
              <a:t>‹#›</a:t>
            </a:fld>
            <a:endParaRPr lang="en-GB"/>
          </a:p>
        </p:txBody>
      </p:sp>
      <p:grpSp>
        <p:nvGrpSpPr>
          <p:cNvPr id="7" name="Group 6">
            <a:extLst>
              <a:ext uri="{FF2B5EF4-FFF2-40B4-BE49-F238E27FC236}">
                <a16:creationId xmlns:a16="http://schemas.microsoft.com/office/drawing/2014/main" id="{6F0C7476-6277-44B6-9259-957A91B362B2}"/>
              </a:ext>
            </a:extLst>
          </p:cNvPr>
          <p:cNvGrpSpPr/>
          <p:nvPr userDrawn="1"/>
        </p:nvGrpSpPr>
        <p:grpSpPr>
          <a:xfrm rot="18725377">
            <a:off x="-1057673" y="-120796"/>
            <a:ext cx="2830053" cy="1247932"/>
            <a:chOff x="2139351" y="698240"/>
            <a:chExt cx="1524000" cy="1310635"/>
          </a:xfrm>
        </p:grpSpPr>
        <p:sp>
          <p:nvSpPr>
            <p:cNvPr id="8" name="Rectangle 7">
              <a:extLst>
                <a:ext uri="{FF2B5EF4-FFF2-40B4-BE49-F238E27FC236}">
                  <a16:creationId xmlns:a16="http://schemas.microsoft.com/office/drawing/2014/main" id="{755D5288-C028-4C92-B5CC-24CAAA1230BE}"/>
                </a:ext>
              </a:extLst>
            </p:cNvPr>
            <p:cNvSpPr/>
            <p:nvPr/>
          </p:nvSpPr>
          <p:spPr>
            <a:xfrm>
              <a:off x="2139351" y="698240"/>
              <a:ext cx="1524000" cy="328730"/>
            </a:xfrm>
            <a:prstGeom prst="rect">
              <a:avLst/>
            </a:prstGeom>
            <a:solidFill>
              <a:srgbClr val="A8E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72ECB95-B260-4FB2-8DB4-91EFD37C5EC3}"/>
                </a:ext>
              </a:extLst>
            </p:cNvPr>
            <p:cNvSpPr/>
            <p:nvPr/>
          </p:nvSpPr>
          <p:spPr>
            <a:xfrm>
              <a:off x="2139351" y="1026970"/>
              <a:ext cx="1524000" cy="328730"/>
            </a:xfrm>
            <a:prstGeom prst="rect">
              <a:avLst/>
            </a:prstGeom>
            <a:solidFill>
              <a:srgbClr val="FDD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5954DB9-8FB6-4F63-B3B4-E0BEE02BECEC}"/>
                </a:ext>
              </a:extLst>
            </p:cNvPr>
            <p:cNvSpPr/>
            <p:nvPr/>
          </p:nvSpPr>
          <p:spPr>
            <a:xfrm>
              <a:off x="2139351" y="1351415"/>
              <a:ext cx="1524000" cy="328730"/>
            </a:xfrm>
            <a:prstGeom prst="rect">
              <a:avLst/>
            </a:prstGeom>
            <a:solidFill>
              <a:srgbClr val="96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6545F38-A37D-4F6E-B475-2EA9169563B3}"/>
                </a:ext>
              </a:extLst>
            </p:cNvPr>
            <p:cNvSpPr/>
            <p:nvPr/>
          </p:nvSpPr>
          <p:spPr>
            <a:xfrm>
              <a:off x="2139351" y="1680145"/>
              <a:ext cx="1524000" cy="328730"/>
            </a:xfrm>
            <a:prstGeom prst="rect">
              <a:avLst/>
            </a:prstGeom>
            <a:solidFill>
              <a:srgbClr val="F1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755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9F0-3F68-46F5-AF08-244D0F38BB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68A09F-B5C7-4201-94C8-C63644F12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D333B8-CE59-4A32-906F-26D620202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F752DB-6C02-4735-9C02-0F65B585B03F}"/>
              </a:ext>
            </a:extLst>
          </p:cNvPr>
          <p:cNvSpPr>
            <a:spLocks noGrp="1"/>
          </p:cNvSpPr>
          <p:nvPr>
            <p:ph type="dt" sz="half" idx="10"/>
          </p:nvPr>
        </p:nvSpPr>
        <p:spPr/>
        <p:txBody>
          <a:bodyPr/>
          <a:lstStyle/>
          <a:p>
            <a:fld id="{CC1EAFAC-1D53-447B-836C-EB1DBDCD46D1}" type="datetime1">
              <a:rPr lang="en-GB" smtClean="0"/>
              <a:t>30/03/2022</a:t>
            </a:fld>
            <a:endParaRPr lang="en-GB"/>
          </a:p>
        </p:txBody>
      </p:sp>
      <p:sp>
        <p:nvSpPr>
          <p:cNvPr id="6" name="Footer Placeholder 5">
            <a:extLst>
              <a:ext uri="{FF2B5EF4-FFF2-40B4-BE49-F238E27FC236}">
                <a16:creationId xmlns:a16="http://schemas.microsoft.com/office/drawing/2014/main" id="{D49D76CC-E427-4ACB-AFE4-B3B7DB6F42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EA163E-986F-4AC0-988A-D6D31FEA2373}"/>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88431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DEDA-575C-4BE9-8039-CDE7A1B55A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C0BA1B-FCA1-4B4F-8B39-23059FDD9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92658-AA09-4DC4-9F20-A88F19179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EE63FD-6B10-4BD8-AD65-8DBE7BC28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4D86C-5037-4603-882D-D20B4692A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8B888E-BA14-4F93-8933-A327B581B7D5}"/>
              </a:ext>
            </a:extLst>
          </p:cNvPr>
          <p:cNvSpPr>
            <a:spLocks noGrp="1"/>
          </p:cNvSpPr>
          <p:nvPr>
            <p:ph type="dt" sz="half" idx="10"/>
          </p:nvPr>
        </p:nvSpPr>
        <p:spPr/>
        <p:txBody>
          <a:bodyPr/>
          <a:lstStyle/>
          <a:p>
            <a:fld id="{8980D655-695F-4B76-804B-E403390A1F4A}" type="datetime1">
              <a:rPr lang="en-GB" smtClean="0"/>
              <a:t>30/03/2022</a:t>
            </a:fld>
            <a:endParaRPr lang="en-GB"/>
          </a:p>
        </p:txBody>
      </p:sp>
      <p:sp>
        <p:nvSpPr>
          <p:cNvPr id="8" name="Footer Placeholder 7">
            <a:extLst>
              <a:ext uri="{FF2B5EF4-FFF2-40B4-BE49-F238E27FC236}">
                <a16:creationId xmlns:a16="http://schemas.microsoft.com/office/drawing/2014/main" id="{8B7DC8AC-45AC-464E-B311-066E5A4992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DFCD4-1B19-435E-8105-69DAD5CF50AB}"/>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297979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626A-F3E3-4844-9F89-4CC2F9EC1D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F9DCC5E-A810-4401-854C-004F4BFBF489}"/>
              </a:ext>
            </a:extLst>
          </p:cNvPr>
          <p:cNvSpPr>
            <a:spLocks noGrp="1"/>
          </p:cNvSpPr>
          <p:nvPr>
            <p:ph type="dt" sz="half" idx="10"/>
          </p:nvPr>
        </p:nvSpPr>
        <p:spPr/>
        <p:txBody>
          <a:bodyPr/>
          <a:lstStyle/>
          <a:p>
            <a:fld id="{4A6D9FE1-BB3C-4E31-8627-F0192E83A020}" type="datetime1">
              <a:rPr lang="en-GB" smtClean="0"/>
              <a:t>30/03/2022</a:t>
            </a:fld>
            <a:endParaRPr lang="en-GB"/>
          </a:p>
        </p:txBody>
      </p:sp>
      <p:sp>
        <p:nvSpPr>
          <p:cNvPr id="4" name="Footer Placeholder 3">
            <a:extLst>
              <a:ext uri="{FF2B5EF4-FFF2-40B4-BE49-F238E27FC236}">
                <a16:creationId xmlns:a16="http://schemas.microsoft.com/office/drawing/2014/main" id="{9BBAAEAE-6A54-4B6F-AA50-2F9D4AB2F9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B29046-4F34-435C-976D-B58C998D6BC3}"/>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7267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5A776-CA9A-4549-BA3A-602E42475339}"/>
              </a:ext>
            </a:extLst>
          </p:cNvPr>
          <p:cNvSpPr>
            <a:spLocks noGrp="1"/>
          </p:cNvSpPr>
          <p:nvPr>
            <p:ph type="dt" sz="half" idx="10"/>
          </p:nvPr>
        </p:nvSpPr>
        <p:spPr/>
        <p:txBody>
          <a:bodyPr/>
          <a:lstStyle/>
          <a:p>
            <a:fld id="{F9E01D53-FDA7-4261-83D1-BDF375638247}" type="datetime1">
              <a:rPr lang="en-GB" smtClean="0"/>
              <a:t>30/03/2022</a:t>
            </a:fld>
            <a:endParaRPr lang="en-GB"/>
          </a:p>
        </p:txBody>
      </p:sp>
      <p:sp>
        <p:nvSpPr>
          <p:cNvPr id="3" name="Footer Placeholder 2">
            <a:extLst>
              <a:ext uri="{FF2B5EF4-FFF2-40B4-BE49-F238E27FC236}">
                <a16:creationId xmlns:a16="http://schemas.microsoft.com/office/drawing/2014/main" id="{8F3AAFDA-FEAF-4647-BD87-DAB55B9916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9D6DC61-83FC-4DC3-82FE-277808FC6E6E}"/>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397572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0F0C-AF5C-44BE-B380-5C061C6E7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93BE833-A868-47C1-9DC2-F49C4331A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6AB3FD-0C99-47F2-884F-9EAA9540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C50DF-D281-49F2-9DDB-1CF6C417877E}"/>
              </a:ext>
            </a:extLst>
          </p:cNvPr>
          <p:cNvSpPr>
            <a:spLocks noGrp="1"/>
          </p:cNvSpPr>
          <p:nvPr>
            <p:ph type="dt" sz="half" idx="10"/>
          </p:nvPr>
        </p:nvSpPr>
        <p:spPr/>
        <p:txBody>
          <a:bodyPr/>
          <a:lstStyle/>
          <a:p>
            <a:fld id="{D5720B67-8D8E-4F5B-8E76-590619162766}" type="datetime1">
              <a:rPr lang="en-GB" smtClean="0"/>
              <a:t>30/03/2022</a:t>
            </a:fld>
            <a:endParaRPr lang="en-GB"/>
          </a:p>
        </p:txBody>
      </p:sp>
      <p:sp>
        <p:nvSpPr>
          <p:cNvPr id="6" name="Footer Placeholder 5">
            <a:extLst>
              <a:ext uri="{FF2B5EF4-FFF2-40B4-BE49-F238E27FC236}">
                <a16:creationId xmlns:a16="http://schemas.microsoft.com/office/drawing/2014/main" id="{2534C350-F5F6-47C4-BC7C-0D550CBF0D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80D889-6A65-4790-8689-07D53B89FBAC}"/>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24955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A980-CD49-4E2D-B217-F91BC0BB5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D791E17-1ED5-43EE-A468-70BDA2FF5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75AC4A-8560-40AC-80A4-9E87EE03F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7F305-F427-4EA2-BFAD-936B1F96DB0A}"/>
              </a:ext>
            </a:extLst>
          </p:cNvPr>
          <p:cNvSpPr>
            <a:spLocks noGrp="1"/>
          </p:cNvSpPr>
          <p:nvPr>
            <p:ph type="dt" sz="half" idx="10"/>
          </p:nvPr>
        </p:nvSpPr>
        <p:spPr/>
        <p:txBody>
          <a:bodyPr/>
          <a:lstStyle/>
          <a:p>
            <a:fld id="{8B7181FD-85B0-4B73-B1DE-4BD4CEB8C9D6}" type="datetime1">
              <a:rPr lang="en-GB" smtClean="0"/>
              <a:t>30/03/2022</a:t>
            </a:fld>
            <a:endParaRPr lang="en-GB"/>
          </a:p>
        </p:txBody>
      </p:sp>
      <p:sp>
        <p:nvSpPr>
          <p:cNvPr id="6" name="Footer Placeholder 5">
            <a:extLst>
              <a:ext uri="{FF2B5EF4-FFF2-40B4-BE49-F238E27FC236}">
                <a16:creationId xmlns:a16="http://schemas.microsoft.com/office/drawing/2014/main" id="{DCC923A4-1285-474A-B1C5-A152840026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BB767C-1DA7-42E8-ABEF-A6BB5CB5FAAC}"/>
              </a:ext>
            </a:extLst>
          </p:cNvPr>
          <p:cNvSpPr>
            <a:spLocks noGrp="1"/>
          </p:cNvSpPr>
          <p:nvPr>
            <p:ph type="sldNum" sz="quarter" idx="12"/>
          </p:nvPr>
        </p:nvSpPr>
        <p:spPr/>
        <p:txBody>
          <a:bodyPr/>
          <a:lstStyle/>
          <a:p>
            <a:fld id="{68EA4416-F331-4059-B1E1-CFB0BC879A87}" type="slidenum">
              <a:rPr lang="en-GB" smtClean="0"/>
              <a:t>‹#›</a:t>
            </a:fld>
            <a:endParaRPr lang="en-GB"/>
          </a:p>
        </p:txBody>
      </p:sp>
    </p:spTree>
    <p:extLst>
      <p:ext uri="{BB962C8B-B14F-4D97-AF65-F5344CB8AC3E}">
        <p14:creationId xmlns:p14="http://schemas.microsoft.com/office/powerpoint/2010/main" val="72202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FDF1A-E0D8-4339-8FD0-D42DBE1D7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602DCAC-B611-4313-8BA6-A3103E9E0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C404123B-DF9C-4E94-B95E-54A70E9BE621}"/>
              </a:ext>
            </a:extLst>
          </p:cNvPr>
          <p:cNvSpPr>
            <a:spLocks noGrp="1"/>
          </p:cNvSpPr>
          <p:nvPr>
            <p:ph type="dt" sz="half" idx="2"/>
          </p:nvPr>
        </p:nvSpPr>
        <p:spPr>
          <a:xfrm>
            <a:off x="838199" y="6356350"/>
            <a:ext cx="4648882" cy="365125"/>
          </a:xfrm>
          <a:prstGeom prst="rect">
            <a:avLst/>
          </a:prstGeom>
        </p:spPr>
        <p:txBody>
          <a:bodyPr vert="horz" lIns="91440" tIns="45720" rIns="91440" bIns="45720" rtlCol="0" anchor="ctr"/>
          <a:lstStyle>
            <a:lvl1pPr algn="l">
              <a:defRPr sz="1200">
                <a:solidFill>
                  <a:schemeClr val="tx1">
                    <a:lumMod val="50000"/>
                    <a:lumOff val="50000"/>
                  </a:schemeClr>
                </a:solidFill>
                <a:latin typeface="Bahnschrift" panose="020B0502040204020203" pitchFamily="34" charset="0"/>
              </a:defRPr>
            </a:lvl1pPr>
          </a:lstStyle>
          <a:p>
            <a:fld id="{681C3BCF-59A5-45AA-8DFF-AE9CA83F1443}" type="datetime1">
              <a:rPr lang="en-GB" smtClean="0"/>
              <a:t>30/03/2022</a:t>
            </a:fld>
            <a:endParaRPr lang="en-GB" dirty="0"/>
          </a:p>
        </p:txBody>
      </p:sp>
      <p:sp>
        <p:nvSpPr>
          <p:cNvPr id="5" name="Footer Placeholder 4">
            <a:extLst>
              <a:ext uri="{FF2B5EF4-FFF2-40B4-BE49-F238E27FC236}">
                <a16:creationId xmlns:a16="http://schemas.microsoft.com/office/drawing/2014/main" id="{C4A397E9-E6F3-4816-911C-BA6D1171A349}"/>
              </a:ext>
            </a:extLst>
          </p:cNvPr>
          <p:cNvSpPr>
            <a:spLocks noGrp="1"/>
          </p:cNvSpPr>
          <p:nvPr>
            <p:ph type="ftr" sz="quarter" idx="3"/>
          </p:nvPr>
        </p:nvSpPr>
        <p:spPr>
          <a:xfrm>
            <a:off x="5524500" y="6356350"/>
            <a:ext cx="2796072"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n-GB" dirty="0"/>
          </a:p>
        </p:txBody>
      </p:sp>
      <p:sp>
        <p:nvSpPr>
          <p:cNvPr id="6" name="Slide Number Placeholder 5">
            <a:extLst>
              <a:ext uri="{FF2B5EF4-FFF2-40B4-BE49-F238E27FC236}">
                <a16:creationId xmlns:a16="http://schemas.microsoft.com/office/drawing/2014/main" id="{D3F9A69C-0B86-4361-9E69-D0CCB3EA4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latin typeface="Bahnschrift" panose="020B0502040204020203" pitchFamily="34" charset="0"/>
              </a:defRPr>
            </a:lvl1pPr>
          </a:lstStyle>
          <a:p>
            <a:fld id="{68EA4416-F331-4059-B1E1-CFB0BC879A87}" type="slidenum">
              <a:rPr lang="en-GB" smtClean="0"/>
              <a:pPr/>
              <a:t>‹#›</a:t>
            </a:fld>
            <a:endParaRPr lang="en-GB"/>
          </a:p>
        </p:txBody>
      </p:sp>
      <p:pic>
        <p:nvPicPr>
          <p:cNvPr id="7" name="Picture 6">
            <a:extLst>
              <a:ext uri="{FF2B5EF4-FFF2-40B4-BE49-F238E27FC236}">
                <a16:creationId xmlns:a16="http://schemas.microsoft.com/office/drawing/2014/main" id="{843ED886-0DB9-4994-A048-8C57175A75E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00570" y="6123963"/>
            <a:ext cx="994435" cy="741903"/>
          </a:xfrm>
          <a:prstGeom prst="rect">
            <a:avLst/>
          </a:prstGeom>
        </p:spPr>
      </p:pic>
      <p:pic>
        <p:nvPicPr>
          <p:cNvPr id="8" name="Picture 7">
            <a:extLst>
              <a:ext uri="{FF2B5EF4-FFF2-40B4-BE49-F238E27FC236}">
                <a16:creationId xmlns:a16="http://schemas.microsoft.com/office/drawing/2014/main" id="{9ACA9B4A-3A56-412F-9871-492FC6083150}"/>
              </a:ext>
            </a:extLst>
          </p:cNvPr>
          <p:cNvPicPr>
            <a:picLocks noChangeAspect="1"/>
          </p:cNvPicPr>
          <p:nvPr userDrawn="1"/>
        </p:nvPicPr>
        <p:blipFill>
          <a:blip r:embed="rId14"/>
          <a:stretch>
            <a:fillRect/>
          </a:stretch>
        </p:blipFill>
        <p:spPr>
          <a:xfrm>
            <a:off x="8357991" y="6353176"/>
            <a:ext cx="1633734" cy="376772"/>
          </a:xfrm>
          <a:prstGeom prst="rect">
            <a:avLst/>
          </a:prstGeom>
        </p:spPr>
      </p:pic>
      <p:grpSp>
        <p:nvGrpSpPr>
          <p:cNvPr id="9" name="Group 8">
            <a:extLst>
              <a:ext uri="{FF2B5EF4-FFF2-40B4-BE49-F238E27FC236}">
                <a16:creationId xmlns:a16="http://schemas.microsoft.com/office/drawing/2014/main" id="{83ACD80B-606E-4EB1-AD80-B21E1D88031D}"/>
              </a:ext>
            </a:extLst>
          </p:cNvPr>
          <p:cNvGrpSpPr/>
          <p:nvPr userDrawn="1"/>
        </p:nvGrpSpPr>
        <p:grpSpPr>
          <a:xfrm rot="18725377">
            <a:off x="-576339" y="-76385"/>
            <a:ext cx="1559849" cy="736313"/>
            <a:chOff x="2139351" y="698240"/>
            <a:chExt cx="1524000" cy="1310635"/>
          </a:xfrm>
        </p:grpSpPr>
        <p:sp>
          <p:nvSpPr>
            <p:cNvPr id="10" name="Rectangle 9">
              <a:extLst>
                <a:ext uri="{FF2B5EF4-FFF2-40B4-BE49-F238E27FC236}">
                  <a16:creationId xmlns:a16="http://schemas.microsoft.com/office/drawing/2014/main" id="{5C5EED42-61C0-497E-86E1-D66F3F771592}"/>
                </a:ext>
              </a:extLst>
            </p:cNvPr>
            <p:cNvSpPr/>
            <p:nvPr/>
          </p:nvSpPr>
          <p:spPr>
            <a:xfrm>
              <a:off x="2139351" y="698240"/>
              <a:ext cx="1524000" cy="328730"/>
            </a:xfrm>
            <a:prstGeom prst="rect">
              <a:avLst/>
            </a:prstGeom>
            <a:solidFill>
              <a:srgbClr val="A8E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40AA76A-8B03-41E9-84AC-B24AF6B88BD1}"/>
                </a:ext>
              </a:extLst>
            </p:cNvPr>
            <p:cNvSpPr/>
            <p:nvPr/>
          </p:nvSpPr>
          <p:spPr>
            <a:xfrm>
              <a:off x="2139351" y="1026970"/>
              <a:ext cx="1524000" cy="328730"/>
            </a:xfrm>
            <a:prstGeom prst="rect">
              <a:avLst/>
            </a:prstGeom>
            <a:solidFill>
              <a:srgbClr val="FDD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07B2073-F5BB-4761-938A-F62B15BCC957}"/>
                </a:ext>
              </a:extLst>
            </p:cNvPr>
            <p:cNvSpPr/>
            <p:nvPr/>
          </p:nvSpPr>
          <p:spPr>
            <a:xfrm>
              <a:off x="2139351" y="1351415"/>
              <a:ext cx="1524000" cy="328730"/>
            </a:xfrm>
            <a:prstGeom prst="rect">
              <a:avLst/>
            </a:prstGeom>
            <a:solidFill>
              <a:srgbClr val="96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81CAAD0-0FC0-47B8-A80B-C3887AED6E52}"/>
                </a:ext>
              </a:extLst>
            </p:cNvPr>
            <p:cNvSpPr/>
            <p:nvPr/>
          </p:nvSpPr>
          <p:spPr>
            <a:xfrm>
              <a:off x="2139351" y="1680145"/>
              <a:ext cx="1524000" cy="328730"/>
            </a:xfrm>
            <a:prstGeom prst="rect">
              <a:avLst/>
            </a:prstGeom>
            <a:solidFill>
              <a:srgbClr val="F1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4" name="Straight Connector 13">
            <a:extLst>
              <a:ext uri="{FF2B5EF4-FFF2-40B4-BE49-F238E27FC236}">
                <a16:creationId xmlns:a16="http://schemas.microsoft.com/office/drawing/2014/main" id="{2D1D912F-57D7-404B-8BDC-5744DE78EE32}"/>
              </a:ext>
            </a:extLst>
          </p:cNvPr>
          <p:cNvCxnSpPr>
            <a:cxnSpLocks/>
          </p:cNvCxnSpPr>
          <p:nvPr userDrawn="1"/>
        </p:nvCxnSpPr>
        <p:spPr>
          <a:xfrm>
            <a:off x="696000" y="6195385"/>
            <a:ext cx="10800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904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Segoe UI Black" panose="020B0A02040204020203"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eaweb.org/articles?id=10.1257/jel.20191450" TargetMode="External"/><Relationship Id="rId2" Type="http://schemas.openxmlformats.org/officeDocument/2006/relationships/hyperlink" Target="https://jech.bmj.com/content/72/8/673" TargetMode="External"/><Relationship Id="rId1" Type="http://schemas.openxmlformats.org/officeDocument/2006/relationships/slideLayout" Target="../slideLayouts/slideLayout2.xml"/><Relationship Id="rId4" Type="http://schemas.openxmlformats.org/officeDocument/2006/relationships/hyperlink" Target="https://www.health.org.uk/sites/default/files/2021-10/2021-iau_integratedcare_nehf.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D73D7-5D55-4E08-9A9E-F81748DD4F13}"/>
              </a:ext>
            </a:extLst>
          </p:cNvPr>
          <p:cNvSpPr>
            <a:spLocks noGrp="1"/>
          </p:cNvSpPr>
          <p:nvPr>
            <p:ph type="ctrTitle"/>
          </p:nvPr>
        </p:nvSpPr>
        <p:spPr>
          <a:xfrm>
            <a:off x="1524000" y="1122363"/>
            <a:ext cx="9829800" cy="2387600"/>
          </a:xfrm>
        </p:spPr>
        <p:txBody>
          <a:bodyPr/>
          <a:lstStyle/>
          <a:p>
            <a:pPr algn="l"/>
            <a:r>
              <a:rPr lang="en-GB" b="1" dirty="0">
                <a:latin typeface="Bahnschrift" panose="020B0502040204020203" pitchFamily="34" charset="0"/>
              </a:rPr>
              <a:t>Synthetic Control modelling</a:t>
            </a:r>
          </a:p>
        </p:txBody>
      </p:sp>
      <p:sp>
        <p:nvSpPr>
          <p:cNvPr id="5" name="Subtitle 4">
            <a:extLst>
              <a:ext uri="{FF2B5EF4-FFF2-40B4-BE49-F238E27FC236}">
                <a16:creationId xmlns:a16="http://schemas.microsoft.com/office/drawing/2014/main" id="{39BF22C0-F7A2-4D4A-BB79-D87305151720}"/>
              </a:ext>
            </a:extLst>
          </p:cNvPr>
          <p:cNvSpPr>
            <a:spLocks noGrp="1"/>
          </p:cNvSpPr>
          <p:nvPr>
            <p:ph type="subTitle" idx="1"/>
          </p:nvPr>
        </p:nvSpPr>
        <p:spPr/>
        <p:txBody>
          <a:bodyPr>
            <a:normAutofit/>
          </a:bodyPr>
          <a:lstStyle/>
          <a:p>
            <a:pPr algn="l"/>
            <a:r>
              <a:rPr lang="en-GB" sz="2000" dirty="0"/>
              <a:t>Victor Yu, Senior Public Health Analyst, </a:t>
            </a:r>
            <a:r>
              <a:rPr lang="en-GB" sz="2000" dirty="0">
                <a:latin typeface="Bahnschrift" panose="020B0502040204020203" pitchFamily="34" charset="0"/>
              </a:rPr>
              <a:t>Hertfordshire County Council</a:t>
            </a:r>
            <a:endParaRPr lang="en-GB" sz="2000" dirty="0">
              <a:solidFill>
                <a:srgbClr val="F15B74"/>
              </a:solidFill>
              <a:latin typeface="Bahnschrift" panose="020B0502040204020203" pitchFamily="34" charset="0"/>
            </a:endParaRPr>
          </a:p>
        </p:txBody>
      </p:sp>
      <p:sp>
        <p:nvSpPr>
          <p:cNvPr id="3" name="Slide Number Placeholder 2">
            <a:extLst>
              <a:ext uri="{FF2B5EF4-FFF2-40B4-BE49-F238E27FC236}">
                <a16:creationId xmlns:a16="http://schemas.microsoft.com/office/drawing/2014/main" id="{449D60C7-BBFA-4E05-B3B9-318237ACF651}"/>
              </a:ext>
            </a:extLst>
          </p:cNvPr>
          <p:cNvSpPr>
            <a:spLocks noGrp="1"/>
          </p:cNvSpPr>
          <p:nvPr>
            <p:ph type="sldNum" sz="quarter" idx="12"/>
          </p:nvPr>
        </p:nvSpPr>
        <p:spPr/>
        <p:txBody>
          <a:bodyPr/>
          <a:lstStyle/>
          <a:p>
            <a:fld id="{68EA4416-F331-4059-B1E1-CFB0BC879A87}" type="slidenum">
              <a:rPr lang="en-GB" smtClean="0"/>
              <a:t>1</a:t>
            </a:fld>
            <a:endParaRPr lang="en-GB"/>
          </a:p>
        </p:txBody>
      </p:sp>
      <p:sp>
        <p:nvSpPr>
          <p:cNvPr id="28" name="TextBox 27">
            <a:extLst>
              <a:ext uri="{FF2B5EF4-FFF2-40B4-BE49-F238E27FC236}">
                <a16:creationId xmlns:a16="http://schemas.microsoft.com/office/drawing/2014/main" id="{F8652583-2CDF-4501-89C4-D3FB186CDD4F}"/>
              </a:ext>
            </a:extLst>
          </p:cNvPr>
          <p:cNvSpPr txBox="1"/>
          <p:nvPr/>
        </p:nvSpPr>
        <p:spPr>
          <a:xfrm>
            <a:off x="723530" y="6411954"/>
            <a:ext cx="4532010" cy="253916"/>
          </a:xfrm>
          <a:prstGeom prst="rect">
            <a:avLst/>
          </a:prstGeom>
          <a:noFill/>
        </p:spPr>
        <p:txBody>
          <a:bodyPr wrap="none" rtlCol="0">
            <a:spAutoFit/>
          </a:bodyPr>
          <a:lstStyle/>
          <a:p>
            <a:r>
              <a:rPr lang="en-GB" sz="1050" dirty="0">
                <a:latin typeface="Bahnschrift" panose="020B0502040204020203" pitchFamily="34" charset="0"/>
              </a:rPr>
              <a:t>NHS-R Conference 2021 | 2022-01 | </a:t>
            </a:r>
            <a:r>
              <a:rPr lang="en-GB" sz="1050" dirty="0">
                <a:solidFill>
                  <a:srgbClr val="F15B74"/>
                </a:solidFill>
                <a:latin typeface="Bahnschrift" panose="020B0502040204020203" pitchFamily="34" charset="0"/>
              </a:rPr>
              <a:t>PH.Intelligence@hertfordshire.gov.uk</a:t>
            </a:r>
          </a:p>
        </p:txBody>
      </p:sp>
    </p:spTree>
    <p:extLst>
      <p:ext uri="{BB962C8B-B14F-4D97-AF65-F5344CB8AC3E}">
        <p14:creationId xmlns:p14="http://schemas.microsoft.com/office/powerpoint/2010/main" val="129489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9C39-CD1E-4EDF-9DED-09BAF9E722F8}"/>
              </a:ext>
            </a:extLst>
          </p:cNvPr>
          <p:cNvSpPr>
            <a:spLocks noGrp="1"/>
          </p:cNvSpPr>
          <p:nvPr>
            <p:ph type="title"/>
          </p:nvPr>
        </p:nvSpPr>
        <p:spPr/>
        <p:txBody>
          <a:bodyPr/>
          <a:lstStyle/>
          <a:p>
            <a:r>
              <a:rPr lang="en-GB" dirty="0"/>
              <a:t>Introduction – toy example</a:t>
            </a:r>
          </a:p>
        </p:txBody>
      </p:sp>
      <p:sp>
        <p:nvSpPr>
          <p:cNvPr id="3" name="Content Placeholder 2">
            <a:extLst>
              <a:ext uri="{FF2B5EF4-FFF2-40B4-BE49-F238E27FC236}">
                <a16:creationId xmlns:a16="http://schemas.microsoft.com/office/drawing/2014/main" id="{3E51D817-28FF-430A-98FC-9E9FCD93B2F3}"/>
              </a:ext>
            </a:extLst>
          </p:cNvPr>
          <p:cNvSpPr>
            <a:spLocks noGrp="1"/>
          </p:cNvSpPr>
          <p:nvPr>
            <p:ph idx="1"/>
          </p:nvPr>
        </p:nvSpPr>
        <p:spPr>
          <a:xfrm>
            <a:off x="838200" y="1825625"/>
            <a:ext cx="4933950" cy="4351338"/>
          </a:xfrm>
        </p:spPr>
        <p:txBody>
          <a:bodyPr>
            <a:normAutofit fontScale="85000" lnSpcReduction="20000"/>
          </a:bodyPr>
          <a:lstStyle/>
          <a:p>
            <a:r>
              <a:rPr lang="en-GB" dirty="0"/>
              <a:t>How to test for significance for estimates?</a:t>
            </a:r>
          </a:p>
          <a:p>
            <a:r>
              <a:rPr lang="en-GB" dirty="0"/>
              <a:t>Run placebo studies by applying the synthetic control method to states that did not implement a largescale tobacco control program during the same time period</a:t>
            </a:r>
          </a:p>
          <a:p>
            <a:r>
              <a:rPr lang="en-GB" dirty="0"/>
              <a:t>Through ‘placebo studies’, can confirm that estimated effects for California are unusually large relative to the distribution of the estimate that is obtained when we apply the same analysis to the states in the donor pool.</a:t>
            </a:r>
          </a:p>
          <a:p>
            <a:endParaRPr lang="en-GB" dirty="0"/>
          </a:p>
        </p:txBody>
      </p:sp>
      <p:sp>
        <p:nvSpPr>
          <p:cNvPr id="5" name="Slide Number Placeholder 4">
            <a:extLst>
              <a:ext uri="{FF2B5EF4-FFF2-40B4-BE49-F238E27FC236}">
                <a16:creationId xmlns:a16="http://schemas.microsoft.com/office/drawing/2014/main" id="{0E09A65B-F7E7-4CD9-B79C-91FFCDD276F1}"/>
              </a:ext>
            </a:extLst>
          </p:cNvPr>
          <p:cNvSpPr>
            <a:spLocks noGrp="1"/>
          </p:cNvSpPr>
          <p:nvPr>
            <p:ph type="sldNum" sz="quarter" idx="12"/>
          </p:nvPr>
        </p:nvSpPr>
        <p:spPr/>
        <p:txBody>
          <a:bodyPr/>
          <a:lstStyle/>
          <a:p>
            <a:fld id="{68EA4416-F331-4059-B1E1-CFB0BC879A87}" type="slidenum">
              <a:rPr lang="en-GB" smtClean="0"/>
              <a:t>10</a:t>
            </a:fld>
            <a:endParaRPr lang="en-GB"/>
          </a:p>
        </p:txBody>
      </p:sp>
      <p:pic>
        <p:nvPicPr>
          <p:cNvPr id="6" name="Picture 5">
            <a:extLst>
              <a:ext uri="{FF2B5EF4-FFF2-40B4-BE49-F238E27FC236}">
                <a16:creationId xmlns:a16="http://schemas.microsoft.com/office/drawing/2014/main" id="{97590DEA-1EA4-4615-8ED2-1A993412397E}"/>
              </a:ext>
            </a:extLst>
          </p:cNvPr>
          <p:cNvPicPr>
            <a:picLocks noChangeAspect="1"/>
          </p:cNvPicPr>
          <p:nvPr/>
        </p:nvPicPr>
        <p:blipFill>
          <a:blip r:embed="rId3"/>
          <a:stretch>
            <a:fillRect/>
          </a:stretch>
        </p:blipFill>
        <p:spPr>
          <a:xfrm>
            <a:off x="6505575" y="1583415"/>
            <a:ext cx="5048250" cy="4162425"/>
          </a:xfrm>
          <a:prstGeom prst="rect">
            <a:avLst/>
          </a:prstGeom>
        </p:spPr>
      </p:pic>
      <p:pic>
        <p:nvPicPr>
          <p:cNvPr id="7" name="Picture 6">
            <a:extLst>
              <a:ext uri="{FF2B5EF4-FFF2-40B4-BE49-F238E27FC236}">
                <a16:creationId xmlns:a16="http://schemas.microsoft.com/office/drawing/2014/main" id="{FBE2D37E-7F2E-40F1-8944-B4F98612E4C7}"/>
              </a:ext>
            </a:extLst>
          </p:cNvPr>
          <p:cNvPicPr>
            <a:picLocks noChangeAspect="1"/>
          </p:cNvPicPr>
          <p:nvPr/>
        </p:nvPicPr>
        <p:blipFill>
          <a:blip r:embed="rId4"/>
          <a:stretch>
            <a:fillRect/>
          </a:stretch>
        </p:blipFill>
        <p:spPr>
          <a:xfrm>
            <a:off x="7207214" y="5687242"/>
            <a:ext cx="4146586" cy="475970"/>
          </a:xfrm>
          <a:prstGeom prst="rect">
            <a:avLst/>
          </a:prstGeom>
        </p:spPr>
      </p:pic>
      <p:pic>
        <p:nvPicPr>
          <p:cNvPr id="8" name="Picture 7">
            <a:extLst>
              <a:ext uri="{FF2B5EF4-FFF2-40B4-BE49-F238E27FC236}">
                <a16:creationId xmlns:a16="http://schemas.microsoft.com/office/drawing/2014/main" id="{A14A1815-B54E-492C-9203-D3802170063F}"/>
              </a:ext>
            </a:extLst>
          </p:cNvPr>
          <p:cNvPicPr>
            <a:picLocks noChangeAspect="1"/>
          </p:cNvPicPr>
          <p:nvPr/>
        </p:nvPicPr>
        <p:blipFill>
          <a:blip r:embed="rId5"/>
          <a:stretch>
            <a:fillRect/>
          </a:stretch>
        </p:blipFill>
        <p:spPr>
          <a:xfrm>
            <a:off x="6386511" y="1555405"/>
            <a:ext cx="5048249" cy="4728620"/>
          </a:xfrm>
          <a:prstGeom prst="rect">
            <a:avLst/>
          </a:prstGeom>
        </p:spPr>
      </p:pic>
    </p:spTree>
    <p:extLst>
      <p:ext uri="{BB962C8B-B14F-4D97-AF65-F5344CB8AC3E}">
        <p14:creationId xmlns:p14="http://schemas.microsoft.com/office/powerpoint/2010/main" val="7782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9C39-CD1E-4EDF-9DED-09BAF9E722F8}"/>
              </a:ext>
            </a:extLst>
          </p:cNvPr>
          <p:cNvSpPr>
            <a:spLocks noGrp="1"/>
          </p:cNvSpPr>
          <p:nvPr>
            <p:ph type="title"/>
          </p:nvPr>
        </p:nvSpPr>
        <p:spPr/>
        <p:txBody>
          <a:bodyPr/>
          <a:lstStyle/>
          <a:p>
            <a:r>
              <a:rPr lang="en-GB" dirty="0"/>
              <a:t>Introduction – toy example</a:t>
            </a:r>
          </a:p>
        </p:txBody>
      </p:sp>
      <p:sp>
        <p:nvSpPr>
          <p:cNvPr id="3" name="Content Placeholder 2">
            <a:extLst>
              <a:ext uri="{FF2B5EF4-FFF2-40B4-BE49-F238E27FC236}">
                <a16:creationId xmlns:a16="http://schemas.microsoft.com/office/drawing/2014/main" id="{3E51D817-28FF-430A-98FC-9E9FCD93B2F3}"/>
              </a:ext>
            </a:extLst>
          </p:cNvPr>
          <p:cNvSpPr>
            <a:spLocks noGrp="1"/>
          </p:cNvSpPr>
          <p:nvPr>
            <p:ph idx="1"/>
          </p:nvPr>
        </p:nvSpPr>
        <p:spPr>
          <a:xfrm>
            <a:off x="838200" y="1825625"/>
            <a:ext cx="4933950" cy="4351338"/>
          </a:xfrm>
        </p:spPr>
        <p:txBody>
          <a:bodyPr>
            <a:normAutofit/>
          </a:bodyPr>
          <a:lstStyle/>
          <a:p>
            <a:r>
              <a:rPr lang="en-GB" dirty="0"/>
              <a:t>Remove placebo runs with poor pre-intervention fit</a:t>
            </a:r>
          </a:p>
          <a:p>
            <a:r>
              <a:rPr lang="en-GB" dirty="0"/>
              <a:t>Arbitrary, but often 2x/5x MSPE of the ‘treated’ unit’s pre-intervention period used</a:t>
            </a:r>
          </a:p>
          <a:p>
            <a:endParaRPr lang="en-GB" dirty="0"/>
          </a:p>
          <a:p>
            <a:endParaRPr lang="en-GB" dirty="0"/>
          </a:p>
        </p:txBody>
      </p:sp>
      <p:sp>
        <p:nvSpPr>
          <p:cNvPr id="5" name="Slide Number Placeholder 4">
            <a:extLst>
              <a:ext uri="{FF2B5EF4-FFF2-40B4-BE49-F238E27FC236}">
                <a16:creationId xmlns:a16="http://schemas.microsoft.com/office/drawing/2014/main" id="{0E09A65B-F7E7-4CD9-B79C-91FFCDD276F1}"/>
              </a:ext>
            </a:extLst>
          </p:cNvPr>
          <p:cNvSpPr>
            <a:spLocks noGrp="1"/>
          </p:cNvSpPr>
          <p:nvPr>
            <p:ph type="sldNum" sz="quarter" idx="12"/>
          </p:nvPr>
        </p:nvSpPr>
        <p:spPr/>
        <p:txBody>
          <a:bodyPr/>
          <a:lstStyle/>
          <a:p>
            <a:fld id="{68EA4416-F331-4059-B1E1-CFB0BC879A87}" type="slidenum">
              <a:rPr lang="en-GB" smtClean="0"/>
              <a:t>11</a:t>
            </a:fld>
            <a:endParaRPr lang="en-GB"/>
          </a:p>
        </p:txBody>
      </p:sp>
      <p:pic>
        <p:nvPicPr>
          <p:cNvPr id="6" name="Picture 5">
            <a:extLst>
              <a:ext uri="{FF2B5EF4-FFF2-40B4-BE49-F238E27FC236}">
                <a16:creationId xmlns:a16="http://schemas.microsoft.com/office/drawing/2014/main" id="{97590DEA-1EA4-4615-8ED2-1A993412397E}"/>
              </a:ext>
            </a:extLst>
          </p:cNvPr>
          <p:cNvPicPr>
            <a:picLocks noChangeAspect="1"/>
          </p:cNvPicPr>
          <p:nvPr/>
        </p:nvPicPr>
        <p:blipFill>
          <a:blip r:embed="rId3"/>
          <a:stretch>
            <a:fillRect/>
          </a:stretch>
        </p:blipFill>
        <p:spPr>
          <a:xfrm>
            <a:off x="6505575" y="1583415"/>
            <a:ext cx="5048250" cy="4162425"/>
          </a:xfrm>
          <a:prstGeom prst="rect">
            <a:avLst/>
          </a:prstGeom>
        </p:spPr>
      </p:pic>
      <p:pic>
        <p:nvPicPr>
          <p:cNvPr id="7" name="Picture 6">
            <a:extLst>
              <a:ext uri="{FF2B5EF4-FFF2-40B4-BE49-F238E27FC236}">
                <a16:creationId xmlns:a16="http://schemas.microsoft.com/office/drawing/2014/main" id="{FBE2D37E-7F2E-40F1-8944-B4F98612E4C7}"/>
              </a:ext>
            </a:extLst>
          </p:cNvPr>
          <p:cNvPicPr>
            <a:picLocks noChangeAspect="1"/>
          </p:cNvPicPr>
          <p:nvPr/>
        </p:nvPicPr>
        <p:blipFill>
          <a:blip r:embed="rId4"/>
          <a:stretch>
            <a:fillRect/>
          </a:stretch>
        </p:blipFill>
        <p:spPr>
          <a:xfrm>
            <a:off x="7207214" y="5687242"/>
            <a:ext cx="4146586" cy="475970"/>
          </a:xfrm>
          <a:prstGeom prst="rect">
            <a:avLst/>
          </a:prstGeom>
        </p:spPr>
      </p:pic>
      <p:pic>
        <p:nvPicPr>
          <p:cNvPr id="8" name="Picture 7">
            <a:extLst>
              <a:ext uri="{FF2B5EF4-FFF2-40B4-BE49-F238E27FC236}">
                <a16:creationId xmlns:a16="http://schemas.microsoft.com/office/drawing/2014/main" id="{A14A1815-B54E-492C-9203-D3802170063F}"/>
              </a:ext>
            </a:extLst>
          </p:cNvPr>
          <p:cNvPicPr>
            <a:picLocks noChangeAspect="1"/>
          </p:cNvPicPr>
          <p:nvPr/>
        </p:nvPicPr>
        <p:blipFill>
          <a:blip r:embed="rId5"/>
          <a:stretch>
            <a:fillRect/>
          </a:stretch>
        </p:blipFill>
        <p:spPr>
          <a:xfrm>
            <a:off x="6386511" y="1555405"/>
            <a:ext cx="5048249" cy="4728620"/>
          </a:xfrm>
          <a:prstGeom prst="rect">
            <a:avLst/>
          </a:prstGeom>
        </p:spPr>
      </p:pic>
    </p:spTree>
    <p:extLst>
      <p:ext uri="{BB962C8B-B14F-4D97-AF65-F5344CB8AC3E}">
        <p14:creationId xmlns:p14="http://schemas.microsoft.com/office/powerpoint/2010/main" val="368401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2606-B2FF-48A7-BA6A-8BEB328FEDD3}"/>
              </a:ext>
            </a:extLst>
          </p:cNvPr>
          <p:cNvSpPr>
            <a:spLocks noGrp="1"/>
          </p:cNvSpPr>
          <p:nvPr>
            <p:ph type="title"/>
          </p:nvPr>
        </p:nvSpPr>
        <p:spPr/>
        <p:txBody>
          <a:bodyPr/>
          <a:lstStyle/>
          <a:p>
            <a:r>
              <a:rPr lang="en-GB" dirty="0"/>
              <a:t>Why use synthetic controls?	</a:t>
            </a:r>
          </a:p>
        </p:txBody>
      </p:sp>
      <p:sp>
        <p:nvSpPr>
          <p:cNvPr id="3" name="Content Placeholder 2">
            <a:extLst>
              <a:ext uri="{FF2B5EF4-FFF2-40B4-BE49-F238E27FC236}">
                <a16:creationId xmlns:a16="http://schemas.microsoft.com/office/drawing/2014/main" id="{01634F93-3CF6-4B6D-B12C-A2FADE9EA435}"/>
              </a:ext>
            </a:extLst>
          </p:cNvPr>
          <p:cNvSpPr>
            <a:spLocks noGrp="1"/>
          </p:cNvSpPr>
          <p:nvPr>
            <p:ph idx="1"/>
          </p:nvPr>
        </p:nvSpPr>
        <p:spPr/>
        <p:txBody>
          <a:bodyPr>
            <a:normAutofit/>
          </a:bodyPr>
          <a:lstStyle/>
          <a:p>
            <a:r>
              <a:rPr lang="en-GB" dirty="0"/>
              <a:t>No extrapolation - synthetic control weights are nonnegative and sum to one.</a:t>
            </a:r>
          </a:p>
          <a:p>
            <a:r>
              <a:rPr lang="en-GB" dirty="0"/>
              <a:t>Transparency of the fit – can see the extent observations in the donor pool can approximate the characteristics of the treated units by interpolation. Can see weights and average outcomes, and see whether SC would be appropriate or not.</a:t>
            </a:r>
          </a:p>
        </p:txBody>
      </p:sp>
      <p:sp>
        <p:nvSpPr>
          <p:cNvPr id="5" name="Slide Number Placeholder 4">
            <a:extLst>
              <a:ext uri="{FF2B5EF4-FFF2-40B4-BE49-F238E27FC236}">
                <a16:creationId xmlns:a16="http://schemas.microsoft.com/office/drawing/2014/main" id="{D8D5A108-8937-48C9-AB77-A84716BA3F61}"/>
              </a:ext>
            </a:extLst>
          </p:cNvPr>
          <p:cNvSpPr>
            <a:spLocks noGrp="1"/>
          </p:cNvSpPr>
          <p:nvPr>
            <p:ph type="sldNum" sz="quarter" idx="12"/>
          </p:nvPr>
        </p:nvSpPr>
        <p:spPr/>
        <p:txBody>
          <a:bodyPr/>
          <a:lstStyle/>
          <a:p>
            <a:fld id="{68EA4416-F331-4059-B1E1-CFB0BC879A87}" type="slidenum">
              <a:rPr lang="en-GB" smtClean="0"/>
              <a:t>12</a:t>
            </a:fld>
            <a:endParaRPr lang="en-GB"/>
          </a:p>
        </p:txBody>
      </p:sp>
    </p:spTree>
    <p:extLst>
      <p:ext uri="{BB962C8B-B14F-4D97-AF65-F5344CB8AC3E}">
        <p14:creationId xmlns:p14="http://schemas.microsoft.com/office/powerpoint/2010/main" val="118925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619C-7ED8-4F64-988B-92FFE9A8E1AD}"/>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ADFFE288-212C-4D6A-8BFB-7747F040B376}"/>
              </a:ext>
            </a:extLst>
          </p:cNvPr>
          <p:cNvSpPr>
            <a:spLocks noGrp="1"/>
          </p:cNvSpPr>
          <p:nvPr>
            <p:ph idx="1"/>
          </p:nvPr>
        </p:nvSpPr>
        <p:spPr>
          <a:xfrm>
            <a:off x="838200" y="1825625"/>
            <a:ext cx="5257800" cy="4351338"/>
          </a:xfrm>
        </p:spPr>
        <p:txBody>
          <a:bodyPr>
            <a:normAutofit fontScale="92500" lnSpcReduction="10000"/>
          </a:bodyPr>
          <a:lstStyle/>
          <a:p>
            <a:r>
              <a:rPr lang="en-GB" dirty="0"/>
              <a:t>Very well suited to geographical/administrative units</a:t>
            </a:r>
          </a:p>
          <a:p>
            <a:r>
              <a:rPr lang="en-GB" dirty="0"/>
              <a:t>Secondary and observational data orientated</a:t>
            </a:r>
          </a:p>
          <a:p>
            <a:r>
              <a:rPr lang="en-GB" dirty="0"/>
              <a:t>Many packages available on different platforms</a:t>
            </a:r>
          </a:p>
          <a:p>
            <a:r>
              <a:rPr lang="en-GB" dirty="0"/>
              <a:t>Accounts for unmeasured time-varying confounders</a:t>
            </a:r>
          </a:p>
          <a:p>
            <a:r>
              <a:rPr lang="en-GB" dirty="0"/>
              <a:t>Can assess accuracy via placebo testing</a:t>
            </a:r>
          </a:p>
          <a:p>
            <a:endParaRPr lang="en-GB" dirty="0"/>
          </a:p>
        </p:txBody>
      </p:sp>
      <p:sp>
        <p:nvSpPr>
          <p:cNvPr id="4" name="Slide Number Placeholder 3">
            <a:extLst>
              <a:ext uri="{FF2B5EF4-FFF2-40B4-BE49-F238E27FC236}">
                <a16:creationId xmlns:a16="http://schemas.microsoft.com/office/drawing/2014/main" id="{B03AE17D-D4B2-4225-96E4-EAE332CCE613}"/>
              </a:ext>
            </a:extLst>
          </p:cNvPr>
          <p:cNvSpPr>
            <a:spLocks noGrp="1"/>
          </p:cNvSpPr>
          <p:nvPr>
            <p:ph type="sldNum" sz="quarter" idx="12"/>
          </p:nvPr>
        </p:nvSpPr>
        <p:spPr/>
        <p:txBody>
          <a:bodyPr/>
          <a:lstStyle/>
          <a:p>
            <a:fld id="{68EA4416-F331-4059-B1E1-CFB0BC879A87}" type="slidenum">
              <a:rPr lang="en-GB" smtClean="0"/>
              <a:t>13</a:t>
            </a:fld>
            <a:endParaRPr lang="en-GB"/>
          </a:p>
        </p:txBody>
      </p:sp>
      <p:pic>
        <p:nvPicPr>
          <p:cNvPr id="1026" name="Picture 2" descr="U.S. state - Wikipedia">
            <a:extLst>
              <a:ext uri="{FF2B5EF4-FFF2-40B4-BE49-F238E27FC236}">
                <a16:creationId xmlns:a16="http://schemas.microsoft.com/office/drawing/2014/main" id="{800F73D0-016F-4834-9989-52E4FFDD8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421" y="1212963"/>
            <a:ext cx="3366823" cy="2020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HS England takes over CCG powers | News | Health Service Journal">
            <a:extLst>
              <a:ext uri="{FF2B5EF4-FFF2-40B4-BE49-F238E27FC236}">
                <a16:creationId xmlns:a16="http://schemas.microsoft.com/office/drawing/2014/main" id="{69F9E076-C1F6-456C-990B-2E886089F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3429000"/>
            <a:ext cx="4389664" cy="264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0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94A3-7D82-48A3-856C-7DA33864EC91}"/>
              </a:ext>
            </a:extLst>
          </p:cNvPr>
          <p:cNvSpPr>
            <a:spLocks noGrp="1"/>
          </p:cNvSpPr>
          <p:nvPr>
            <p:ph type="title"/>
          </p:nvPr>
        </p:nvSpPr>
        <p:spPr/>
        <p:txBody>
          <a:bodyPr/>
          <a:lstStyle/>
          <a:p>
            <a:r>
              <a:rPr lang="en-GB" dirty="0"/>
              <a:t>Contextual Requirements</a:t>
            </a:r>
          </a:p>
        </p:txBody>
      </p:sp>
      <p:sp>
        <p:nvSpPr>
          <p:cNvPr id="3" name="Content Placeholder 2">
            <a:extLst>
              <a:ext uri="{FF2B5EF4-FFF2-40B4-BE49-F238E27FC236}">
                <a16:creationId xmlns:a16="http://schemas.microsoft.com/office/drawing/2014/main" id="{23D1A066-96BB-4EFE-97D7-284710C8A22B}"/>
              </a:ext>
            </a:extLst>
          </p:cNvPr>
          <p:cNvSpPr>
            <a:spLocks noGrp="1"/>
          </p:cNvSpPr>
          <p:nvPr>
            <p:ph idx="1"/>
          </p:nvPr>
        </p:nvSpPr>
        <p:spPr>
          <a:xfrm>
            <a:off x="838200" y="1825625"/>
            <a:ext cx="7021286" cy="4351338"/>
          </a:xfrm>
        </p:spPr>
        <p:txBody>
          <a:bodyPr>
            <a:normAutofit/>
          </a:bodyPr>
          <a:lstStyle/>
          <a:p>
            <a:r>
              <a:rPr lang="en-GB" sz="2000" dirty="0"/>
              <a:t>Understanding of the intervention. Five </a:t>
            </a:r>
            <a:r>
              <a:rPr lang="en-GB" sz="2000" dirty="0" err="1"/>
              <a:t>Ws</a:t>
            </a:r>
            <a:r>
              <a:rPr lang="en-GB" sz="2000" dirty="0"/>
              <a:t>, 1 H</a:t>
            </a:r>
          </a:p>
          <a:p>
            <a:r>
              <a:rPr lang="en-GB" sz="2000" dirty="0"/>
              <a:t>Size of the effect</a:t>
            </a:r>
          </a:p>
          <a:p>
            <a:r>
              <a:rPr lang="en-GB" sz="2000" dirty="0"/>
              <a:t>Low volatility of the outcome variables</a:t>
            </a:r>
          </a:p>
          <a:p>
            <a:r>
              <a:rPr lang="en-GB" sz="2000" dirty="0"/>
              <a:t>Availability of a comparison group:</a:t>
            </a:r>
          </a:p>
          <a:p>
            <a:pPr lvl="1"/>
            <a:r>
              <a:rPr lang="en-GB" sz="1600" dirty="0"/>
              <a:t>Units in donor pool shouldn’t have adopted similar interventions to one under investigation during time period of data</a:t>
            </a:r>
          </a:p>
          <a:p>
            <a:pPr lvl="1"/>
            <a:r>
              <a:rPr lang="en-GB" sz="1600" dirty="0"/>
              <a:t>Similar characteristics (defined a priori) to the ‘treated’ unit to avoid interpolation biases</a:t>
            </a:r>
          </a:p>
          <a:p>
            <a:pPr lvl="1"/>
            <a:r>
              <a:rPr lang="en-GB" sz="1600" dirty="0"/>
              <a:t>No ‘</a:t>
            </a:r>
            <a:r>
              <a:rPr lang="en-GB" sz="1600" dirty="0" err="1"/>
              <a:t>spillover</a:t>
            </a:r>
            <a:r>
              <a:rPr lang="en-GB" sz="1600" dirty="0"/>
              <a:t>’ effect from the intervention in the ‘treated’ unit to other units</a:t>
            </a:r>
          </a:p>
        </p:txBody>
      </p:sp>
      <p:sp>
        <p:nvSpPr>
          <p:cNvPr id="5" name="Slide Number Placeholder 4">
            <a:extLst>
              <a:ext uri="{FF2B5EF4-FFF2-40B4-BE49-F238E27FC236}">
                <a16:creationId xmlns:a16="http://schemas.microsoft.com/office/drawing/2014/main" id="{316FB0C8-2A19-4C1A-B62E-71725C4C6C78}"/>
              </a:ext>
            </a:extLst>
          </p:cNvPr>
          <p:cNvSpPr>
            <a:spLocks noGrp="1"/>
          </p:cNvSpPr>
          <p:nvPr>
            <p:ph type="sldNum" sz="quarter" idx="12"/>
          </p:nvPr>
        </p:nvSpPr>
        <p:spPr/>
        <p:txBody>
          <a:bodyPr/>
          <a:lstStyle/>
          <a:p>
            <a:fld id="{68EA4416-F331-4059-B1E1-CFB0BC879A87}" type="slidenum">
              <a:rPr lang="en-GB" smtClean="0"/>
              <a:t>14</a:t>
            </a:fld>
            <a:endParaRPr lang="en-GB"/>
          </a:p>
        </p:txBody>
      </p:sp>
      <p:sp>
        <p:nvSpPr>
          <p:cNvPr id="7" name="TextBox 6">
            <a:extLst>
              <a:ext uri="{FF2B5EF4-FFF2-40B4-BE49-F238E27FC236}">
                <a16:creationId xmlns:a16="http://schemas.microsoft.com/office/drawing/2014/main" id="{1E4CD703-C4A5-4BC1-84B8-E1DDE4961D46}"/>
              </a:ext>
            </a:extLst>
          </p:cNvPr>
          <p:cNvSpPr txBox="1"/>
          <p:nvPr/>
        </p:nvSpPr>
        <p:spPr>
          <a:xfrm>
            <a:off x="8141918" y="1715195"/>
            <a:ext cx="3486746" cy="2862322"/>
          </a:xfrm>
          <a:prstGeom prst="rect">
            <a:avLst/>
          </a:prstGeom>
          <a:noFill/>
        </p:spPr>
        <p:txBody>
          <a:bodyPr wrap="square">
            <a:spAutoFit/>
          </a:bodyPr>
          <a:lstStyle/>
          <a:p>
            <a:r>
              <a:rPr lang="en-GB" i="1" dirty="0"/>
              <a:t>“Validity of synthetic control estimators depends on important practical requirements. Perfunctory applications that ignore the context of the empirical investigation and the characteristics of the data may miss the mark, producing misleading estimates.” - </a:t>
            </a:r>
            <a:r>
              <a:rPr lang="en-GB" dirty="0"/>
              <a:t>Alberto Abadie</a:t>
            </a:r>
            <a:endParaRPr lang="en-GB" i="1" dirty="0"/>
          </a:p>
        </p:txBody>
      </p:sp>
    </p:spTree>
    <p:extLst>
      <p:ext uri="{BB962C8B-B14F-4D97-AF65-F5344CB8AC3E}">
        <p14:creationId xmlns:p14="http://schemas.microsoft.com/office/powerpoint/2010/main" val="334616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A5BB-D93C-4D0B-AB2E-9FAD8FC93A2A}"/>
              </a:ext>
            </a:extLst>
          </p:cNvPr>
          <p:cNvSpPr>
            <a:spLocks noGrp="1"/>
          </p:cNvSpPr>
          <p:nvPr>
            <p:ph type="title"/>
          </p:nvPr>
        </p:nvSpPr>
        <p:spPr/>
        <p:txBody>
          <a:bodyPr/>
          <a:lstStyle/>
          <a:p>
            <a:r>
              <a:rPr lang="en-GB" dirty="0"/>
              <a:t>Data Requirements	</a:t>
            </a:r>
          </a:p>
        </p:txBody>
      </p:sp>
      <p:sp>
        <p:nvSpPr>
          <p:cNvPr id="3" name="Content Placeholder 2">
            <a:extLst>
              <a:ext uri="{FF2B5EF4-FFF2-40B4-BE49-F238E27FC236}">
                <a16:creationId xmlns:a16="http://schemas.microsoft.com/office/drawing/2014/main" id="{7F7A4645-A595-47E8-8D9E-312BC06B5D53}"/>
              </a:ext>
            </a:extLst>
          </p:cNvPr>
          <p:cNvSpPr>
            <a:spLocks noGrp="1"/>
          </p:cNvSpPr>
          <p:nvPr>
            <p:ph idx="1"/>
          </p:nvPr>
        </p:nvSpPr>
        <p:spPr>
          <a:xfrm>
            <a:off x="838200" y="1825625"/>
            <a:ext cx="6237514" cy="4351338"/>
          </a:xfrm>
        </p:spPr>
        <p:txBody>
          <a:bodyPr/>
          <a:lstStyle/>
          <a:p>
            <a:r>
              <a:rPr lang="en-GB" dirty="0"/>
              <a:t>Aggregate Data on Predictors and Outcomes for the ‘treated’ and comparison units</a:t>
            </a:r>
          </a:p>
          <a:p>
            <a:r>
              <a:rPr lang="en-GB" dirty="0"/>
              <a:t>Sufficient pre-intervention data:</a:t>
            </a:r>
          </a:p>
          <a:p>
            <a:pPr lvl="1"/>
            <a:r>
              <a:rPr lang="en-GB" dirty="0"/>
              <a:t>Enough time points to track the pre-intervention period</a:t>
            </a:r>
          </a:p>
          <a:p>
            <a:r>
              <a:rPr lang="en-GB" dirty="0"/>
              <a:t>Sufficient post-intervention data:</a:t>
            </a:r>
          </a:p>
          <a:p>
            <a:pPr lvl="1"/>
            <a:r>
              <a:rPr lang="en-GB" dirty="0"/>
              <a:t>Relevant outcomes</a:t>
            </a:r>
          </a:p>
          <a:p>
            <a:pPr lvl="1"/>
            <a:endParaRPr lang="en-GB" dirty="0"/>
          </a:p>
        </p:txBody>
      </p:sp>
      <p:sp>
        <p:nvSpPr>
          <p:cNvPr id="5" name="Slide Number Placeholder 4">
            <a:extLst>
              <a:ext uri="{FF2B5EF4-FFF2-40B4-BE49-F238E27FC236}">
                <a16:creationId xmlns:a16="http://schemas.microsoft.com/office/drawing/2014/main" id="{8FD995B3-08B5-4E4B-B2CF-AFDEAC14F5E5}"/>
              </a:ext>
            </a:extLst>
          </p:cNvPr>
          <p:cNvSpPr>
            <a:spLocks noGrp="1"/>
          </p:cNvSpPr>
          <p:nvPr>
            <p:ph type="sldNum" sz="quarter" idx="12"/>
          </p:nvPr>
        </p:nvSpPr>
        <p:spPr/>
        <p:txBody>
          <a:bodyPr/>
          <a:lstStyle/>
          <a:p>
            <a:fld id="{68EA4416-F331-4059-B1E1-CFB0BC879A87}" type="slidenum">
              <a:rPr lang="en-GB" smtClean="0"/>
              <a:t>15</a:t>
            </a:fld>
            <a:endParaRPr lang="en-GB"/>
          </a:p>
        </p:txBody>
      </p:sp>
    </p:spTree>
    <p:extLst>
      <p:ext uri="{BB962C8B-B14F-4D97-AF65-F5344CB8AC3E}">
        <p14:creationId xmlns:p14="http://schemas.microsoft.com/office/powerpoint/2010/main" val="234075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E862-E00A-4F59-B8CD-E1980C48CFD1}"/>
              </a:ext>
            </a:extLst>
          </p:cNvPr>
          <p:cNvSpPr>
            <a:spLocks noGrp="1"/>
          </p:cNvSpPr>
          <p:nvPr>
            <p:ph type="title"/>
          </p:nvPr>
        </p:nvSpPr>
        <p:spPr/>
        <p:txBody>
          <a:bodyPr/>
          <a:lstStyle/>
          <a:p>
            <a:r>
              <a:rPr lang="en-GB" dirty="0"/>
              <a:t>Synthetic Controls with R	</a:t>
            </a:r>
          </a:p>
        </p:txBody>
      </p:sp>
      <p:sp>
        <p:nvSpPr>
          <p:cNvPr id="3" name="Content Placeholder 2">
            <a:extLst>
              <a:ext uri="{FF2B5EF4-FFF2-40B4-BE49-F238E27FC236}">
                <a16:creationId xmlns:a16="http://schemas.microsoft.com/office/drawing/2014/main" id="{30C5CF05-500C-4FC8-B7CA-8D5ED69F7B7F}"/>
              </a:ext>
            </a:extLst>
          </p:cNvPr>
          <p:cNvSpPr>
            <a:spLocks noGrp="1"/>
          </p:cNvSpPr>
          <p:nvPr>
            <p:ph idx="1"/>
          </p:nvPr>
        </p:nvSpPr>
        <p:spPr/>
        <p:txBody>
          <a:bodyPr/>
          <a:lstStyle/>
          <a:p>
            <a:r>
              <a:rPr lang="en-GB" dirty="0"/>
              <a:t>Several packages available</a:t>
            </a:r>
          </a:p>
          <a:p>
            <a:pPr lvl="1"/>
            <a:r>
              <a:rPr lang="en-GB" dirty="0"/>
              <a:t>Synth</a:t>
            </a:r>
          </a:p>
          <a:p>
            <a:pPr lvl="1"/>
            <a:r>
              <a:rPr lang="en-GB" dirty="0"/>
              <a:t>MSCMT</a:t>
            </a:r>
          </a:p>
          <a:p>
            <a:pPr lvl="1"/>
            <a:r>
              <a:rPr lang="en-GB" dirty="0" err="1"/>
              <a:t>Gsynth</a:t>
            </a:r>
            <a:endParaRPr lang="en-GB" dirty="0"/>
          </a:p>
          <a:p>
            <a:pPr lvl="1"/>
            <a:r>
              <a:rPr lang="en-GB" dirty="0" err="1"/>
              <a:t>Microsynth</a:t>
            </a:r>
            <a:endParaRPr lang="en-GB" dirty="0"/>
          </a:p>
          <a:p>
            <a:pPr lvl="1"/>
            <a:r>
              <a:rPr lang="en-GB" dirty="0" err="1"/>
              <a:t>tidysynth</a:t>
            </a:r>
            <a:endParaRPr lang="en-GB" dirty="0"/>
          </a:p>
        </p:txBody>
      </p:sp>
      <p:sp>
        <p:nvSpPr>
          <p:cNvPr id="4" name="Slide Number Placeholder 3">
            <a:extLst>
              <a:ext uri="{FF2B5EF4-FFF2-40B4-BE49-F238E27FC236}">
                <a16:creationId xmlns:a16="http://schemas.microsoft.com/office/drawing/2014/main" id="{064C252D-07E9-4663-9362-B5AAD98246F9}"/>
              </a:ext>
            </a:extLst>
          </p:cNvPr>
          <p:cNvSpPr>
            <a:spLocks noGrp="1"/>
          </p:cNvSpPr>
          <p:nvPr>
            <p:ph type="sldNum" sz="quarter" idx="12"/>
          </p:nvPr>
        </p:nvSpPr>
        <p:spPr/>
        <p:txBody>
          <a:bodyPr/>
          <a:lstStyle/>
          <a:p>
            <a:fld id="{68EA4416-F331-4059-B1E1-CFB0BC879A87}" type="slidenum">
              <a:rPr lang="en-GB" smtClean="0"/>
              <a:t>16</a:t>
            </a:fld>
            <a:endParaRPr lang="en-GB"/>
          </a:p>
        </p:txBody>
      </p:sp>
    </p:spTree>
    <p:extLst>
      <p:ext uri="{BB962C8B-B14F-4D97-AF65-F5344CB8AC3E}">
        <p14:creationId xmlns:p14="http://schemas.microsoft.com/office/powerpoint/2010/main" val="319344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E862-E00A-4F59-B8CD-E1980C48CFD1}"/>
              </a:ext>
            </a:extLst>
          </p:cNvPr>
          <p:cNvSpPr>
            <a:spLocks noGrp="1"/>
          </p:cNvSpPr>
          <p:nvPr>
            <p:ph type="title"/>
          </p:nvPr>
        </p:nvSpPr>
        <p:spPr/>
        <p:txBody>
          <a:bodyPr/>
          <a:lstStyle/>
          <a:p>
            <a:r>
              <a:rPr lang="en-GB" dirty="0"/>
              <a:t>Synthetic Controls with R	</a:t>
            </a:r>
          </a:p>
        </p:txBody>
      </p:sp>
      <p:sp>
        <p:nvSpPr>
          <p:cNvPr id="3" name="Content Placeholder 2">
            <a:extLst>
              <a:ext uri="{FF2B5EF4-FFF2-40B4-BE49-F238E27FC236}">
                <a16:creationId xmlns:a16="http://schemas.microsoft.com/office/drawing/2014/main" id="{30C5CF05-500C-4FC8-B7CA-8D5ED69F7B7F}"/>
              </a:ext>
            </a:extLst>
          </p:cNvPr>
          <p:cNvSpPr>
            <a:spLocks noGrp="1"/>
          </p:cNvSpPr>
          <p:nvPr>
            <p:ph idx="1"/>
          </p:nvPr>
        </p:nvSpPr>
        <p:spPr/>
        <p:txBody>
          <a:bodyPr/>
          <a:lstStyle/>
          <a:p>
            <a:r>
              <a:rPr lang="en-GB" dirty="0"/>
              <a:t>Several packages available</a:t>
            </a:r>
          </a:p>
          <a:p>
            <a:pPr lvl="1"/>
            <a:r>
              <a:rPr lang="en-GB" dirty="0"/>
              <a:t>Synth</a:t>
            </a:r>
          </a:p>
          <a:p>
            <a:pPr lvl="1"/>
            <a:r>
              <a:rPr lang="en-GB" b="1" dirty="0"/>
              <a:t>MSMCT</a:t>
            </a:r>
          </a:p>
          <a:p>
            <a:pPr lvl="1"/>
            <a:r>
              <a:rPr lang="en-GB" b="1" dirty="0" err="1"/>
              <a:t>Gsynth</a:t>
            </a:r>
            <a:endParaRPr lang="en-GB" b="1" dirty="0"/>
          </a:p>
          <a:p>
            <a:pPr lvl="1"/>
            <a:r>
              <a:rPr lang="en-GB" b="1" dirty="0" err="1"/>
              <a:t>Microsynth</a:t>
            </a:r>
            <a:endParaRPr lang="en-GB" b="1" dirty="0"/>
          </a:p>
          <a:p>
            <a:pPr lvl="1"/>
            <a:r>
              <a:rPr lang="en-GB" b="1" dirty="0" err="1"/>
              <a:t>tidysynth</a:t>
            </a:r>
            <a:endParaRPr lang="en-GB" b="1" dirty="0"/>
          </a:p>
        </p:txBody>
      </p:sp>
      <p:sp>
        <p:nvSpPr>
          <p:cNvPr id="4" name="Slide Number Placeholder 3">
            <a:extLst>
              <a:ext uri="{FF2B5EF4-FFF2-40B4-BE49-F238E27FC236}">
                <a16:creationId xmlns:a16="http://schemas.microsoft.com/office/drawing/2014/main" id="{064C252D-07E9-4663-9362-B5AAD98246F9}"/>
              </a:ext>
            </a:extLst>
          </p:cNvPr>
          <p:cNvSpPr>
            <a:spLocks noGrp="1"/>
          </p:cNvSpPr>
          <p:nvPr>
            <p:ph type="sldNum" sz="quarter" idx="12"/>
          </p:nvPr>
        </p:nvSpPr>
        <p:spPr/>
        <p:txBody>
          <a:bodyPr/>
          <a:lstStyle/>
          <a:p>
            <a:fld id="{68EA4416-F331-4059-B1E1-CFB0BC879A87}" type="slidenum">
              <a:rPr lang="en-GB" smtClean="0"/>
              <a:t>17</a:t>
            </a:fld>
            <a:endParaRPr lang="en-GB"/>
          </a:p>
        </p:txBody>
      </p:sp>
    </p:spTree>
    <p:extLst>
      <p:ext uri="{BB962C8B-B14F-4D97-AF65-F5344CB8AC3E}">
        <p14:creationId xmlns:p14="http://schemas.microsoft.com/office/powerpoint/2010/main" val="91715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E862-E00A-4F59-B8CD-E1980C48CFD1}"/>
              </a:ext>
            </a:extLst>
          </p:cNvPr>
          <p:cNvSpPr>
            <a:spLocks noGrp="1"/>
          </p:cNvSpPr>
          <p:nvPr>
            <p:ph type="title"/>
          </p:nvPr>
        </p:nvSpPr>
        <p:spPr/>
        <p:txBody>
          <a:bodyPr/>
          <a:lstStyle/>
          <a:p>
            <a:r>
              <a:rPr lang="en-GB" dirty="0"/>
              <a:t>Synthetic Controls with R	</a:t>
            </a:r>
          </a:p>
        </p:txBody>
      </p:sp>
      <p:sp>
        <p:nvSpPr>
          <p:cNvPr id="3" name="Content Placeholder 2">
            <a:extLst>
              <a:ext uri="{FF2B5EF4-FFF2-40B4-BE49-F238E27FC236}">
                <a16:creationId xmlns:a16="http://schemas.microsoft.com/office/drawing/2014/main" id="{30C5CF05-500C-4FC8-B7CA-8D5ED69F7B7F}"/>
              </a:ext>
            </a:extLst>
          </p:cNvPr>
          <p:cNvSpPr>
            <a:spLocks noGrp="1"/>
          </p:cNvSpPr>
          <p:nvPr>
            <p:ph idx="1"/>
          </p:nvPr>
        </p:nvSpPr>
        <p:spPr/>
        <p:txBody>
          <a:bodyPr/>
          <a:lstStyle/>
          <a:p>
            <a:r>
              <a:rPr lang="en-GB" dirty="0"/>
              <a:t>Several packages available</a:t>
            </a:r>
          </a:p>
          <a:p>
            <a:pPr lvl="1"/>
            <a:r>
              <a:rPr lang="en-GB" dirty="0"/>
              <a:t>Synth</a:t>
            </a:r>
          </a:p>
          <a:p>
            <a:pPr lvl="1"/>
            <a:r>
              <a:rPr lang="en-GB" b="1" dirty="0"/>
              <a:t>MSCMT</a:t>
            </a:r>
          </a:p>
          <a:p>
            <a:pPr lvl="1"/>
            <a:r>
              <a:rPr lang="en-GB" b="1" dirty="0" err="1"/>
              <a:t>Gsynth</a:t>
            </a:r>
            <a:endParaRPr lang="en-GB" b="1" dirty="0"/>
          </a:p>
          <a:p>
            <a:pPr lvl="1"/>
            <a:r>
              <a:rPr lang="en-GB" b="1" dirty="0" err="1"/>
              <a:t>Microsynth</a:t>
            </a:r>
            <a:endParaRPr lang="en-GB" b="1" dirty="0"/>
          </a:p>
          <a:p>
            <a:pPr lvl="1"/>
            <a:r>
              <a:rPr lang="en-GB" b="1" dirty="0" err="1"/>
              <a:t>tidysynth</a:t>
            </a:r>
            <a:endParaRPr lang="en-GB" b="1" dirty="0"/>
          </a:p>
        </p:txBody>
      </p:sp>
      <p:sp>
        <p:nvSpPr>
          <p:cNvPr id="4" name="Slide Number Placeholder 3">
            <a:extLst>
              <a:ext uri="{FF2B5EF4-FFF2-40B4-BE49-F238E27FC236}">
                <a16:creationId xmlns:a16="http://schemas.microsoft.com/office/drawing/2014/main" id="{064C252D-07E9-4663-9362-B5AAD98246F9}"/>
              </a:ext>
            </a:extLst>
          </p:cNvPr>
          <p:cNvSpPr>
            <a:spLocks noGrp="1"/>
          </p:cNvSpPr>
          <p:nvPr>
            <p:ph type="sldNum" sz="quarter" idx="12"/>
          </p:nvPr>
        </p:nvSpPr>
        <p:spPr/>
        <p:txBody>
          <a:bodyPr/>
          <a:lstStyle/>
          <a:p>
            <a:fld id="{68EA4416-F331-4059-B1E1-CFB0BC879A87}" type="slidenum">
              <a:rPr lang="en-GB" smtClean="0"/>
              <a:t>18</a:t>
            </a:fld>
            <a:endParaRPr lang="en-GB"/>
          </a:p>
        </p:txBody>
      </p:sp>
      <p:pic>
        <p:nvPicPr>
          <p:cNvPr id="2050" name="Picture 2">
            <a:extLst>
              <a:ext uri="{FF2B5EF4-FFF2-40B4-BE49-F238E27FC236}">
                <a16:creationId xmlns:a16="http://schemas.microsoft.com/office/drawing/2014/main" id="{F673C197-896C-4C73-AF8B-BE98F1620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686" y="1870075"/>
            <a:ext cx="3371170" cy="390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64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669A-858F-4326-BCB8-E9A857FB03EB}"/>
              </a:ext>
            </a:extLst>
          </p:cNvPr>
          <p:cNvSpPr>
            <a:spLocks noGrp="1"/>
          </p:cNvSpPr>
          <p:nvPr>
            <p:ph type="title"/>
          </p:nvPr>
        </p:nvSpPr>
        <p:spPr/>
        <p:txBody>
          <a:bodyPr/>
          <a:lstStyle/>
          <a:p>
            <a:r>
              <a:rPr lang="en-GB" dirty="0"/>
              <a:t>Example: Vertical Integration programme</a:t>
            </a:r>
          </a:p>
        </p:txBody>
      </p:sp>
      <p:sp>
        <p:nvSpPr>
          <p:cNvPr id="3" name="Content Placeholder 2">
            <a:extLst>
              <a:ext uri="{FF2B5EF4-FFF2-40B4-BE49-F238E27FC236}">
                <a16:creationId xmlns:a16="http://schemas.microsoft.com/office/drawing/2014/main" id="{347A73E3-4320-4BDA-B765-BBC450D564AB}"/>
              </a:ext>
            </a:extLst>
          </p:cNvPr>
          <p:cNvSpPr>
            <a:spLocks noGrp="1"/>
          </p:cNvSpPr>
          <p:nvPr>
            <p:ph idx="1"/>
          </p:nvPr>
        </p:nvSpPr>
        <p:spPr/>
        <p:txBody>
          <a:bodyPr>
            <a:normAutofit/>
          </a:bodyPr>
          <a:lstStyle/>
          <a:p>
            <a:r>
              <a:rPr lang="en-GB" b="1" dirty="0"/>
              <a:t>P</a:t>
            </a:r>
            <a:r>
              <a:rPr lang="en-GB" dirty="0"/>
              <a:t>opulation: Royal Wolverhampton NHS Trust, practice population of 10 GP practices</a:t>
            </a:r>
          </a:p>
          <a:p>
            <a:r>
              <a:rPr lang="en-GB" b="1" dirty="0"/>
              <a:t>I</a:t>
            </a:r>
            <a:r>
              <a:rPr lang="en-GB" dirty="0"/>
              <a:t>ntervention: Vertical Integration Pilot Scheme</a:t>
            </a:r>
          </a:p>
          <a:p>
            <a:r>
              <a:rPr lang="en-GB" b="1" dirty="0"/>
              <a:t>C</a:t>
            </a:r>
            <a:r>
              <a:rPr lang="en-GB" dirty="0"/>
              <a:t>omparator: Non-VI practices in Wolverhampton and adjacent CCGs</a:t>
            </a:r>
          </a:p>
          <a:p>
            <a:r>
              <a:rPr lang="en-GB" b="1" dirty="0"/>
              <a:t>O</a:t>
            </a:r>
            <a:r>
              <a:rPr lang="en-GB" dirty="0"/>
              <a:t>utcome: 1) ED attendances 2) emergency admissions 3) re-admissions</a:t>
            </a:r>
          </a:p>
        </p:txBody>
      </p:sp>
      <p:sp>
        <p:nvSpPr>
          <p:cNvPr id="4" name="Slide Number Placeholder 3">
            <a:extLst>
              <a:ext uri="{FF2B5EF4-FFF2-40B4-BE49-F238E27FC236}">
                <a16:creationId xmlns:a16="http://schemas.microsoft.com/office/drawing/2014/main" id="{CD796EE4-14E3-4CC6-A02C-C6D81ACC05E5}"/>
              </a:ext>
            </a:extLst>
          </p:cNvPr>
          <p:cNvSpPr>
            <a:spLocks noGrp="1"/>
          </p:cNvSpPr>
          <p:nvPr>
            <p:ph type="sldNum" sz="quarter" idx="12"/>
          </p:nvPr>
        </p:nvSpPr>
        <p:spPr/>
        <p:txBody>
          <a:bodyPr/>
          <a:lstStyle/>
          <a:p>
            <a:fld id="{68EA4416-F331-4059-B1E1-CFB0BC879A87}" type="slidenum">
              <a:rPr lang="en-GB" smtClean="0"/>
              <a:t>19</a:t>
            </a:fld>
            <a:endParaRPr lang="en-GB"/>
          </a:p>
        </p:txBody>
      </p:sp>
    </p:spTree>
    <p:extLst>
      <p:ext uri="{BB962C8B-B14F-4D97-AF65-F5344CB8AC3E}">
        <p14:creationId xmlns:p14="http://schemas.microsoft.com/office/powerpoint/2010/main" val="401365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8D46-70C8-4D27-AD1D-9559C3618DB9}"/>
              </a:ext>
            </a:extLst>
          </p:cNvPr>
          <p:cNvSpPr>
            <a:spLocks noGrp="1"/>
          </p:cNvSpPr>
          <p:nvPr>
            <p:ph type="title"/>
          </p:nvPr>
        </p:nvSpPr>
        <p:spPr/>
        <p:txBody>
          <a:bodyPr/>
          <a:lstStyle/>
          <a:p>
            <a:r>
              <a:rPr lang="en-GB" dirty="0"/>
              <a:t>Day Plan</a:t>
            </a:r>
          </a:p>
        </p:txBody>
      </p:sp>
      <p:sp>
        <p:nvSpPr>
          <p:cNvPr id="3" name="Content Placeholder 2">
            <a:extLst>
              <a:ext uri="{FF2B5EF4-FFF2-40B4-BE49-F238E27FC236}">
                <a16:creationId xmlns:a16="http://schemas.microsoft.com/office/drawing/2014/main" id="{65940B1A-495F-4BB2-9541-C14A23E30390}"/>
              </a:ext>
            </a:extLst>
          </p:cNvPr>
          <p:cNvSpPr>
            <a:spLocks noGrp="1"/>
          </p:cNvSpPr>
          <p:nvPr>
            <p:ph idx="1"/>
          </p:nvPr>
        </p:nvSpPr>
        <p:spPr/>
        <p:txBody>
          <a:bodyPr/>
          <a:lstStyle/>
          <a:p>
            <a:r>
              <a:rPr lang="en-GB" dirty="0"/>
              <a:t>9:30-10:30 Presentation</a:t>
            </a:r>
          </a:p>
          <a:p>
            <a:r>
              <a:rPr lang="en-GB" dirty="0"/>
              <a:t>10:30-11:30 Start on practical</a:t>
            </a:r>
          </a:p>
          <a:p>
            <a:r>
              <a:rPr lang="en-GB" dirty="0"/>
              <a:t>11:30-11:40 Light Break</a:t>
            </a:r>
          </a:p>
          <a:p>
            <a:r>
              <a:rPr lang="en-GB" dirty="0"/>
              <a:t>11:40-12:30 Practical</a:t>
            </a:r>
          </a:p>
          <a:p>
            <a:r>
              <a:rPr lang="en-GB" dirty="0"/>
              <a:t>12:30-13:15 Lunch</a:t>
            </a:r>
          </a:p>
          <a:p>
            <a:r>
              <a:rPr lang="en-GB" dirty="0"/>
              <a:t>13:15-15:45 Practical</a:t>
            </a:r>
          </a:p>
          <a:p>
            <a:r>
              <a:rPr lang="en-GB" dirty="0"/>
              <a:t>15:45-16:00 Final thoughts</a:t>
            </a:r>
          </a:p>
        </p:txBody>
      </p:sp>
      <p:sp>
        <p:nvSpPr>
          <p:cNvPr id="4" name="Slide Number Placeholder 3">
            <a:extLst>
              <a:ext uri="{FF2B5EF4-FFF2-40B4-BE49-F238E27FC236}">
                <a16:creationId xmlns:a16="http://schemas.microsoft.com/office/drawing/2014/main" id="{5182D75B-5D4B-4E1D-A659-66A2B052E008}"/>
              </a:ext>
            </a:extLst>
          </p:cNvPr>
          <p:cNvSpPr>
            <a:spLocks noGrp="1"/>
          </p:cNvSpPr>
          <p:nvPr>
            <p:ph type="sldNum" sz="quarter" idx="12"/>
          </p:nvPr>
        </p:nvSpPr>
        <p:spPr/>
        <p:txBody>
          <a:bodyPr/>
          <a:lstStyle/>
          <a:p>
            <a:fld id="{68EA4416-F331-4059-B1E1-CFB0BC879A87}" type="slidenum">
              <a:rPr lang="en-GB" smtClean="0"/>
              <a:t>2</a:t>
            </a:fld>
            <a:endParaRPr lang="en-GB"/>
          </a:p>
        </p:txBody>
      </p:sp>
    </p:spTree>
    <p:extLst>
      <p:ext uri="{BB962C8B-B14F-4D97-AF65-F5344CB8AC3E}">
        <p14:creationId xmlns:p14="http://schemas.microsoft.com/office/powerpoint/2010/main" val="294147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0A9-0DD2-4EB6-B647-AEE2C9658B5C}"/>
              </a:ext>
            </a:extLst>
          </p:cNvPr>
          <p:cNvSpPr>
            <a:spLocks noGrp="1"/>
          </p:cNvSpPr>
          <p:nvPr>
            <p:ph type="title"/>
          </p:nvPr>
        </p:nvSpPr>
        <p:spPr/>
        <p:txBody>
          <a:bodyPr/>
          <a:lstStyle/>
          <a:p>
            <a:r>
              <a:rPr lang="en-GB" dirty="0"/>
              <a:t>Example: Vertical Integration programme</a:t>
            </a:r>
          </a:p>
        </p:txBody>
      </p:sp>
      <p:sp>
        <p:nvSpPr>
          <p:cNvPr id="3" name="Content Placeholder 2">
            <a:extLst>
              <a:ext uri="{FF2B5EF4-FFF2-40B4-BE49-F238E27FC236}">
                <a16:creationId xmlns:a16="http://schemas.microsoft.com/office/drawing/2014/main" id="{DD14BF64-606D-4E47-9952-189386EFDBD4}"/>
              </a:ext>
            </a:extLst>
          </p:cNvPr>
          <p:cNvSpPr>
            <a:spLocks noGrp="1"/>
          </p:cNvSpPr>
          <p:nvPr>
            <p:ph idx="1"/>
          </p:nvPr>
        </p:nvSpPr>
        <p:spPr>
          <a:xfrm>
            <a:off x="838200" y="1825625"/>
            <a:ext cx="5709356" cy="4437584"/>
          </a:xfrm>
        </p:spPr>
        <p:txBody>
          <a:bodyPr>
            <a:normAutofit fontScale="70000" lnSpcReduction="20000"/>
          </a:bodyPr>
          <a:lstStyle/>
          <a:p>
            <a:pPr marL="305435" indent="-305435"/>
            <a:r>
              <a:rPr lang="en-GB" dirty="0"/>
              <a:t>Construct a “synthetic” version of each of the 10 GP practices</a:t>
            </a:r>
          </a:p>
          <a:p>
            <a:pPr marL="305435" indent="-305435"/>
            <a:r>
              <a:rPr lang="en-GB" dirty="0"/>
              <a:t>For</a:t>
            </a:r>
            <a:r>
              <a:rPr lang="en-GB" dirty="0">
                <a:ea typeface="+mn-lt"/>
                <a:cs typeface="+mn-lt"/>
              </a:rPr>
              <a:t> each VI practice, a “synthetic” control practice is constructed from donor practices across adjacent CCGs</a:t>
            </a:r>
            <a:endParaRPr lang="en-GB" dirty="0"/>
          </a:p>
          <a:p>
            <a:pPr marL="305435" indent="-305435"/>
            <a:r>
              <a:rPr lang="en-GB" dirty="0">
                <a:ea typeface="+mn-lt"/>
                <a:cs typeface="+mn-lt"/>
              </a:rPr>
              <a:t>The Synthetic Control practice represents the counterfactual scenario for the VI practice, where the intervention of becoming vertically integrated is assumed to never have occurred</a:t>
            </a:r>
          </a:p>
          <a:p>
            <a:pPr marL="305435" indent="-305435"/>
            <a:r>
              <a:rPr lang="en-GB" dirty="0"/>
              <a:t>Evaluate differences of three outcome measures: </a:t>
            </a:r>
          </a:p>
          <a:p>
            <a:pPr marL="762635" lvl="1" indent="-305435"/>
            <a:r>
              <a:rPr lang="en-GB" dirty="0"/>
              <a:t>1) Accident and Emergency Rates </a:t>
            </a:r>
          </a:p>
          <a:p>
            <a:pPr marL="762635" lvl="1" indent="-305435"/>
            <a:r>
              <a:rPr lang="en-GB" dirty="0"/>
              <a:t>2) Emergency Admission Rates </a:t>
            </a:r>
          </a:p>
          <a:p>
            <a:pPr marL="762635" lvl="1" indent="-305435"/>
            <a:r>
              <a:rPr lang="en-GB" dirty="0"/>
              <a:t>3) Emergency Readmission Rates</a:t>
            </a:r>
          </a:p>
          <a:p>
            <a:pPr marL="305435" indent="-305435"/>
            <a:r>
              <a:rPr lang="en-GB" dirty="0"/>
              <a:t>Aggregate effect sizes through pooled effects techniques</a:t>
            </a:r>
          </a:p>
        </p:txBody>
      </p:sp>
      <p:sp>
        <p:nvSpPr>
          <p:cNvPr id="4" name="Slide Number Placeholder 3">
            <a:extLst>
              <a:ext uri="{FF2B5EF4-FFF2-40B4-BE49-F238E27FC236}">
                <a16:creationId xmlns:a16="http://schemas.microsoft.com/office/drawing/2014/main" id="{E8EFDC66-6FC1-4ED3-9964-FE78A649DC5D}"/>
              </a:ext>
            </a:extLst>
          </p:cNvPr>
          <p:cNvSpPr>
            <a:spLocks noGrp="1"/>
          </p:cNvSpPr>
          <p:nvPr>
            <p:ph type="sldNum" sz="quarter" idx="12"/>
          </p:nvPr>
        </p:nvSpPr>
        <p:spPr/>
        <p:txBody>
          <a:bodyPr/>
          <a:lstStyle/>
          <a:p>
            <a:fld id="{68EA4416-F331-4059-B1E1-CFB0BC879A87}" type="slidenum">
              <a:rPr lang="en-GB" smtClean="0"/>
              <a:t>20</a:t>
            </a:fld>
            <a:endParaRPr lang="en-GB"/>
          </a:p>
        </p:txBody>
      </p:sp>
      <p:pic>
        <p:nvPicPr>
          <p:cNvPr id="5" name="Picture 4" descr="A close up of a map&#10;&#10;Description generated with high confidence">
            <a:extLst>
              <a:ext uri="{FF2B5EF4-FFF2-40B4-BE49-F238E27FC236}">
                <a16:creationId xmlns:a16="http://schemas.microsoft.com/office/drawing/2014/main" id="{DD621AAE-0DA2-4971-B5AC-F926ED14D3BA}"/>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762103" y="1612400"/>
            <a:ext cx="4752109" cy="4437584"/>
          </a:xfrm>
          <a:prstGeom prst="rect">
            <a:avLst/>
          </a:prstGeom>
        </p:spPr>
      </p:pic>
    </p:spTree>
    <p:extLst>
      <p:ext uri="{BB962C8B-B14F-4D97-AF65-F5344CB8AC3E}">
        <p14:creationId xmlns:p14="http://schemas.microsoft.com/office/powerpoint/2010/main" val="462583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0A9-0DD2-4EB6-B647-AEE2C9658B5C}"/>
              </a:ext>
            </a:extLst>
          </p:cNvPr>
          <p:cNvSpPr>
            <a:spLocks noGrp="1"/>
          </p:cNvSpPr>
          <p:nvPr>
            <p:ph type="title"/>
          </p:nvPr>
        </p:nvSpPr>
        <p:spPr>
          <a:xfrm>
            <a:off x="838199" y="365125"/>
            <a:ext cx="10962503" cy="1325563"/>
          </a:xfrm>
        </p:spPr>
        <p:txBody>
          <a:bodyPr>
            <a:normAutofit fontScale="90000"/>
          </a:bodyPr>
          <a:lstStyle/>
          <a:p>
            <a:r>
              <a:rPr lang="en-GB" dirty="0"/>
              <a:t>Example: Vertical Integration programme – example of synthetic unit for one treated GP</a:t>
            </a:r>
          </a:p>
        </p:txBody>
      </p:sp>
      <p:pic>
        <p:nvPicPr>
          <p:cNvPr id="7" name="Content Placeholder 6">
            <a:extLst>
              <a:ext uri="{FF2B5EF4-FFF2-40B4-BE49-F238E27FC236}">
                <a16:creationId xmlns:a16="http://schemas.microsoft.com/office/drawing/2014/main" id="{158BF69E-5613-4623-83AF-E2955B8028AC}"/>
              </a:ext>
            </a:extLst>
          </p:cNvPr>
          <p:cNvPicPr>
            <a:picLocks noGrp="1" noChangeAspect="1"/>
          </p:cNvPicPr>
          <p:nvPr>
            <p:ph idx="1"/>
          </p:nvPr>
        </p:nvPicPr>
        <p:blipFill rotWithShape="1">
          <a:blip r:embed="rId3"/>
          <a:srcRect b="16506"/>
          <a:stretch/>
        </p:blipFill>
        <p:spPr>
          <a:xfrm>
            <a:off x="1598634" y="2261754"/>
            <a:ext cx="8994732" cy="3287803"/>
          </a:xfrm>
        </p:spPr>
      </p:pic>
      <p:sp>
        <p:nvSpPr>
          <p:cNvPr id="4" name="Slide Number Placeholder 3">
            <a:extLst>
              <a:ext uri="{FF2B5EF4-FFF2-40B4-BE49-F238E27FC236}">
                <a16:creationId xmlns:a16="http://schemas.microsoft.com/office/drawing/2014/main" id="{E8EFDC66-6FC1-4ED3-9964-FE78A649DC5D}"/>
              </a:ext>
            </a:extLst>
          </p:cNvPr>
          <p:cNvSpPr>
            <a:spLocks noGrp="1"/>
          </p:cNvSpPr>
          <p:nvPr>
            <p:ph type="sldNum" sz="quarter" idx="12"/>
          </p:nvPr>
        </p:nvSpPr>
        <p:spPr/>
        <p:txBody>
          <a:bodyPr/>
          <a:lstStyle/>
          <a:p>
            <a:fld id="{68EA4416-F331-4059-B1E1-CFB0BC879A87}" type="slidenum">
              <a:rPr lang="en-GB" smtClean="0"/>
              <a:t>21</a:t>
            </a:fld>
            <a:endParaRPr lang="en-GB"/>
          </a:p>
        </p:txBody>
      </p:sp>
    </p:spTree>
    <p:extLst>
      <p:ext uri="{BB962C8B-B14F-4D97-AF65-F5344CB8AC3E}">
        <p14:creationId xmlns:p14="http://schemas.microsoft.com/office/powerpoint/2010/main" val="3995833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0A9-0DD2-4EB6-B647-AEE2C9658B5C}"/>
              </a:ext>
            </a:extLst>
          </p:cNvPr>
          <p:cNvSpPr>
            <a:spLocks noGrp="1"/>
          </p:cNvSpPr>
          <p:nvPr>
            <p:ph type="title"/>
          </p:nvPr>
        </p:nvSpPr>
        <p:spPr/>
        <p:txBody>
          <a:bodyPr/>
          <a:lstStyle/>
          <a:p>
            <a:r>
              <a:rPr lang="en-GB" dirty="0"/>
              <a:t>Example: Vertical Integration programme</a:t>
            </a:r>
          </a:p>
        </p:txBody>
      </p:sp>
      <p:sp>
        <p:nvSpPr>
          <p:cNvPr id="3" name="Content Placeholder 2">
            <a:extLst>
              <a:ext uri="{FF2B5EF4-FFF2-40B4-BE49-F238E27FC236}">
                <a16:creationId xmlns:a16="http://schemas.microsoft.com/office/drawing/2014/main" id="{DD14BF64-606D-4E47-9952-189386EFDBD4}"/>
              </a:ext>
            </a:extLst>
          </p:cNvPr>
          <p:cNvSpPr>
            <a:spLocks noGrp="1"/>
          </p:cNvSpPr>
          <p:nvPr>
            <p:ph idx="1"/>
          </p:nvPr>
        </p:nvSpPr>
        <p:spPr>
          <a:xfrm>
            <a:off x="838200" y="1825625"/>
            <a:ext cx="5709356" cy="4437584"/>
          </a:xfrm>
        </p:spPr>
        <p:txBody>
          <a:bodyPr>
            <a:normAutofit fontScale="70000" lnSpcReduction="20000"/>
          </a:bodyPr>
          <a:lstStyle/>
          <a:p>
            <a:pPr marL="305435" indent="-305435"/>
            <a:r>
              <a:rPr lang="en-GB" dirty="0"/>
              <a:t>Construct a “synthetic” version of each of the 10 GP practices</a:t>
            </a:r>
          </a:p>
          <a:p>
            <a:pPr marL="305435" indent="-305435"/>
            <a:r>
              <a:rPr lang="en-GB" dirty="0"/>
              <a:t>For</a:t>
            </a:r>
            <a:r>
              <a:rPr lang="en-GB" dirty="0">
                <a:ea typeface="+mn-lt"/>
                <a:cs typeface="+mn-lt"/>
              </a:rPr>
              <a:t> each VI practice, a “synthetic” control practice is constructed from donor practices across adjacent CCGs</a:t>
            </a:r>
            <a:endParaRPr lang="en-GB" dirty="0"/>
          </a:p>
          <a:p>
            <a:pPr marL="305435" indent="-305435"/>
            <a:r>
              <a:rPr lang="en-GB" dirty="0">
                <a:ea typeface="+mn-lt"/>
                <a:cs typeface="+mn-lt"/>
              </a:rPr>
              <a:t>The Synthetic Control practice represents the counterfactual scenario for the VI practice, where the intervention of becoming vertically integrated is assumed to never have occurred</a:t>
            </a:r>
          </a:p>
          <a:p>
            <a:pPr marL="305435" indent="-305435"/>
            <a:r>
              <a:rPr lang="en-GB" dirty="0"/>
              <a:t>Evaluate differences of three outcome measures: </a:t>
            </a:r>
          </a:p>
          <a:p>
            <a:pPr marL="762635" lvl="1" indent="-305435"/>
            <a:r>
              <a:rPr lang="en-GB" dirty="0"/>
              <a:t>1) Accident and Emergency Rates </a:t>
            </a:r>
          </a:p>
          <a:p>
            <a:pPr marL="762635" lvl="1" indent="-305435"/>
            <a:r>
              <a:rPr lang="en-GB" dirty="0"/>
              <a:t>2) Emergency Admission Rates </a:t>
            </a:r>
          </a:p>
          <a:p>
            <a:pPr marL="762635" lvl="1" indent="-305435"/>
            <a:r>
              <a:rPr lang="en-GB" dirty="0"/>
              <a:t>3) Emergency Readmission Rates</a:t>
            </a:r>
          </a:p>
          <a:p>
            <a:pPr marL="305435" indent="-305435"/>
            <a:r>
              <a:rPr lang="en-GB" dirty="0"/>
              <a:t>Aggregate effect sizes through pooled effects techniques</a:t>
            </a:r>
          </a:p>
        </p:txBody>
      </p:sp>
      <p:sp>
        <p:nvSpPr>
          <p:cNvPr id="4" name="Slide Number Placeholder 3">
            <a:extLst>
              <a:ext uri="{FF2B5EF4-FFF2-40B4-BE49-F238E27FC236}">
                <a16:creationId xmlns:a16="http://schemas.microsoft.com/office/drawing/2014/main" id="{E8EFDC66-6FC1-4ED3-9964-FE78A649DC5D}"/>
              </a:ext>
            </a:extLst>
          </p:cNvPr>
          <p:cNvSpPr>
            <a:spLocks noGrp="1"/>
          </p:cNvSpPr>
          <p:nvPr>
            <p:ph type="sldNum" sz="quarter" idx="12"/>
          </p:nvPr>
        </p:nvSpPr>
        <p:spPr/>
        <p:txBody>
          <a:bodyPr/>
          <a:lstStyle/>
          <a:p>
            <a:fld id="{68EA4416-F331-4059-B1E1-CFB0BC879A87}" type="slidenum">
              <a:rPr lang="en-GB" smtClean="0"/>
              <a:t>22</a:t>
            </a:fld>
            <a:endParaRPr lang="en-GB"/>
          </a:p>
        </p:txBody>
      </p:sp>
      <p:pic>
        <p:nvPicPr>
          <p:cNvPr id="5" name="Picture 4" descr="A close up of a map&#10;&#10;Description generated with high confidence">
            <a:extLst>
              <a:ext uri="{FF2B5EF4-FFF2-40B4-BE49-F238E27FC236}">
                <a16:creationId xmlns:a16="http://schemas.microsoft.com/office/drawing/2014/main" id="{DD621AAE-0DA2-4971-B5AC-F926ED14D3BA}"/>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762103" y="1612400"/>
            <a:ext cx="4752109" cy="4437584"/>
          </a:xfrm>
          <a:prstGeom prst="rect">
            <a:avLst/>
          </a:prstGeom>
        </p:spPr>
      </p:pic>
      <p:sp>
        <p:nvSpPr>
          <p:cNvPr id="7" name="Oval 6">
            <a:extLst>
              <a:ext uri="{FF2B5EF4-FFF2-40B4-BE49-F238E27FC236}">
                <a16:creationId xmlns:a16="http://schemas.microsoft.com/office/drawing/2014/main" id="{7F16665E-BD48-45E4-80B0-57BDE044C249}"/>
              </a:ext>
            </a:extLst>
          </p:cNvPr>
          <p:cNvSpPr/>
          <p:nvPr/>
        </p:nvSpPr>
        <p:spPr>
          <a:xfrm>
            <a:off x="10061788" y="4192694"/>
            <a:ext cx="216746" cy="223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8148620-4421-4E80-8F1B-C1E85DA7F7F0}"/>
              </a:ext>
            </a:extLst>
          </p:cNvPr>
          <p:cNvSpPr/>
          <p:nvPr/>
        </p:nvSpPr>
        <p:spPr>
          <a:xfrm>
            <a:off x="9655387" y="2558997"/>
            <a:ext cx="216746" cy="223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8153E44-D864-4E27-A146-668A0E4D6202}"/>
              </a:ext>
            </a:extLst>
          </p:cNvPr>
          <p:cNvSpPr/>
          <p:nvPr/>
        </p:nvSpPr>
        <p:spPr>
          <a:xfrm>
            <a:off x="10170161" y="3369733"/>
            <a:ext cx="216746" cy="223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1038498-7518-4EAF-A541-82CC04B4D3FD}"/>
              </a:ext>
            </a:extLst>
          </p:cNvPr>
          <p:cNvSpPr/>
          <p:nvPr/>
        </p:nvSpPr>
        <p:spPr>
          <a:xfrm>
            <a:off x="8502227" y="4304454"/>
            <a:ext cx="216746" cy="223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F0560A70-846B-4643-8775-947A3D985199}"/>
              </a:ext>
            </a:extLst>
          </p:cNvPr>
          <p:cNvSpPr/>
          <p:nvPr/>
        </p:nvSpPr>
        <p:spPr>
          <a:xfrm>
            <a:off x="9438641" y="4781974"/>
            <a:ext cx="216746" cy="223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567E33F9-1600-42F3-A39E-0703C237028D}"/>
              </a:ext>
            </a:extLst>
          </p:cNvPr>
          <p:cNvSpPr/>
          <p:nvPr/>
        </p:nvSpPr>
        <p:spPr>
          <a:xfrm>
            <a:off x="8107680" y="3041544"/>
            <a:ext cx="212892" cy="2367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C35E8092-4803-45A7-ACC4-7A199A3A7A3E}"/>
              </a:ext>
            </a:extLst>
          </p:cNvPr>
          <p:cNvCxnSpPr>
            <a:stCxn id="8" idx="3"/>
            <a:endCxn id="12" idx="6"/>
          </p:cNvCxnSpPr>
          <p:nvPr/>
        </p:nvCxnSpPr>
        <p:spPr>
          <a:xfrm flipH="1">
            <a:off x="8320572" y="2749783"/>
            <a:ext cx="1366557" cy="410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406A66-B5D6-4150-BB14-541DFE4E9D94}"/>
              </a:ext>
            </a:extLst>
          </p:cNvPr>
          <p:cNvCxnSpPr>
            <a:stCxn id="9" idx="2"/>
          </p:cNvCxnSpPr>
          <p:nvPr/>
        </p:nvCxnSpPr>
        <p:spPr>
          <a:xfrm flipH="1" flipV="1">
            <a:off x="8320572" y="3159919"/>
            <a:ext cx="1849589" cy="3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74348EB-2BA5-4718-9DB8-99BCF2B4A0B2}"/>
              </a:ext>
            </a:extLst>
          </p:cNvPr>
          <p:cNvCxnSpPr>
            <a:stCxn id="7" idx="1"/>
            <a:endCxn id="12" idx="5"/>
          </p:cNvCxnSpPr>
          <p:nvPr/>
        </p:nvCxnSpPr>
        <p:spPr>
          <a:xfrm flipH="1" flipV="1">
            <a:off x="8289395" y="3243622"/>
            <a:ext cx="1804135" cy="98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544D4C-B456-4616-8D7D-43F69D878FB5}"/>
              </a:ext>
            </a:extLst>
          </p:cNvPr>
          <p:cNvCxnSpPr>
            <a:stCxn id="11" idx="1"/>
            <a:endCxn id="12" idx="5"/>
          </p:cNvCxnSpPr>
          <p:nvPr/>
        </p:nvCxnSpPr>
        <p:spPr>
          <a:xfrm flipH="1" flipV="1">
            <a:off x="8289395" y="3243622"/>
            <a:ext cx="1180988" cy="157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F982296-7A5E-46BC-8AF9-93B2393CF88D}"/>
              </a:ext>
            </a:extLst>
          </p:cNvPr>
          <p:cNvCxnSpPr>
            <a:stCxn id="10" idx="0"/>
            <a:endCxn id="12" idx="4"/>
          </p:cNvCxnSpPr>
          <p:nvPr/>
        </p:nvCxnSpPr>
        <p:spPr>
          <a:xfrm flipH="1" flipV="1">
            <a:off x="8214126" y="3278293"/>
            <a:ext cx="396474" cy="102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226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A36E-6E5E-4AAA-8E50-1A2F78832CB7}"/>
              </a:ext>
            </a:extLst>
          </p:cNvPr>
          <p:cNvSpPr>
            <a:spLocks noGrp="1"/>
          </p:cNvSpPr>
          <p:nvPr>
            <p:ph type="title"/>
          </p:nvPr>
        </p:nvSpPr>
        <p:spPr/>
        <p:txBody>
          <a:bodyPr>
            <a:normAutofit fontScale="90000"/>
          </a:bodyPr>
          <a:lstStyle/>
          <a:p>
            <a:r>
              <a:rPr lang="en-GB" dirty="0"/>
              <a:t>Example: Vertical Integration programme – VI and synthetic version of outcome</a:t>
            </a:r>
          </a:p>
        </p:txBody>
      </p:sp>
      <p:sp>
        <p:nvSpPr>
          <p:cNvPr id="3" name="Content Placeholder 2">
            <a:extLst>
              <a:ext uri="{FF2B5EF4-FFF2-40B4-BE49-F238E27FC236}">
                <a16:creationId xmlns:a16="http://schemas.microsoft.com/office/drawing/2014/main" id="{1E700D08-2546-4DB8-8A7A-2BA7B224ACC2}"/>
              </a:ext>
            </a:extLst>
          </p:cNvPr>
          <p:cNvSpPr>
            <a:spLocks noGrp="1"/>
          </p:cNvSpPr>
          <p:nvPr>
            <p:ph idx="1"/>
          </p:nvPr>
        </p:nvSpPr>
        <p:spPr>
          <a:xfrm>
            <a:off x="838200" y="1825625"/>
            <a:ext cx="4563140" cy="4351338"/>
          </a:xfrm>
        </p:spPr>
        <p:txBody>
          <a:bodyPr/>
          <a:lstStyle/>
          <a:p>
            <a:r>
              <a:rPr lang="en-GB" dirty="0"/>
              <a:t>Comparing treated and synthetic units for one outcome</a:t>
            </a:r>
          </a:p>
          <a:p>
            <a:r>
              <a:rPr lang="en-GB" dirty="0"/>
              <a:t>GP practice 5 – not significant</a:t>
            </a:r>
          </a:p>
          <a:p>
            <a:r>
              <a:rPr lang="en-GB" dirty="0"/>
              <a:t>GP practice 6 – significant</a:t>
            </a:r>
          </a:p>
        </p:txBody>
      </p:sp>
      <p:sp>
        <p:nvSpPr>
          <p:cNvPr id="4" name="Slide Number Placeholder 3">
            <a:extLst>
              <a:ext uri="{FF2B5EF4-FFF2-40B4-BE49-F238E27FC236}">
                <a16:creationId xmlns:a16="http://schemas.microsoft.com/office/drawing/2014/main" id="{6B094F15-1385-44BD-ACA2-3AB957AAF819}"/>
              </a:ext>
            </a:extLst>
          </p:cNvPr>
          <p:cNvSpPr>
            <a:spLocks noGrp="1"/>
          </p:cNvSpPr>
          <p:nvPr>
            <p:ph type="sldNum" sz="quarter" idx="12"/>
          </p:nvPr>
        </p:nvSpPr>
        <p:spPr/>
        <p:txBody>
          <a:bodyPr/>
          <a:lstStyle/>
          <a:p>
            <a:fld id="{68EA4416-F331-4059-B1E1-CFB0BC879A87}" type="slidenum">
              <a:rPr lang="en-GB" smtClean="0"/>
              <a:t>23</a:t>
            </a:fld>
            <a:endParaRPr lang="en-GB"/>
          </a:p>
        </p:txBody>
      </p:sp>
      <p:pic>
        <p:nvPicPr>
          <p:cNvPr id="6" name="Picture 5">
            <a:extLst>
              <a:ext uri="{FF2B5EF4-FFF2-40B4-BE49-F238E27FC236}">
                <a16:creationId xmlns:a16="http://schemas.microsoft.com/office/drawing/2014/main" id="{2E66B461-58B8-4595-97C1-6E9BCB568585}"/>
              </a:ext>
            </a:extLst>
          </p:cNvPr>
          <p:cNvPicPr>
            <a:picLocks noChangeAspect="1"/>
          </p:cNvPicPr>
          <p:nvPr/>
        </p:nvPicPr>
        <p:blipFill>
          <a:blip r:embed="rId2"/>
          <a:stretch>
            <a:fillRect/>
          </a:stretch>
        </p:blipFill>
        <p:spPr>
          <a:xfrm>
            <a:off x="5672137" y="2034381"/>
            <a:ext cx="5419725" cy="3933825"/>
          </a:xfrm>
          <a:prstGeom prst="rect">
            <a:avLst/>
          </a:prstGeom>
        </p:spPr>
      </p:pic>
    </p:spTree>
    <p:extLst>
      <p:ext uri="{BB962C8B-B14F-4D97-AF65-F5344CB8AC3E}">
        <p14:creationId xmlns:p14="http://schemas.microsoft.com/office/powerpoint/2010/main" val="2299074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A87B-EB64-4905-84DC-D9B3F8BCA5AD}"/>
              </a:ext>
            </a:extLst>
          </p:cNvPr>
          <p:cNvSpPr>
            <a:spLocks noGrp="1"/>
          </p:cNvSpPr>
          <p:nvPr>
            <p:ph type="title"/>
          </p:nvPr>
        </p:nvSpPr>
        <p:spPr/>
        <p:txBody>
          <a:bodyPr/>
          <a:lstStyle/>
          <a:p>
            <a:r>
              <a:rPr lang="en-GB" dirty="0"/>
              <a:t>Example: Vertical Integration programme – results (effect sizes)</a:t>
            </a:r>
          </a:p>
        </p:txBody>
      </p:sp>
      <p:sp>
        <p:nvSpPr>
          <p:cNvPr id="4" name="Slide Number Placeholder 3">
            <a:extLst>
              <a:ext uri="{FF2B5EF4-FFF2-40B4-BE49-F238E27FC236}">
                <a16:creationId xmlns:a16="http://schemas.microsoft.com/office/drawing/2014/main" id="{14E83C11-27F5-4730-8836-FB495700F2FD}"/>
              </a:ext>
            </a:extLst>
          </p:cNvPr>
          <p:cNvSpPr>
            <a:spLocks noGrp="1"/>
          </p:cNvSpPr>
          <p:nvPr>
            <p:ph type="sldNum" sz="quarter" idx="12"/>
          </p:nvPr>
        </p:nvSpPr>
        <p:spPr/>
        <p:txBody>
          <a:bodyPr/>
          <a:lstStyle/>
          <a:p>
            <a:fld id="{68EA4416-F331-4059-B1E1-CFB0BC879A87}" type="slidenum">
              <a:rPr lang="en-GB" smtClean="0"/>
              <a:t>24</a:t>
            </a:fld>
            <a:endParaRPr lang="en-GB"/>
          </a:p>
        </p:txBody>
      </p:sp>
      <p:sp>
        <p:nvSpPr>
          <p:cNvPr id="5" name="Content Placeholder 2">
            <a:extLst>
              <a:ext uri="{FF2B5EF4-FFF2-40B4-BE49-F238E27FC236}">
                <a16:creationId xmlns:a16="http://schemas.microsoft.com/office/drawing/2014/main" id="{0DC97BEA-23A2-498D-8020-D63678EE68A8}"/>
              </a:ext>
            </a:extLst>
          </p:cNvPr>
          <p:cNvSpPr txBox="1">
            <a:spLocks/>
          </p:cNvSpPr>
          <p:nvPr/>
        </p:nvSpPr>
        <p:spPr>
          <a:xfrm>
            <a:off x="581192" y="2340864"/>
            <a:ext cx="5515506" cy="3634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5435" indent="-305435"/>
            <a:endParaRPr lang="en-GB"/>
          </a:p>
          <a:p>
            <a:pPr marL="305435" indent="-305435"/>
            <a:endParaRPr lang="en-GB"/>
          </a:p>
        </p:txBody>
      </p:sp>
      <p:pic>
        <p:nvPicPr>
          <p:cNvPr id="6" name="Picture 10" descr="A picture containing photo, bird&#10;&#10;Description generated with very high confidence">
            <a:extLst>
              <a:ext uri="{FF2B5EF4-FFF2-40B4-BE49-F238E27FC236}">
                <a16:creationId xmlns:a16="http://schemas.microsoft.com/office/drawing/2014/main" id="{A2869714-E85C-4067-951D-B26B1AC731D8}"/>
              </a:ext>
            </a:extLst>
          </p:cNvPr>
          <p:cNvPicPr>
            <a:picLocks noChangeAspect="1"/>
          </p:cNvPicPr>
          <p:nvPr/>
        </p:nvPicPr>
        <p:blipFill>
          <a:blip r:embed="rId2"/>
          <a:stretch>
            <a:fillRect/>
          </a:stretch>
        </p:blipFill>
        <p:spPr>
          <a:xfrm>
            <a:off x="1451971" y="2523047"/>
            <a:ext cx="8623538" cy="4030333"/>
          </a:xfrm>
          <a:prstGeom prst="rect">
            <a:avLst/>
          </a:prstGeom>
        </p:spPr>
      </p:pic>
      <p:sp>
        <p:nvSpPr>
          <p:cNvPr id="7" name="TextBox 6">
            <a:extLst>
              <a:ext uri="{FF2B5EF4-FFF2-40B4-BE49-F238E27FC236}">
                <a16:creationId xmlns:a16="http://schemas.microsoft.com/office/drawing/2014/main" id="{B0FD676C-8A0D-4A2B-BB61-768F7A5E4449}"/>
              </a:ext>
            </a:extLst>
          </p:cNvPr>
          <p:cNvSpPr txBox="1"/>
          <p:nvPr/>
        </p:nvSpPr>
        <p:spPr>
          <a:xfrm>
            <a:off x="144780" y="1935480"/>
            <a:ext cx="19888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Change in rate of..                  </a:t>
            </a:r>
            <a:endParaRPr lang="en-US" sz="1600" dirty="0"/>
          </a:p>
        </p:txBody>
      </p:sp>
      <p:sp>
        <p:nvSpPr>
          <p:cNvPr id="8" name="TextBox 7">
            <a:extLst>
              <a:ext uri="{FF2B5EF4-FFF2-40B4-BE49-F238E27FC236}">
                <a16:creationId xmlns:a16="http://schemas.microsoft.com/office/drawing/2014/main" id="{EF9F510E-DBB4-4B7A-AE09-6F42C23ADC83}"/>
              </a:ext>
            </a:extLst>
          </p:cNvPr>
          <p:cNvSpPr txBox="1"/>
          <p:nvPr/>
        </p:nvSpPr>
        <p:spPr>
          <a:xfrm>
            <a:off x="2194560" y="1935480"/>
            <a:ext cx="24841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Accident and Emergency Attendances</a:t>
            </a:r>
            <a:endParaRPr lang="en-US" sz="1600" dirty="0"/>
          </a:p>
        </p:txBody>
      </p:sp>
      <p:sp>
        <p:nvSpPr>
          <p:cNvPr id="9" name="TextBox 8">
            <a:extLst>
              <a:ext uri="{FF2B5EF4-FFF2-40B4-BE49-F238E27FC236}">
                <a16:creationId xmlns:a16="http://schemas.microsoft.com/office/drawing/2014/main" id="{382E5694-10E2-4E5E-8119-B3A45A72FB3F}"/>
              </a:ext>
            </a:extLst>
          </p:cNvPr>
          <p:cNvSpPr txBox="1"/>
          <p:nvPr/>
        </p:nvSpPr>
        <p:spPr>
          <a:xfrm>
            <a:off x="4853940" y="1935479"/>
            <a:ext cx="24841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Emergency Admissions</a:t>
            </a:r>
          </a:p>
        </p:txBody>
      </p:sp>
      <p:sp>
        <p:nvSpPr>
          <p:cNvPr id="10" name="TextBox 9">
            <a:extLst>
              <a:ext uri="{FF2B5EF4-FFF2-40B4-BE49-F238E27FC236}">
                <a16:creationId xmlns:a16="http://schemas.microsoft.com/office/drawing/2014/main" id="{D243A847-E1A7-4B39-8574-BEC8D8D8DC78}"/>
              </a:ext>
            </a:extLst>
          </p:cNvPr>
          <p:cNvSpPr txBox="1"/>
          <p:nvPr/>
        </p:nvSpPr>
        <p:spPr>
          <a:xfrm>
            <a:off x="7513320" y="1935479"/>
            <a:ext cx="24841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Emergency Readmissions</a:t>
            </a:r>
          </a:p>
        </p:txBody>
      </p:sp>
      <p:sp>
        <p:nvSpPr>
          <p:cNvPr id="11" name="TextBox 10">
            <a:extLst>
              <a:ext uri="{FF2B5EF4-FFF2-40B4-BE49-F238E27FC236}">
                <a16:creationId xmlns:a16="http://schemas.microsoft.com/office/drawing/2014/main" id="{C6B97EB6-967E-45DB-B743-C5DB8D896EDC}"/>
              </a:ext>
            </a:extLst>
          </p:cNvPr>
          <p:cNvSpPr txBox="1"/>
          <p:nvPr/>
        </p:nvSpPr>
        <p:spPr>
          <a:xfrm>
            <a:off x="10203180" y="1935480"/>
            <a:ext cx="18288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per month per 100 registered patients</a:t>
            </a:r>
            <a:endParaRPr lang="en-US" sz="1600"/>
          </a:p>
        </p:txBody>
      </p:sp>
    </p:spTree>
    <p:extLst>
      <p:ext uri="{BB962C8B-B14F-4D97-AF65-F5344CB8AC3E}">
        <p14:creationId xmlns:p14="http://schemas.microsoft.com/office/powerpoint/2010/main" val="310949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A36E-6E5E-4AAA-8E50-1A2F78832CB7}"/>
              </a:ext>
            </a:extLst>
          </p:cNvPr>
          <p:cNvSpPr>
            <a:spLocks noGrp="1"/>
          </p:cNvSpPr>
          <p:nvPr>
            <p:ph type="title"/>
          </p:nvPr>
        </p:nvSpPr>
        <p:spPr/>
        <p:txBody>
          <a:bodyPr>
            <a:normAutofit fontScale="90000"/>
          </a:bodyPr>
          <a:lstStyle/>
          <a:p>
            <a:r>
              <a:rPr lang="en-GB" dirty="0"/>
              <a:t>Example: Vertical Integration programme – VI and synthetic version of outcome</a:t>
            </a:r>
          </a:p>
        </p:txBody>
      </p:sp>
      <p:sp>
        <p:nvSpPr>
          <p:cNvPr id="3" name="Content Placeholder 2">
            <a:extLst>
              <a:ext uri="{FF2B5EF4-FFF2-40B4-BE49-F238E27FC236}">
                <a16:creationId xmlns:a16="http://schemas.microsoft.com/office/drawing/2014/main" id="{1E700D08-2546-4DB8-8A7A-2BA7B224ACC2}"/>
              </a:ext>
            </a:extLst>
          </p:cNvPr>
          <p:cNvSpPr>
            <a:spLocks noGrp="1"/>
          </p:cNvSpPr>
          <p:nvPr>
            <p:ph idx="1"/>
          </p:nvPr>
        </p:nvSpPr>
        <p:spPr>
          <a:xfrm>
            <a:off x="838200" y="1825625"/>
            <a:ext cx="4563140" cy="4351338"/>
          </a:xfrm>
        </p:spPr>
        <p:txBody>
          <a:bodyPr/>
          <a:lstStyle/>
          <a:p>
            <a:r>
              <a:rPr lang="en-GB" dirty="0"/>
              <a:t>Comparing treated and synthetic units for one outcome</a:t>
            </a:r>
          </a:p>
          <a:p>
            <a:r>
              <a:rPr lang="en-GB" dirty="0"/>
              <a:t>GP practice 5 – not significant</a:t>
            </a:r>
          </a:p>
          <a:p>
            <a:r>
              <a:rPr lang="en-GB" dirty="0"/>
              <a:t>GP practice 6 – significant</a:t>
            </a:r>
          </a:p>
        </p:txBody>
      </p:sp>
      <p:sp>
        <p:nvSpPr>
          <p:cNvPr id="4" name="Slide Number Placeholder 3">
            <a:extLst>
              <a:ext uri="{FF2B5EF4-FFF2-40B4-BE49-F238E27FC236}">
                <a16:creationId xmlns:a16="http://schemas.microsoft.com/office/drawing/2014/main" id="{6B094F15-1385-44BD-ACA2-3AB957AAF819}"/>
              </a:ext>
            </a:extLst>
          </p:cNvPr>
          <p:cNvSpPr>
            <a:spLocks noGrp="1"/>
          </p:cNvSpPr>
          <p:nvPr>
            <p:ph type="sldNum" sz="quarter" idx="12"/>
          </p:nvPr>
        </p:nvSpPr>
        <p:spPr/>
        <p:txBody>
          <a:bodyPr/>
          <a:lstStyle/>
          <a:p>
            <a:fld id="{68EA4416-F331-4059-B1E1-CFB0BC879A87}" type="slidenum">
              <a:rPr lang="en-GB" smtClean="0"/>
              <a:t>25</a:t>
            </a:fld>
            <a:endParaRPr lang="en-GB"/>
          </a:p>
        </p:txBody>
      </p:sp>
      <p:pic>
        <p:nvPicPr>
          <p:cNvPr id="6" name="Picture 5">
            <a:extLst>
              <a:ext uri="{FF2B5EF4-FFF2-40B4-BE49-F238E27FC236}">
                <a16:creationId xmlns:a16="http://schemas.microsoft.com/office/drawing/2014/main" id="{2E66B461-58B8-4595-97C1-6E9BCB568585}"/>
              </a:ext>
            </a:extLst>
          </p:cNvPr>
          <p:cNvPicPr>
            <a:picLocks noChangeAspect="1"/>
          </p:cNvPicPr>
          <p:nvPr/>
        </p:nvPicPr>
        <p:blipFill>
          <a:blip r:embed="rId3"/>
          <a:stretch>
            <a:fillRect/>
          </a:stretch>
        </p:blipFill>
        <p:spPr>
          <a:xfrm>
            <a:off x="5672137" y="2034381"/>
            <a:ext cx="5419725" cy="3933825"/>
          </a:xfrm>
          <a:prstGeom prst="rect">
            <a:avLst/>
          </a:prstGeom>
        </p:spPr>
      </p:pic>
      <p:sp>
        <p:nvSpPr>
          <p:cNvPr id="5" name="Oval 4">
            <a:extLst>
              <a:ext uri="{FF2B5EF4-FFF2-40B4-BE49-F238E27FC236}">
                <a16:creationId xmlns:a16="http://schemas.microsoft.com/office/drawing/2014/main" id="{294C3A60-2F07-49CE-806E-22EF88C8A68E}"/>
              </a:ext>
            </a:extLst>
          </p:cNvPr>
          <p:cNvSpPr/>
          <p:nvPr/>
        </p:nvSpPr>
        <p:spPr>
          <a:xfrm>
            <a:off x="9075420" y="4377690"/>
            <a:ext cx="857250" cy="5486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294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A87B-EB64-4905-84DC-D9B3F8BCA5AD}"/>
              </a:ext>
            </a:extLst>
          </p:cNvPr>
          <p:cNvSpPr>
            <a:spLocks noGrp="1"/>
          </p:cNvSpPr>
          <p:nvPr>
            <p:ph type="title"/>
          </p:nvPr>
        </p:nvSpPr>
        <p:spPr/>
        <p:txBody>
          <a:bodyPr/>
          <a:lstStyle/>
          <a:p>
            <a:r>
              <a:rPr lang="en-GB" dirty="0"/>
              <a:t>Example: Vertical Integration programme – results (effect sizes)</a:t>
            </a:r>
          </a:p>
        </p:txBody>
      </p:sp>
      <p:sp>
        <p:nvSpPr>
          <p:cNvPr id="4" name="Slide Number Placeholder 3">
            <a:extLst>
              <a:ext uri="{FF2B5EF4-FFF2-40B4-BE49-F238E27FC236}">
                <a16:creationId xmlns:a16="http://schemas.microsoft.com/office/drawing/2014/main" id="{14E83C11-27F5-4730-8836-FB495700F2FD}"/>
              </a:ext>
            </a:extLst>
          </p:cNvPr>
          <p:cNvSpPr>
            <a:spLocks noGrp="1"/>
          </p:cNvSpPr>
          <p:nvPr>
            <p:ph type="sldNum" sz="quarter" idx="12"/>
          </p:nvPr>
        </p:nvSpPr>
        <p:spPr/>
        <p:txBody>
          <a:bodyPr/>
          <a:lstStyle/>
          <a:p>
            <a:fld id="{68EA4416-F331-4059-B1E1-CFB0BC879A87}" type="slidenum">
              <a:rPr lang="en-GB" smtClean="0"/>
              <a:t>26</a:t>
            </a:fld>
            <a:endParaRPr lang="en-GB"/>
          </a:p>
        </p:txBody>
      </p:sp>
      <p:sp>
        <p:nvSpPr>
          <p:cNvPr id="5" name="Content Placeholder 2">
            <a:extLst>
              <a:ext uri="{FF2B5EF4-FFF2-40B4-BE49-F238E27FC236}">
                <a16:creationId xmlns:a16="http://schemas.microsoft.com/office/drawing/2014/main" id="{0DC97BEA-23A2-498D-8020-D63678EE68A8}"/>
              </a:ext>
            </a:extLst>
          </p:cNvPr>
          <p:cNvSpPr txBox="1">
            <a:spLocks/>
          </p:cNvSpPr>
          <p:nvPr/>
        </p:nvSpPr>
        <p:spPr>
          <a:xfrm>
            <a:off x="581192" y="2340864"/>
            <a:ext cx="5515506" cy="3634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5435" indent="-305435"/>
            <a:endParaRPr lang="en-GB"/>
          </a:p>
          <a:p>
            <a:pPr marL="305435" indent="-305435"/>
            <a:endParaRPr lang="en-GB"/>
          </a:p>
        </p:txBody>
      </p:sp>
      <p:pic>
        <p:nvPicPr>
          <p:cNvPr id="6" name="Picture 10" descr="A picture containing photo, bird&#10;&#10;Description generated with very high confidence">
            <a:extLst>
              <a:ext uri="{FF2B5EF4-FFF2-40B4-BE49-F238E27FC236}">
                <a16:creationId xmlns:a16="http://schemas.microsoft.com/office/drawing/2014/main" id="{A2869714-E85C-4067-951D-B26B1AC731D8}"/>
              </a:ext>
            </a:extLst>
          </p:cNvPr>
          <p:cNvPicPr>
            <a:picLocks noChangeAspect="1"/>
          </p:cNvPicPr>
          <p:nvPr/>
        </p:nvPicPr>
        <p:blipFill>
          <a:blip r:embed="rId2"/>
          <a:stretch>
            <a:fillRect/>
          </a:stretch>
        </p:blipFill>
        <p:spPr>
          <a:xfrm>
            <a:off x="1451971" y="2523047"/>
            <a:ext cx="8623538" cy="4030333"/>
          </a:xfrm>
          <a:prstGeom prst="rect">
            <a:avLst/>
          </a:prstGeom>
        </p:spPr>
      </p:pic>
      <p:sp>
        <p:nvSpPr>
          <p:cNvPr id="3" name="Rectangle 2">
            <a:extLst>
              <a:ext uri="{FF2B5EF4-FFF2-40B4-BE49-F238E27FC236}">
                <a16:creationId xmlns:a16="http://schemas.microsoft.com/office/drawing/2014/main" id="{F0B980CB-A8D2-472E-B029-90A584DED9C0}"/>
              </a:ext>
            </a:extLst>
          </p:cNvPr>
          <p:cNvSpPr/>
          <p:nvPr/>
        </p:nvSpPr>
        <p:spPr>
          <a:xfrm>
            <a:off x="7513320" y="3955312"/>
            <a:ext cx="2484120" cy="574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21553A4-EBBC-48AB-B0DC-23F24B23A118}"/>
              </a:ext>
            </a:extLst>
          </p:cNvPr>
          <p:cNvSpPr txBox="1"/>
          <p:nvPr/>
        </p:nvSpPr>
        <p:spPr>
          <a:xfrm>
            <a:off x="144780" y="1935480"/>
            <a:ext cx="19888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Change in rate of..                  </a:t>
            </a:r>
            <a:endParaRPr lang="en-US" sz="1600" dirty="0"/>
          </a:p>
        </p:txBody>
      </p:sp>
      <p:sp>
        <p:nvSpPr>
          <p:cNvPr id="13" name="TextBox 12">
            <a:extLst>
              <a:ext uri="{FF2B5EF4-FFF2-40B4-BE49-F238E27FC236}">
                <a16:creationId xmlns:a16="http://schemas.microsoft.com/office/drawing/2014/main" id="{18E3976A-B620-4558-9B01-E928B6863CB8}"/>
              </a:ext>
            </a:extLst>
          </p:cNvPr>
          <p:cNvSpPr txBox="1"/>
          <p:nvPr/>
        </p:nvSpPr>
        <p:spPr>
          <a:xfrm>
            <a:off x="2194560" y="1935480"/>
            <a:ext cx="24841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Accident and Emergency Attendances</a:t>
            </a:r>
            <a:endParaRPr lang="en-US" sz="1600" dirty="0"/>
          </a:p>
        </p:txBody>
      </p:sp>
      <p:sp>
        <p:nvSpPr>
          <p:cNvPr id="14" name="TextBox 13">
            <a:extLst>
              <a:ext uri="{FF2B5EF4-FFF2-40B4-BE49-F238E27FC236}">
                <a16:creationId xmlns:a16="http://schemas.microsoft.com/office/drawing/2014/main" id="{A858593A-6056-4662-8BBB-F56B6CB63A93}"/>
              </a:ext>
            </a:extLst>
          </p:cNvPr>
          <p:cNvSpPr txBox="1"/>
          <p:nvPr/>
        </p:nvSpPr>
        <p:spPr>
          <a:xfrm>
            <a:off x="4853940" y="1935479"/>
            <a:ext cx="24841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Emergency Admissions</a:t>
            </a:r>
          </a:p>
        </p:txBody>
      </p:sp>
      <p:sp>
        <p:nvSpPr>
          <p:cNvPr id="15" name="TextBox 14">
            <a:extLst>
              <a:ext uri="{FF2B5EF4-FFF2-40B4-BE49-F238E27FC236}">
                <a16:creationId xmlns:a16="http://schemas.microsoft.com/office/drawing/2014/main" id="{3AA24E29-9B82-458C-80AE-D8675784CF10}"/>
              </a:ext>
            </a:extLst>
          </p:cNvPr>
          <p:cNvSpPr txBox="1"/>
          <p:nvPr/>
        </p:nvSpPr>
        <p:spPr>
          <a:xfrm>
            <a:off x="7513320" y="1935479"/>
            <a:ext cx="24841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Emergency Readmissions</a:t>
            </a:r>
          </a:p>
        </p:txBody>
      </p:sp>
      <p:sp>
        <p:nvSpPr>
          <p:cNvPr id="16" name="TextBox 15">
            <a:extLst>
              <a:ext uri="{FF2B5EF4-FFF2-40B4-BE49-F238E27FC236}">
                <a16:creationId xmlns:a16="http://schemas.microsoft.com/office/drawing/2014/main" id="{EC7FBF12-0BDE-4221-BDED-610A70D1C23A}"/>
              </a:ext>
            </a:extLst>
          </p:cNvPr>
          <p:cNvSpPr txBox="1"/>
          <p:nvPr/>
        </p:nvSpPr>
        <p:spPr>
          <a:xfrm>
            <a:off x="10203180" y="1935480"/>
            <a:ext cx="18288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per month per 100 registered patients</a:t>
            </a:r>
            <a:endParaRPr lang="en-US" sz="1600"/>
          </a:p>
        </p:txBody>
      </p:sp>
    </p:spTree>
    <p:extLst>
      <p:ext uri="{BB962C8B-B14F-4D97-AF65-F5344CB8AC3E}">
        <p14:creationId xmlns:p14="http://schemas.microsoft.com/office/powerpoint/2010/main" val="400084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A87B-EB64-4905-84DC-D9B3F8BCA5AD}"/>
              </a:ext>
            </a:extLst>
          </p:cNvPr>
          <p:cNvSpPr>
            <a:spLocks noGrp="1"/>
          </p:cNvSpPr>
          <p:nvPr>
            <p:ph type="title"/>
          </p:nvPr>
        </p:nvSpPr>
        <p:spPr/>
        <p:txBody>
          <a:bodyPr/>
          <a:lstStyle/>
          <a:p>
            <a:r>
              <a:rPr lang="en-GB" dirty="0"/>
              <a:t>Example: Vertical Integration programme – results (effect sizes)</a:t>
            </a:r>
          </a:p>
        </p:txBody>
      </p:sp>
      <p:sp>
        <p:nvSpPr>
          <p:cNvPr id="4" name="Slide Number Placeholder 3">
            <a:extLst>
              <a:ext uri="{FF2B5EF4-FFF2-40B4-BE49-F238E27FC236}">
                <a16:creationId xmlns:a16="http://schemas.microsoft.com/office/drawing/2014/main" id="{14E83C11-27F5-4730-8836-FB495700F2FD}"/>
              </a:ext>
            </a:extLst>
          </p:cNvPr>
          <p:cNvSpPr>
            <a:spLocks noGrp="1"/>
          </p:cNvSpPr>
          <p:nvPr>
            <p:ph type="sldNum" sz="quarter" idx="12"/>
          </p:nvPr>
        </p:nvSpPr>
        <p:spPr/>
        <p:txBody>
          <a:bodyPr/>
          <a:lstStyle/>
          <a:p>
            <a:fld id="{68EA4416-F331-4059-B1E1-CFB0BC879A87}" type="slidenum">
              <a:rPr lang="en-GB" smtClean="0"/>
              <a:t>27</a:t>
            </a:fld>
            <a:endParaRPr lang="en-GB"/>
          </a:p>
        </p:txBody>
      </p:sp>
      <p:sp>
        <p:nvSpPr>
          <p:cNvPr id="5" name="Content Placeholder 2">
            <a:extLst>
              <a:ext uri="{FF2B5EF4-FFF2-40B4-BE49-F238E27FC236}">
                <a16:creationId xmlns:a16="http://schemas.microsoft.com/office/drawing/2014/main" id="{0DC97BEA-23A2-498D-8020-D63678EE68A8}"/>
              </a:ext>
            </a:extLst>
          </p:cNvPr>
          <p:cNvSpPr txBox="1">
            <a:spLocks/>
          </p:cNvSpPr>
          <p:nvPr/>
        </p:nvSpPr>
        <p:spPr>
          <a:xfrm>
            <a:off x="581192" y="2340864"/>
            <a:ext cx="5515506" cy="3634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5435" indent="-305435"/>
            <a:endParaRPr lang="en-GB"/>
          </a:p>
          <a:p>
            <a:pPr marL="305435" indent="-305435"/>
            <a:endParaRPr lang="en-GB"/>
          </a:p>
        </p:txBody>
      </p:sp>
      <p:pic>
        <p:nvPicPr>
          <p:cNvPr id="6" name="Picture 10" descr="A picture containing photo, bird&#10;&#10;Description generated with very high confidence">
            <a:extLst>
              <a:ext uri="{FF2B5EF4-FFF2-40B4-BE49-F238E27FC236}">
                <a16:creationId xmlns:a16="http://schemas.microsoft.com/office/drawing/2014/main" id="{A2869714-E85C-4067-951D-B26B1AC731D8}"/>
              </a:ext>
            </a:extLst>
          </p:cNvPr>
          <p:cNvPicPr>
            <a:picLocks noChangeAspect="1"/>
          </p:cNvPicPr>
          <p:nvPr/>
        </p:nvPicPr>
        <p:blipFill>
          <a:blip r:embed="rId2"/>
          <a:stretch>
            <a:fillRect/>
          </a:stretch>
        </p:blipFill>
        <p:spPr>
          <a:xfrm>
            <a:off x="1451971" y="2523047"/>
            <a:ext cx="8623538" cy="4030333"/>
          </a:xfrm>
          <a:prstGeom prst="rect">
            <a:avLst/>
          </a:prstGeom>
        </p:spPr>
      </p:pic>
      <p:sp>
        <p:nvSpPr>
          <p:cNvPr id="12" name="TextBox 11">
            <a:extLst>
              <a:ext uri="{FF2B5EF4-FFF2-40B4-BE49-F238E27FC236}">
                <a16:creationId xmlns:a16="http://schemas.microsoft.com/office/drawing/2014/main" id="{E21553A4-EBBC-48AB-B0DC-23F24B23A118}"/>
              </a:ext>
            </a:extLst>
          </p:cNvPr>
          <p:cNvSpPr txBox="1"/>
          <p:nvPr/>
        </p:nvSpPr>
        <p:spPr>
          <a:xfrm>
            <a:off x="144780" y="1935480"/>
            <a:ext cx="19888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Change in rate of..                  </a:t>
            </a:r>
            <a:endParaRPr lang="en-US" sz="1600" dirty="0"/>
          </a:p>
        </p:txBody>
      </p:sp>
      <p:sp>
        <p:nvSpPr>
          <p:cNvPr id="13" name="TextBox 12">
            <a:extLst>
              <a:ext uri="{FF2B5EF4-FFF2-40B4-BE49-F238E27FC236}">
                <a16:creationId xmlns:a16="http://schemas.microsoft.com/office/drawing/2014/main" id="{18E3976A-B620-4558-9B01-E928B6863CB8}"/>
              </a:ext>
            </a:extLst>
          </p:cNvPr>
          <p:cNvSpPr txBox="1"/>
          <p:nvPr/>
        </p:nvSpPr>
        <p:spPr>
          <a:xfrm>
            <a:off x="2194560" y="1935480"/>
            <a:ext cx="24841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Accident and Emergency Attendances</a:t>
            </a:r>
            <a:endParaRPr lang="en-US" sz="1600" dirty="0"/>
          </a:p>
        </p:txBody>
      </p:sp>
      <p:sp>
        <p:nvSpPr>
          <p:cNvPr id="14" name="TextBox 13">
            <a:extLst>
              <a:ext uri="{FF2B5EF4-FFF2-40B4-BE49-F238E27FC236}">
                <a16:creationId xmlns:a16="http://schemas.microsoft.com/office/drawing/2014/main" id="{A858593A-6056-4662-8BBB-F56B6CB63A93}"/>
              </a:ext>
            </a:extLst>
          </p:cNvPr>
          <p:cNvSpPr txBox="1"/>
          <p:nvPr/>
        </p:nvSpPr>
        <p:spPr>
          <a:xfrm>
            <a:off x="4853940" y="1935479"/>
            <a:ext cx="24841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Emergency Admissions</a:t>
            </a:r>
          </a:p>
        </p:txBody>
      </p:sp>
      <p:sp>
        <p:nvSpPr>
          <p:cNvPr id="15" name="TextBox 14">
            <a:extLst>
              <a:ext uri="{FF2B5EF4-FFF2-40B4-BE49-F238E27FC236}">
                <a16:creationId xmlns:a16="http://schemas.microsoft.com/office/drawing/2014/main" id="{3AA24E29-9B82-458C-80AE-D8675784CF10}"/>
              </a:ext>
            </a:extLst>
          </p:cNvPr>
          <p:cNvSpPr txBox="1"/>
          <p:nvPr/>
        </p:nvSpPr>
        <p:spPr>
          <a:xfrm>
            <a:off x="7513320" y="1935479"/>
            <a:ext cx="24841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Emergency Readmissions</a:t>
            </a:r>
          </a:p>
        </p:txBody>
      </p:sp>
      <p:sp>
        <p:nvSpPr>
          <p:cNvPr id="16" name="TextBox 15">
            <a:extLst>
              <a:ext uri="{FF2B5EF4-FFF2-40B4-BE49-F238E27FC236}">
                <a16:creationId xmlns:a16="http://schemas.microsoft.com/office/drawing/2014/main" id="{EC7FBF12-0BDE-4221-BDED-610A70D1C23A}"/>
              </a:ext>
            </a:extLst>
          </p:cNvPr>
          <p:cNvSpPr txBox="1"/>
          <p:nvPr/>
        </p:nvSpPr>
        <p:spPr>
          <a:xfrm>
            <a:off x="10203180" y="1935480"/>
            <a:ext cx="18288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per month per 100 registered patients</a:t>
            </a:r>
            <a:endParaRPr lang="en-US" sz="1600"/>
          </a:p>
        </p:txBody>
      </p:sp>
      <p:sp>
        <p:nvSpPr>
          <p:cNvPr id="17" name="Rectangle 16">
            <a:extLst>
              <a:ext uri="{FF2B5EF4-FFF2-40B4-BE49-F238E27FC236}">
                <a16:creationId xmlns:a16="http://schemas.microsoft.com/office/drawing/2014/main" id="{C018AB06-5626-48F8-8E34-2AEFA3CAC82F}"/>
              </a:ext>
            </a:extLst>
          </p:cNvPr>
          <p:cNvSpPr/>
          <p:nvPr/>
        </p:nvSpPr>
        <p:spPr>
          <a:xfrm>
            <a:off x="1589314" y="5975349"/>
            <a:ext cx="8408126" cy="224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625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230B-CFAB-43B0-BC1C-A41C96D564CB}"/>
              </a:ext>
            </a:extLst>
          </p:cNvPr>
          <p:cNvSpPr>
            <a:spLocks noGrp="1"/>
          </p:cNvSpPr>
          <p:nvPr>
            <p:ph type="title"/>
          </p:nvPr>
        </p:nvSpPr>
        <p:spPr/>
        <p:txBody>
          <a:bodyPr/>
          <a:lstStyle/>
          <a:p>
            <a:r>
              <a:rPr lang="en-GB" dirty="0"/>
              <a:t>Tutorial</a:t>
            </a:r>
          </a:p>
        </p:txBody>
      </p:sp>
      <p:sp>
        <p:nvSpPr>
          <p:cNvPr id="3" name="Content Placeholder 2">
            <a:extLst>
              <a:ext uri="{FF2B5EF4-FFF2-40B4-BE49-F238E27FC236}">
                <a16:creationId xmlns:a16="http://schemas.microsoft.com/office/drawing/2014/main" id="{17457C6B-7B47-4B53-BFCC-C54E1E26E60E}"/>
              </a:ext>
            </a:extLst>
          </p:cNvPr>
          <p:cNvSpPr>
            <a:spLocks noGrp="1"/>
          </p:cNvSpPr>
          <p:nvPr>
            <p:ph idx="1"/>
          </p:nvPr>
        </p:nvSpPr>
        <p:spPr>
          <a:xfrm>
            <a:off x="838200" y="1825625"/>
            <a:ext cx="5870944" cy="4351338"/>
          </a:xfrm>
        </p:spPr>
        <p:txBody>
          <a:bodyPr>
            <a:normAutofit lnSpcReduction="10000"/>
          </a:bodyPr>
          <a:lstStyle/>
          <a:p>
            <a:r>
              <a:rPr lang="en-GB" dirty="0"/>
              <a:t>45 districts within East of England</a:t>
            </a:r>
          </a:p>
          <a:p>
            <a:r>
              <a:rPr lang="en-GB" dirty="0"/>
              <a:t>Fenland district in Cambridge has the highest percentage of its adult population classified as overweight (+ obese) in the region (74.5%)</a:t>
            </a:r>
          </a:p>
          <a:p>
            <a:r>
              <a:rPr lang="en-GB" dirty="0"/>
              <a:t>Fenland district council starts a mandatory military style bootcamp for all adults in 2020 to whip their population into shape, does it work?</a:t>
            </a:r>
          </a:p>
          <a:p>
            <a:pPr marL="0" indent="0">
              <a:buNone/>
            </a:pPr>
            <a:endParaRPr lang="en-GB" dirty="0"/>
          </a:p>
          <a:p>
            <a:endParaRPr lang="en-GB" dirty="0"/>
          </a:p>
        </p:txBody>
      </p:sp>
      <p:sp>
        <p:nvSpPr>
          <p:cNvPr id="4" name="Slide Number Placeholder 3">
            <a:extLst>
              <a:ext uri="{FF2B5EF4-FFF2-40B4-BE49-F238E27FC236}">
                <a16:creationId xmlns:a16="http://schemas.microsoft.com/office/drawing/2014/main" id="{C2FCF82C-BB8F-41AC-8076-24A06FB3B1E1}"/>
              </a:ext>
            </a:extLst>
          </p:cNvPr>
          <p:cNvSpPr>
            <a:spLocks noGrp="1"/>
          </p:cNvSpPr>
          <p:nvPr>
            <p:ph type="sldNum" sz="quarter" idx="12"/>
          </p:nvPr>
        </p:nvSpPr>
        <p:spPr/>
        <p:txBody>
          <a:bodyPr/>
          <a:lstStyle/>
          <a:p>
            <a:fld id="{68EA4416-F331-4059-B1E1-CFB0BC879A87}" type="slidenum">
              <a:rPr lang="en-GB" smtClean="0"/>
              <a:t>28</a:t>
            </a:fld>
            <a:endParaRPr lang="en-GB"/>
          </a:p>
        </p:txBody>
      </p:sp>
      <p:pic>
        <p:nvPicPr>
          <p:cNvPr id="7" name="Picture 6" descr="Map&#10;&#10;Description automatically generated">
            <a:extLst>
              <a:ext uri="{FF2B5EF4-FFF2-40B4-BE49-F238E27FC236}">
                <a16:creationId xmlns:a16="http://schemas.microsoft.com/office/drawing/2014/main" id="{F891FF89-3B01-4F95-928B-D11741C62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5" y="1825625"/>
            <a:ext cx="3965816" cy="3885699"/>
          </a:xfrm>
          <a:prstGeom prst="rect">
            <a:avLst/>
          </a:prstGeom>
          <a:ln>
            <a:solidFill>
              <a:schemeClr val="tx1"/>
            </a:solidFill>
          </a:ln>
        </p:spPr>
      </p:pic>
    </p:spTree>
    <p:extLst>
      <p:ext uri="{BB962C8B-B14F-4D97-AF65-F5344CB8AC3E}">
        <p14:creationId xmlns:p14="http://schemas.microsoft.com/office/powerpoint/2010/main" val="383785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250-706C-46D4-8060-DA3D608FEC08}"/>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68FEE1E7-32FD-49D4-89F8-FC9FA28FBC77}"/>
              </a:ext>
            </a:extLst>
          </p:cNvPr>
          <p:cNvSpPr>
            <a:spLocks noGrp="1"/>
          </p:cNvSpPr>
          <p:nvPr>
            <p:ph idx="1"/>
          </p:nvPr>
        </p:nvSpPr>
        <p:spPr/>
        <p:txBody>
          <a:bodyPr>
            <a:normAutofit/>
          </a:bodyPr>
          <a:lstStyle/>
          <a:p>
            <a:r>
              <a:rPr lang="en-GB" dirty="0"/>
              <a:t>Learning outcomes</a:t>
            </a:r>
          </a:p>
          <a:p>
            <a:pPr lvl="1"/>
            <a:r>
              <a:rPr lang="en-GB" dirty="0"/>
              <a:t>What synthetic controls are</a:t>
            </a:r>
          </a:p>
          <a:p>
            <a:pPr lvl="1"/>
            <a:r>
              <a:rPr lang="en-GB" dirty="0"/>
              <a:t>What they can be applied to</a:t>
            </a:r>
          </a:p>
          <a:p>
            <a:pPr lvl="1"/>
            <a:r>
              <a:rPr lang="en-GB" dirty="0"/>
              <a:t>Previous examples</a:t>
            </a:r>
          </a:p>
          <a:p>
            <a:pPr lvl="1"/>
            <a:r>
              <a:rPr lang="en-GB" dirty="0"/>
              <a:t>How to implement in R (relevant packages, functions)</a:t>
            </a:r>
          </a:p>
          <a:p>
            <a:r>
              <a:rPr lang="en-GB" dirty="0"/>
              <a:t>SC has powerful applications to many intervention/case scenarios, but credibility depends on careful consideration of data requirements, selection of donor units, and contextual applicability</a:t>
            </a:r>
          </a:p>
        </p:txBody>
      </p:sp>
      <p:sp>
        <p:nvSpPr>
          <p:cNvPr id="4" name="Slide Number Placeholder 3">
            <a:extLst>
              <a:ext uri="{FF2B5EF4-FFF2-40B4-BE49-F238E27FC236}">
                <a16:creationId xmlns:a16="http://schemas.microsoft.com/office/drawing/2014/main" id="{1EA33BBA-1CB9-482A-9A5B-E91A35CE229B}"/>
              </a:ext>
            </a:extLst>
          </p:cNvPr>
          <p:cNvSpPr>
            <a:spLocks noGrp="1"/>
          </p:cNvSpPr>
          <p:nvPr>
            <p:ph type="sldNum" sz="quarter" idx="12"/>
          </p:nvPr>
        </p:nvSpPr>
        <p:spPr/>
        <p:txBody>
          <a:bodyPr/>
          <a:lstStyle/>
          <a:p>
            <a:fld id="{68EA4416-F331-4059-B1E1-CFB0BC879A87}" type="slidenum">
              <a:rPr lang="en-GB" smtClean="0"/>
              <a:t>29</a:t>
            </a:fld>
            <a:endParaRPr lang="en-GB"/>
          </a:p>
        </p:txBody>
      </p:sp>
    </p:spTree>
    <p:extLst>
      <p:ext uri="{BB962C8B-B14F-4D97-AF65-F5344CB8AC3E}">
        <p14:creationId xmlns:p14="http://schemas.microsoft.com/office/powerpoint/2010/main" val="153285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F72C-17A6-434A-8E1B-CC0F393F2FAF}"/>
              </a:ext>
            </a:extLst>
          </p:cNvPr>
          <p:cNvSpPr>
            <a:spLocks noGrp="1"/>
          </p:cNvSpPr>
          <p:nvPr>
            <p:ph type="title"/>
          </p:nvPr>
        </p:nvSpPr>
        <p:spPr/>
        <p:txBody>
          <a:bodyPr/>
          <a:lstStyle/>
          <a:p>
            <a:r>
              <a:rPr lang="en-GB" dirty="0"/>
              <a:t>Introduction – background</a:t>
            </a:r>
          </a:p>
        </p:txBody>
      </p:sp>
      <p:sp>
        <p:nvSpPr>
          <p:cNvPr id="3" name="Content Placeholder 2">
            <a:extLst>
              <a:ext uri="{FF2B5EF4-FFF2-40B4-BE49-F238E27FC236}">
                <a16:creationId xmlns:a16="http://schemas.microsoft.com/office/drawing/2014/main" id="{D29E73F5-2776-4E48-866D-25EE3AC8BA01}"/>
              </a:ext>
            </a:extLst>
          </p:cNvPr>
          <p:cNvSpPr>
            <a:spLocks noGrp="1"/>
          </p:cNvSpPr>
          <p:nvPr>
            <p:ph idx="1"/>
          </p:nvPr>
        </p:nvSpPr>
        <p:spPr>
          <a:xfrm>
            <a:off x="838200" y="1825625"/>
            <a:ext cx="5178778" cy="4351338"/>
          </a:xfrm>
        </p:spPr>
        <p:txBody>
          <a:bodyPr>
            <a:normAutofit fontScale="92500" lnSpcReduction="10000"/>
          </a:bodyPr>
          <a:lstStyle/>
          <a:p>
            <a:r>
              <a:rPr lang="en-GB" dirty="0"/>
              <a:t>How do we measure the effects of interventions/treatment?</a:t>
            </a:r>
          </a:p>
          <a:p>
            <a:r>
              <a:rPr lang="en-GB" dirty="0"/>
              <a:t>Many interventions cannot be evaluated through RCTs, and rely on the assessment of observational data.</a:t>
            </a:r>
          </a:p>
          <a:p>
            <a:r>
              <a:rPr lang="en-GB" dirty="0"/>
              <a:t>Previous techniques include interrupted-time series, panel based regression, instrumental variables</a:t>
            </a:r>
          </a:p>
          <a:p>
            <a:r>
              <a:rPr lang="en-GB" dirty="0"/>
              <a:t>But these lack..</a:t>
            </a:r>
          </a:p>
          <a:p>
            <a:endParaRPr lang="en-GB" sz="2000" dirty="0"/>
          </a:p>
        </p:txBody>
      </p:sp>
      <p:sp>
        <p:nvSpPr>
          <p:cNvPr id="4" name="Slide Number Placeholder 3">
            <a:extLst>
              <a:ext uri="{FF2B5EF4-FFF2-40B4-BE49-F238E27FC236}">
                <a16:creationId xmlns:a16="http://schemas.microsoft.com/office/drawing/2014/main" id="{5E9A938B-0A89-4811-9E5B-BAC3C6C2C48D}"/>
              </a:ext>
            </a:extLst>
          </p:cNvPr>
          <p:cNvSpPr>
            <a:spLocks noGrp="1"/>
          </p:cNvSpPr>
          <p:nvPr>
            <p:ph type="sldNum" sz="quarter" idx="12"/>
          </p:nvPr>
        </p:nvSpPr>
        <p:spPr/>
        <p:txBody>
          <a:bodyPr/>
          <a:lstStyle/>
          <a:p>
            <a:fld id="{68EA4416-F331-4059-B1E1-CFB0BC879A87}" type="slidenum">
              <a:rPr lang="en-GB" smtClean="0"/>
              <a:t>3</a:t>
            </a:fld>
            <a:endParaRPr lang="en-GB"/>
          </a:p>
        </p:txBody>
      </p:sp>
      <p:pic>
        <p:nvPicPr>
          <p:cNvPr id="1026" name="Picture 2" descr="Synthetic Control Method - Data Analytics and Program Evaluation | Summit |  Data Analytics and Program Evaluation | Summit">
            <a:extLst>
              <a:ext uri="{FF2B5EF4-FFF2-40B4-BE49-F238E27FC236}">
                <a16:creationId xmlns:a16="http://schemas.microsoft.com/office/drawing/2014/main" id="{025E5C15-A48B-497C-B488-675A02C22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024" y="1825625"/>
            <a:ext cx="5319131" cy="398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948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2DBF-CBFA-4C51-862B-FFFD83DEF5F3}"/>
              </a:ext>
            </a:extLst>
          </p:cNvPr>
          <p:cNvSpPr>
            <a:spLocks noGrp="1"/>
          </p:cNvSpPr>
          <p:nvPr>
            <p:ph type="title"/>
          </p:nvPr>
        </p:nvSpPr>
        <p:spPr/>
        <p:txBody>
          <a:bodyPr/>
          <a:lstStyle/>
          <a:p>
            <a:r>
              <a:rPr lang="en-GB" dirty="0"/>
              <a:t>Additional reading</a:t>
            </a:r>
          </a:p>
        </p:txBody>
      </p:sp>
      <p:sp>
        <p:nvSpPr>
          <p:cNvPr id="3" name="Content Placeholder 2">
            <a:extLst>
              <a:ext uri="{FF2B5EF4-FFF2-40B4-BE49-F238E27FC236}">
                <a16:creationId xmlns:a16="http://schemas.microsoft.com/office/drawing/2014/main" id="{671BEB05-C776-47B1-9A71-1C8801F036C2}"/>
              </a:ext>
            </a:extLst>
          </p:cNvPr>
          <p:cNvSpPr>
            <a:spLocks noGrp="1"/>
          </p:cNvSpPr>
          <p:nvPr>
            <p:ph idx="1"/>
          </p:nvPr>
        </p:nvSpPr>
        <p:spPr/>
        <p:txBody>
          <a:bodyPr>
            <a:normAutofit/>
          </a:bodyPr>
          <a:lstStyle/>
          <a:p>
            <a:r>
              <a:rPr lang="en-GB" sz="2000" dirty="0" err="1"/>
              <a:t>Bouttell</a:t>
            </a:r>
            <a:r>
              <a:rPr lang="en-GB" sz="2000" dirty="0"/>
              <a:t>, J., Craig, P., Lewsey, J., Robinson, M. and Popham, F. (2018). Synthetic control methodology as a tool for evaluating population-level health interventions. J </a:t>
            </a:r>
            <a:r>
              <a:rPr lang="en-GB" sz="2000" dirty="0" err="1"/>
              <a:t>Epidemiol</a:t>
            </a:r>
            <a:r>
              <a:rPr lang="en-GB" sz="2000" dirty="0"/>
              <a:t> Community Health, [online] 72(8), pp.673–678. Available at: </a:t>
            </a:r>
            <a:r>
              <a:rPr lang="en-GB" sz="2000" dirty="0">
                <a:hlinkClick r:id="rId2"/>
              </a:rPr>
              <a:t>https://jech.bmj.com/content/72/8/673</a:t>
            </a:r>
            <a:r>
              <a:rPr lang="en-GB" sz="2000" dirty="0"/>
              <a:t> </a:t>
            </a:r>
          </a:p>
          <a:p>
            <a:pPr lvl="1"/>
            <a:r>
              <a:rPr lang="en-GB" sz="1600" dirty="0"/>
              <a:t>good general introduction to SCs</a:t>
            </a:r>
          </a:p>
          <a:p>
            <a:r>
              <a:rPr lang="en-GB" sz="2000" b="0" i="0" dirty="0">
                <a:effectLst/>
              </a:rPr>
              <a:t>Abadie, A. (2021). Using Synthetic Controls: Feasibility, Data Requirements, and Methodological Aspects. Journal of Economic Literature, 59(2), pp.391–425. Available at: </a:t>
            </a:r>
            <a:r>
              <a:rPr lang="en-GB" sz="2000" b="0" i="0" dirty="0">
                <a:effectLst/>
                <a:hlinkClick r:id="rId3"/>
              </a:rPr>
              <a:t>https://www.aeaweb.org/articles?id=10.1257/jel.20191450 </a:t>
            </a:r>
            <a:endParaRPr lang="en-GB" sz="2000" b="0" i="0" dirty="0">
              <a:effectLst/>
            </a:endParaRPr>
          </a:p>
          <a:p>
            <a:pPr lvl="1"/>
            <a:r>
              <a:rPr lang="en-GB" sz="1600" b="0" i="0" dirty="0">
                <a:effectLst/>
              </a:rPr>
              <a:t>advanced, goes into the algebra behind the creation of the actual synthetic control</a:t>
            </a:r>
          </a:p>
          <a:p>
            <a:pPr algn="l"/>
            <a:r>
              <a:rPr lang="en-GB" sz="2000" b="0" i="0" dirty="0">
                <a:solidFill>
                  <a:srgbClr val="000000"/>
                </a:solidFill>
                <a:effectLst/>
              </a:rPr>
              <a:t>Seamer, P., O’Neill, S., Lloyd, T. and Conti, S. (2021). </a:t>
            </a:r>
            <a:r>
              <a:rPr lang="en-GB" sz="2000" b="0" i="1" dirty="0">
                <a:solidFill>
                  <a:srgbClr val="000000"/>
                </a:solidFill>
                <a:effectLst/>
              </a:rPr>
              <a:t>The long-term impacts of new care models on hospital use: an evaluation of the North East Hampshire and Farnham Vanguard programme</a:t>
            </a:r>
            <a:r>
              <a:rPr lang="en-GB" sz="2000" b="0" i="0" dirty="0">
                <a:solidFill>
                  <a:srgbClr val="000000"/>
                </a:solidFill>
                <a:effectLst/>
              </a:rPr>
              <a:t>. [online] The Health Foundation. Available at: </a:t>
            </a:r>
            <a:r>
              <a:rPr lang="en-GB" sz="2000" b="0" i="0" dirty="0">
                <a:solidFill>
                  <a:srgbClr val="000000"/>
                </a:solidFill>
                <a:effectLst/>
                <a:hlinkClick r:id="rId4"/>
              </a:rPr>
              <a:t>https://www.health.org.uk/sites/default/files/2021-10/2021-iau_integratedcare_nehf.pdf</a:t>
            </a:r>
            <a:r>
              <a:rPr lang="en-GB" sz="2000" b="0" i="0" dirty="0">
                <a:solidFill>
                  <a:srgbClr val="000000"/>
                </a:solidFill>
                <a:effectLst/>
              </a:rPr>
              <a:t> </a:t>
            </a:r>
          </a:p>
          <a:p>
            <a:pPr lvl="1"/>
            <a:r>
              <a:rPr lang="en-GB" sz="1600" dirty="0">
                <a:solidFill>
                  <a:srgbClr val="000000"/>
                </a:solidFill>
              </a:rPr>
              <a:t>evaluation done last year using synthetic controls</a:t>
            </a:r>
            <a:endParaRPr lang="en-GB" sz="1600" b="0" i="0" dirty="0">
              <a:solidFill>
                <a:srgbClr val="000000"/>
              </a:solidFill>
              <a:effectLst/>
            </a:endParaRPr>
          </a:p>
        </p:txBody>
      </p:sp>
      <p:sp>
        <p:nvSpPr>
          <p:cNvPr id="5" name="Slide Number Placeholder 4">
            <a:extLst>
              <a:ext uri="{FF2B5EF4-FFF2-40B4-BE49-F238E27FC236}">
                <a16:creationId xmlns:a16="http://schemas.microsoft.com/office/drawing/2014/main" id="{0E41531C-71ED-42F4-80CC-FE6978D39A3B}"/>
              </a:ext>
            </a:extLst>
          </p:cNvPr>
          <p:cNvSpPr>
            <a:spLocks noGrp="1"/>
          </p:cNvSpPr>
          <p:nvPr>
            <p:ph type="sldNum" sz="quarter" idx="12"/>
          </p:nvPr>
        </p:nvSpPr>
        <p:spPr/>
        <p:txBody>
          <a:bodyPr/>
          <a:lstStyle/>
          <a:p>
            <a:fld id="{68EA4416-F331-4059-B1E1-CFB0BC879A87}" type="slidenum">
              <a:rPr lang="en-GB" smtClean="0"/>
              <a:t>30</a:t>
            </a:fld>
            <a:endParaRPr lang="en-GB"/>
          </a:p>
        </p:txBody>
      </p:sp>
    </p:spTree>
    <p:extLst>
      <p:ext uri="{BB962C8B-B14F-4D97-AF65-F5344CB8AC3E}">
        <p14:creationId xmlns:p14="http://schemas.microsoft.com/office/powerpoint/2010/main" val="3678269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955F-E52C-4FA0-B7EE-DDB2663668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FE1F3B6-4CC9-42E7-8797-D6FF2007BA1C}"/>
              </a:ext>
            </a:extLst>
          </p:cNvPr>
          <p:cNvSpPr>
            <a:spLocks noGrp="1"/>
          </p:cNvSpPr>
          <p:nvPr>
            <p:ph idx="1"/>
          </p:nvPr>
        </p:nvSpPr>
        <p:spPr/>
        <p:txBody>
          <a:bodyPr/>
          <a:lstStyle/>
          <a:p>
            <a:endParaRPr lang="en-GB"/>
          </a:p>
        </p:txBody>
      </p:sp>
      <p:sp>
        <p:nvSpPr>
          <p:cNvPr id="5" name="Slide Number Placeholder 4">
            <a:extLst>
              <a:ext uri="{FF2B5EF4-FFF2-40B4-BE49-F238E27FC236}">
                <a16:creationId xmlns:a16="http://schemas.microsoft.com/office/drawing/2014/main" id="{3A6937FA-52D3-4E37-9AA6-5727534ABB03}"/>
              </a:ext>
            </a:extLst>
          </p:cNvPr>
          <p:cNvSpPr>
            <a:spLocks noGrp="1"/>
          </p:cNvSpPr>
          <p:nvPr>
            <p:ph type="sldNum" sz="quarter" idx="12"/>
          </p:nvPr>
        </p:nvSpPr>
        <p:spPr/>
        <p:txBody>
          <a:bodyPr/>
          <a:lstStyle/>
          <a:p>
            <a:fld id="{68EA4416-F331-4059-B1E1-CFB0BC879A87}" type="slidenum">
              <a:rPr lang="en-GB" smtClean="0"/>
              <a:t>31</a:t>
            </a:fld>
            <a:endParaRPr lang="en-GB"/>
          </a:p>
        </p:txBody>
      </p:sp>
    </p:spTree>
    <p:extLst>
      <p:ext uri="{BB962C8B-B14F-4D97-AF65-F5344CB8AC3E}">
        <p14:creationId xmlns:p14="http://schemas.microsoft.com/office/powerpoint/2010/main" val="121425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955F-E52C-4FA0-B7EE-DDB2663668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FE1F3B6-4CC9-42E7-8797-D6FF2007BA1C}"/>
              </a:ext>
            </a:extLst>
          </p:cNvPr>
          <p:cNvSpPr>
            <a:spLocks noGrp="1"/>
          </p:cNvSpPr>
          <p:nvPr>
            <p:ph idx="1"/>
          </p:nvPr>
        </p:nvSpPr>
        <p:spPr/>
        <p:txBody>
          <a:bodyPr/>
          <a:lstStyle/>
          <a:p>
            <a:endParaRPr lang="en-GB"/>
          </a:p>
        </p:txBody>
      </p:sp>
      <p:sp>
        <p:nvSpPr>
          <p:cNvPr id="5" name="Slide Number Placeholder 4">
            <a:extLst>
              <a:ext uri="{FF2B5EF4-FFF2-40B4-BE49-F238E27FC236}">
                <a16:creationId xmlns:a16="http://schemas.microsoft.com/office/drawing/2014/main" id="{3A6937FA-52D3-4E37-9AA6-5727534ABB03}"/>
              </a:ext>
            </a:extLst>
          </p:cNvPr>
          <p:cNvSpPr>
            <a:spLocks noGrp="1"/>
          </p:cNvSpPr>
          <p:nvPr>
            <p:ph type="sldNum" sz="quarter" idx="12"/>
          </p:nvPr>
        </p:nvSpPr>
        <p:spPr/>
        <p:txBody>
          <a:bodyPr/>
          <a:lstStyle/>
          <a:p>
            <a:fld id="{68EA4416-F331-4059-B1E1-CFB0BC879A87}" type="slidenum">
              <a:rPr lang="en-GB" smtClean="0"/>
              <a:t>32</a:t>
            </a:fld>
            <a:endParaRPr lang="en-GB"/>
          </a:p>
        </p:txBody>
      </p:sp>
    </p:spTree>
    <p:extLst>
      <p:ext uri="{BB962C8B-B14F-4D97-AF65-F5344CB8AC3E}">
        <p14:creationId xmlns:p14="http://schemas.microsoft.com/office/powerpoint/2010/main" val="1114303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4A7F-77E8-404A-8698-02EAD621550B}"/>
              </a:ext>
            </a:extLst>
          </p:cNvPr>
          <p:cNvSpPr>
            <a:spLocks noGrp="1"/>
          </p:cNvSpPr>
          <p:nvPr>
            <p:ph type="title"/>
          </p:nvPr>
        </p:nvSpPr>
        <p:spPr/>
        <p:txBody>
          <a:bodyPr/>
          <a:lstStyle/>
          <a:p>
            <a:r>
              <a:rPr lang="en-GB" dirty="0"/>
              <a:t>Useful notes</a:t>
            </a:r>
          </a:p>
        </p:txBody>
      </p:sp>
      <p:sp>
        <p:nvSpPr>
          <p:cNvPr id="3" name="Content Placeholder 2">
            <a:extLst>
              <a:ext uri="{FF2B5EF4-FFF2-40B4-BE49-F238E27FC236}">
                <a16:creationId xmlns:a16="http://schemas.microsoft.com/office/drawing/2014/main" id="{468A6C5E-2C4B-46CA-8DC7-88AF4C589534}"/>
              </a:ext>
            </a:extLst>
          </p:cNvPr>
          <p:cNvSpPr>
            <a:spLocks noGrp="1"/>
          </p:cNvSpPr>
          <p:nvPr>
            <p:ph idx="1"/>
          </p:nvPr>
        </p:nvSpPr>
        <p:spPr/>
        <p:txBody>
          <a:bodyPr/>
          <a:lstStyle/>
          <a:p>
            <a:r>
              <a:rPr lang="en-GB" dirty="0"/>
              <a:t>The terms “treated” and “untreated” refer to units exposed and not exposed to the event or intervention of interest, respectively.</a:t>
            </a:r>
          </a:p>
          <a:p>
            <a:r>
              <a:rPr lang="en-GB" dirty="0"/>
              <a:t>Synthetic controls can accommodate multiple “treated” units in the study – separate matched synthetic units are fitted.</a:t>
            </a:r>
          </a:p>
        </p:txBody>
      </p:sp>
      <p:sp>
        <p:nvSpPr>
          <p:cNvPr id="5" name="Slide Number Placeholder 4">
            <a:extLst>
              <a:ext uri="{FF2B5EF4-FFF2-40B4-BE49-F238E27FC236}">
                <a16:creationId xmlns:a16="http://schemas.microsoft.com/office/drawing/2014/main" id="{10EBE851-551D-4147-BC69-8E763A18DC6D}"/>
              </a:ext>
            </a:extLst>
          </p:cNvPr>
          <p:cNvSpPr>
            <a:spLocks noGrp="1"/>
          </p:cNvSpPr>
          <p:nvPr>
            <p:ph type="sldNum" sz="quarter" idx="12"/>
          </p:nvPr>
        </p:nvSpPr>
        <p:spPr/>
        <p:txBody>
          <a:bodyPr/>
          <a:lstStyle/>
          <a:p>
            <a:fld id="{68EA4416-F331-4059-B1E1-CFB0BC879A87}" type="slidenum">
              <a:rPr lang="en-GB" smtClean="0"/>
              <a:t>33</a:t>
            </a:fld>
            <a:endParaRPr lang="en-GB"/>
          </a:p>
        </p:txBody>
      </p:sp>
    </p:spTree>
    <p:extLst>
      <p:ext uri="{BB962C8B-B14F-4D97-AF65-F5344CB8AC3E}">
        <p14:creationId xmlns:p14="http://schemas.microsoft.com/office/powerpoint/2010/main" val="2459492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5B38-32CE-4C35-A0D2-B1EC29801DF6}"/>
              </a:ext>
            </a:extLst>
          </p:cNvPr>
          <p:cNvSpPr>
            <a:spLocks noGrp="1"/>
          </p:cNvSpPr>
          <p:nvPr>
            <p:ph type="title"/>
          </p:nvPr>
        </p:nvSpPr>
        <p:spPr/>
        <p:txBody>
          <a:bodyPr/>
          <a:lstStyle/>
          <a:p>
            <a:r>
              <a:rPr lang="en-GB" dirty="0"/>
              <a:t>Watch out for</a:t>
            </a:r>
          </a:p>
        </p:txBody>
      </p:sp>
      <p:sp>
        <p:nvSpPr>
          <p:cNvPr id="3" name="Content Placeholder 2">
            <a:extLst>
              <a:ext uri="{FF2B5EF4-FFF2-40B4-BE49-F238E27FC236}">
                <a16:creationId xmlns:a16="http://schemas.microsoft.com/office/drawing/2014/main" id="{9BAB89ED-3918-46B6-A102-458F3664FCF4}"/>
              </a:ext>
            </a:extLst>
          </p:cNvPr>
          <p:cNvSpPr>
            <a:spLocks noGrp="1"/>
          </p:cNvSpPr>
          <p:nvPr>
            <p:ph idx="1"/>
          </p:nvPr>
        </p:nvSpPr>
        <p:spPr/>
        <p:txBody>
          <a:bodyPr/>
          <a:lstStyle/>
          <a:p>
            <a:r>
              <a:rPr lang="en-GB" dirty="0"/>
              <a:t>Not suitable for small number of treated/control units – lead to biases, unsuitable fitting of pre-intervention trends</a:t>
            </a:r>
          </a:p>
          <a:p>
            <a:r>
              <a:rPr lang="en-GB" dirty="0"/>
              <a:t>Units not sampled probabilistically during the falsification (placebo) tests, all units in the donor pool are ‘</a:t>
            </a:r>
            <a:r>
              <a:rPr lang="en-GB" dirty="0" err="1"/>
              <a:t>placeboed</a:t>
            </a:r>
            <a:r>
              <a:rPr lang="en-GB" dirty="0"/>
              <a:t>’ against</a:t>
            </a:r>
          </a:p>
          <a:p>
            <a:r>
              <a:rPr lang="en-GB" dirty="0"/>
              <a:t>Consistent data quality, across the panelled time-series</a:t>
            </a:r>
          </a:p>
        </p:txBody>
      </p:sp>
      <p:sp>
        <p:nvSpPr>
          <p:cNvPr id="4" name="Slide Number Placeholder 3">
            <a:extLst>
              <a:ext uri="{FF2B5EF4-FFF2-40B4-BE49-F238E27FC236}">
                <a16:creationId xmlns:a16="http://schemas.microsoft.com/office/drawing/2014/main" id="{8F69D5CB-C32C-4684-AD6C-09C97FBEEF69}"/>
              </a:ext>
            </a:extLst>
          </p:cNvPr>
          <p:cNvSpPr>
            <a:spLocks noGrp="1"/>
          </p:cNvSpPr>
          <p:nvPr>
            <p:ph type="sldNum" sz="quarter" idx="12"/>
          </p:nvPr>
        </p:nvSpPr>
        <p:spPr/>
        <p:txBody>
          <a:bodyPr/>
          <a:lstStyle/>
          <a:p>
            <a:fld id="{68EA4416-F331-4059-B1E1-CFB0BC879A87}" type="slidenum">
              <a:rPr lang="en-GB" smtClean="0"/>
              <a:t>34</a:t>
            </a:fld>
            <a:endParaRPr lang="en-GB"/>
          </a:p>
        </p:txBody>
      </p:sp>
    </p:spTree>
    <p:extLst>
      <p:ext uri="{BB962C8B-B14F-4D97-AF65-F5344CB8AC3E}">
        <p14:creationId xmlns:p14="http://schemas.microsoft.com/office/powerpoint/2010/main" val="343683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F72C-17A6-434A-8E1B-CC0F393F2FAF}"/>
              </a:ext>
            </a:extLst>
          </p:cNvPr>
          <p:cNvSpPr>
            <a:spLocks noGrp="1"/>
          </p:cNvSpPr>
          <p:nvPr>
            <p:ph type="title"/>
          </p:nvPr>
        </p:nvSpPr>
        <p:spPr/>
        <p:txBody>
          <a:bodyPr/>
          <a:lstStyle/>
          <a:p>
            <a:r>
              <a:rPr lang="en-GB" dirty="0"/>
              <a:t>Introduction – what are synthetic controls?</a:t>
            </a:r>
          </a:p>
        </p:txBody>
      </p:sp>
      <p:sp>
        <p:nvSpPr>
          <p:cNvPr id="3" name="Content Placeholder 2">
            <a:extLst>
              <a:ext uri="{FF2B5EF4-FFF2-40B4-BE49-F238E27FC236}">
                <a16:creationId xmlns:a16="http://schemas.microsoft.com/office/drawing/2014/main" id="{D29E73F5-2776-4E48-866D-25EE3AC8BA01}"/>
              </a:ext>
            </a:extLst>
          </p:cNvPr>
          <p:cNvSpPr>
            <a:spLocks noGrp="1"/>
          </p:cNvSpPr>
          <p:nvPr>
            <p:ph idx="1"/>
          </p:nvPr>
        </p:nvSpPr>
        <p:spPr>
          <a:xfrm>
            <a:off x="838200" y="1825625"/>
            <a:ext cx="5178778" cy="4351338"/>
          </a:xfrm>
        </p:spPr>
        <p:txBody>
          <a:bodyPr>
            <a:normAutofit fontScale="92500" lnSpcReduction="20000"/>
          </a:bodyPr>
          <a:lstStyle/>
          <a:p>
            <a:r>
              <a:rPr lang="en-GB" sz="2000" dirty="0"/>
              <a:t>A increasingly popular modelling technique, frequently done for evaluation of interventions on a “treated unit” in case studies</a:t>
            </a:r>
          </a:p>
          <a:p>
            <a:r>
              <a:rPr lang="en-GB" sz="2000" dirty="0"/>
              <a:t>Uses aggregate, observational level data</a:t>
            </a:r>
          </a:p>
          <a:p>
            <a:r>
              <a:rPr lang="en-GB" sz="2000" dirty="0"/>
              <a:t>Constructing a ‘synthetic’ control unit that represents a weighted combination of many untreated units from a ‘donor pool’ before the intervention takes place, in terms of predictor covariates and/or outcomes</a:t>
            </a:r>
          </a:p>
          <a:p>
            <a:r>
              <a:rPr lang="en-GB" sz="2000" dirty="0"/>
              <a:t>This is done through numerical optimisation procedures</a:t>
            </a:r>
          </a:p>
          <a:p>
            <a:r>
              <a:rPr lang="en-GB" sz="2000" dirty="0"/>
              <a:t>This synthetic control units acts as a “counterfactual”</a:t>
            </a:r>
          </a:p>
          <a:p>
            <a:r>
              <a:rPr lang="en-GB" sz="2000" dirty="0"/>
              <a:t>The effect of the intervention can then be estimated by comparing differences in the treated and synthetic time series</a:t>
            </a:r>
          </a:p>
        </p:txBody>
      </p:sp>
      <p:sp>
        <p:nvSpPr>
          <p:cNvPr id="4" name="Slide Number Placeholder 3">
            <a:extLst>
              <a:ext uri="{FF2B5EF4-FFF2-40B4-BE49-F238E27FC236}">
                <a16:creationId xmlns:a16="http://schemas.microsoft.com/office/drawing/2014/main" id="{5E9A938B-0A89-4811-9E5B-BAC3C6C2C48D}"/>
              </a:ext>
            </a:extLst>
          </p:cNvPr>
          <p:cNvSpPr>
            <a:spLocks noGrp="1"/>
          </p:cNvSpPr>
          <p:nvPr>
            <p:ph type="sldNum" sz="quarter" idx="12"/>
          </p:nvPr>
        </p:nvSpPr>
        <p:spPr/>
        <p:txBody>
          <a:bodyPr/>
          <a:lstStyle/>
          <a:p>
            <a:fld id="{68EA4416-F331-4059-B1E1-CFB0BC879A87}" type="slidenum">
              <a:rPr lang="en-GB" smtClean="0"/>
              <a:t>4</a:t>
            </a:fld>
            <a:endParaRPr lang="en-GB"/>
          </a:p>
        </p:txBody>
      </p:sp>
      <p:pic>
        <p:nvPicPr>
          <p:cNvPr id="1026" name="Picture 2" descr="Synthetic Control Method - Data Analytics and Program Evaluation | Summit |  Data Analytics and Program Evaluation | Summit">
            <a:extLst>
              <a:ext uri="{FF2B5EF4-FFF2-40B4-BE49-F238E27FC236}">
                <a16:creationId xmlns:a16="http://schemas.microsoft.com/office/drawing/2014/main" id="{025E5C15-A48B-497C-B488-675A02C22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024" y="1825625"/>
            <a:ext cx="5319131" cy="398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15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5415-6EE1-4821-A92F-7AF73D32C344}"/>
              </a:ext>
            </a:extLst>
          </p:cNvPr>
          <p:cNvSpPr>
            <a:spLocks noGrp="1"/>
          </p:cNvSpPr>
          <p:nvPr>
            <p:ph type="title"/>
          </p:nvPr>
        </p:nvSpPr>
        <p:spPr/>
        <p:txBody>
          <a:bodyPr/>
          <a:lstStyle/>
          <a:p>
            <a:r>
              <a:rPr lang="en-GB" dirty="0"/>
              <a:t>Toy example – context</a:t>
            </a:r>
          </a:p>
        </p:txBody>
      </p:sp>
      <p:sp>
        <p:nvSpPr>
          <p:cNvPr id="3" name="Content Placeholder 2">
            <a:extLst>
              <a:ext uri="{FF2B5EF4-FFF2-40B4-BE49-F238E27FC236}">
                <a16:creationId xmlns:a16="http://schemas.microsoft.com/office/drawing/2014/main" id="{4A49EF8E-66AE-468C-B5C5-AA3C4D9AE947}"/>
              </a:ext>
            </a:extLst>
          </p:cNvPr>
          <p:cNvSpPr>
            <a:spLocks noGrp="1"/>
          </p:cNvSpPr>
          <p:nvPr>
            <p:ph idx="1"/>
          </p:nvPr>
        </p:nvSpPr>
        <p:spPr>
          <a:xfrm>
            <a:off x="838200" y="1825625"/>
            <a:ext cx="5800725" cy="4351338"/>
          </a:xfrm>
        </p:spPr>
        <p:txBody>
          <a:bodyPr>
            <a:normAutofit fontScale="92500" lnSpcReduction="10000"/>
          </a:bodyPr>
          <a:lstStyle/>
          <a:p>
            <a:r>
              <a:rPr lang="en-GB" dirty="0"/>
              <a:t>1988 – California introduces Proposition 99</a:t>
            </a:r>
          </a:p>
          <a:p>
            <a:r>
              <a:rPr lang="en-GB" dirty="0"/>
              <a:t>Additional excise tax on cigarettes amounting to 25 cents for each pack of 20 cigarettes</a:t>
            </a:r>
          </a:p>
          <a:p>
            <a:r>
              <a:rPr lang="en-GB" dirty="0"/>
              <a:t>Tax revenues going to health and anti-smoking education budgets, media campaigns, stimulated local clean air ordinances</a:t>
            </a:r>
          </a:p>
          <a:p>
            <a:r>
              <a:rPr lang="en-GB" dirty="0"/>
              <a:t>How can we measure the tax’s effect on reduced smoking rates /per-capita cigarette sales?</a:t>
            </a:r>
          </a:p>
        </p:txBody>
      </p:sp>
      <p:sp>
        <p:nvSpPr>
          <p:cNvPr id="4" name="Slide Number Placeholder 3">
            <a:extLst>
              <a:ext uri="{FF2B5EF4-FFF2-40B4-BE49-F238E27FC236}">
                <a16:creationId xmlns:a16="http://schemas.microsoft.com/office/drawing/2014/main" id="{32FDE029-98C8-43A0-85B6-F82B9370E5D6}"/>
              </a:ext>
            </a:extLst>
          </p:cNvPr>
          <p:cNvSpPr>
            <a:spLocks noGrp="1"/>
          </p:cNvSpPr>
          <p:nvPr>
            <p:ph type="sldNum" sz="quarter" idx="12"/>
          </p:nvPr>
        </p:nvSpPr>
        <p:spPr/>
        <p:txBody>
          <a:bodyPr/>
          <a:lstStyle/>
          <a:p>
            <a:fld id="{68EA4416-F331-4059-B1E1-CFB0BC879A87}" type="slidenum">
              <a:rPr lang="en-GB" smtClean="0"/>
              <a:t>5</a:t>
            </a:fld>
            <a:endParaRPr lang="en-GB"/>
          </a:p>
        </p:txBody>
      </p:sp>
      <p:pic>
        <p:nvPicPr>
          <p:cNvPr id="1026" name="Picture 2" descr="California - Wikipedia">
            <a:extLst>
              <a:ext uri="{FF2B5EF4-FFF2-40B4-BE49-F238E27FC236}">
                <a16:creationId xmlns:a16="http://schemas.microsoft.com/office/drawing/2014/main" id="{69CEE7BD-2A3A-4FD2-8DDE-EEF45C19D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49" y="1758949"/>
            <a:ext cx="3457575" cy="21436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945 Cigarette Pack Stock Photos, Pictures &amp; Royalty-Free Images - iStock">
            <a:extLst>
              <a:ext uri="{FF2B5EF4-FFF2-40B4-BE49-F238E27FC236}">
                <a16:creationId xmlns:a16="http://schemas.microsoft.com/office/drawing/2014/main" id="{73655BD0-A05C-4B47-BE6F-C887A5397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074" y="3970907"/>
            <a:ext cx="193357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1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5415-6EE1-4821-A92F-7AF73D32C344}"/>
              </a:ext>
            </a:extLst>
          </p:cNvPr>
          <p:cNvSpPr>
            <a:spLocks noGrp="1"/>
          </p:cNvSpPr>
          <p:nvPr>
            <p:ph type="title"/>
          </p:nvPr>
        </p:nvSpPr>
        <p:spPr/>
        <p:txBody>
          <a:bodyPr/>
          <a:lstStyle/>
          <a:p>
            <a:r>
              <a:rPr lang="en-GB" dirty="0"/>
              <a:t>Toy example – intro to method</a:t>
            </a:r>
          </a:p>
        </p:txBody>
      </p:sp>
      <p:sp>
        <p:nvSpPr>
          <p:cNvPr id="3" name="Content Placeholder 2">
            <a:extLst>
              <a:ext uri="{FF2B5EF4-FFF2-40B4-BE49-F238E27FC236}">
                <a16:creationId xmlns:a16="http://schemas.microsoft.com/office/drawing/2014/main" id="{4A49EF8E-66AE-468C-B5C5-AA3C4D9AE947}"/>
              </a:ext>
            </a:extLst>
          </p:cNvPr>
          <p:cNvSpPr>
            <a:spLocks noGrp="1"/>
          </p:cNvSpPr>
          <p:nvPr>
            <p:ph idx="1"/>
          </p:nvPr>
        </p:nvSpPr>
        <p:spPr>
          <a:xfrm>
            <a:off x="838200" y="1825625"/>
            <a:ext cx="5800725" cy="4351338"/>
          </a:xfrm>
        </p:spPr>
        <p:txBody>
          <a:bodyPr>
            <a:normAutofit lnSpcReduction="10000"/>
          </a:bodyPr>
          <a:lstStyle/>
          <a:p>
            <a:r>
              <a:rPr lang="en-GB" dirty="0"/>
              <a:t>Abadie et al.* (2010) applied the SC method</a:t>
            </a:r>
          </a:p>
          <a:p>
            <a:r>
              <a:rPr lang="en-GB" dirty="0"/>
              <a:t>Used annual state-level panel data for the period 1970–2000</a:t>
            </a:r>
          </a:p>
          <a:p>
            <a:r>
              <a:rPr lang="en-GB" dirty="0"/>
              <a:t>Created a “synthetic” California, composed of a weighted average of 38 potential control states</a:t>
            </a:r>
          </a:p>
          <a:p>
            <a:r>
              <a:rPr lang="en-GB" dirty="0"/>
              <a:t>Weights based on values of predictors of cigarette consumption in California before the passage of Proposition 99</a:t>
            </a:r>
          </a:p>
        </p:txBody>
      </p:sp>
      <p:sp>
        <p:nvSpPr>
          <p:cNvPr id="4" name="Slide Number Placeholder 3">
            <a:extLst>
              <a:ext uri="{FF2B5EF4-FFF2-40B4-BE49-F238E27FC236}">
                <a16:creationId xmlns:a16="http://schemas.microsoft.com/office/drawing/2014/main" id="{32FDE029-98C8-43A0-85B6-F82B9370E5D6}"/>
              </a:ext>
            </a:extLst>
          </p:cNvPr>
          <p:cNvSpPr>
            <a:spLocks noGrp="1"/>
          </p:cNvSpPr>
          <p:nvPr>
            <p:ph type="sldNum" sz="quarter" idx="12"/>
          </p:nvPr>
        </p:nvSpPr>
        <p:spPr/>
        <p:txBody>
          <a:bodyPr/>
          <a:lstStyle/>
          <a:p>
            <a:fld id="{68EA4416-F331-4059-B1E1-CFB0BC879A87}" type="slidenum">
              <a:rPr lang="en-GB" smtClean="0"/>
              <a:t>6</a:t>
            </a:fld>
            <a:endParaRPr lang="en-GB"/>
          </a:p>
        </p:txBody>
      </p:sp>
      <p:pic>
        <p:nvPicPr>
          <p:cNvPr id="8" name="Picture 7">
            <a:extLst>
              <a:ext uri="{FF2B5EF4-FFF2-40B4-BE49-F238E27FC236}">
                <a16:creationId xmlns:a16="http://schemas.microsoft.com/office/drawing/2014/main" id="{9141EE4D-10A4-428F-98B0-FC6B58FE006B}"/>
              </a:ext>
            </a:extLst>
          </p:cNvPr>
          <p:cNvPicPr>
            <a:picLocks noChangeAspect="1"/>
          </p:cNvPicPr>
          <p:nvPr/>
        </p:nvPicPr>
        <p:blipFill>
          <a:blip r:embed="rId3"/>
          <a:stretch>
            <a:fillRect/>
          </a:stretch>
        </p:blipFill>
        <p:spPr>
          <a:xfrm>
            <a:off x="6746875" y="1825625"/>
            <a:ext cx="4895850" cy="4086225"/>
          </a:xfrm>
          <a:prstGeom prst="rect">
            <a:avLst/>
          </a:prstGeom>
        </p:spPr>
      </p:pic>
    </p:spTree>
    <p:extLst>
      <p:ext uri="{BB962C8B-B14F-4D97-AF65-F5344CB8AC3E}">
        <p14:creationId xmlns:p14="http://schemas.microsoft.com/office/powerpoint/2010/main" val="357365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5415-6EE1-4821-A92F-7AF73D32C344}"/>
              </a:ext>
            </a:extLst>
          </p:cNvPr>
          <p:cNvSpPr>
            <a:spLocks noGrp="1"/>
          </p:cNvSpPr>
          <p:nvPr>
            <p:ph type="title"/>
          </p:nvPr>
        </p:nvSpPr>
        <p:spPr/>
        <p:txBody>
          <a:bodyPr/>
          <a:lstStyle/>
          <a:p>
            <a:r>
              <a:rPr lang="en-GB" dirty="0"/>
              <a:t>Introduction – toy example</a:t>
            </a:r>
          </a:p>
        </p:txBody>
      </p:sp>
      <p:sp>
        <p:nvSpPr>
          <p:cNvPr id="3" name="Content Placeholder 2">
            <a:extLst>
              <a:ext uri="{FF2B5EF4-FFF2-40B4-BE49-F238E27FC236}">
                <a16:creationId xmlns:a16="http://schemas.microsoft.com/office/drawing/2014/main" id="{4A49EF8E-66AE-468C-B5C5-AA3C4D9AE947}"/>
              </a:ext>
            </a:extLst>
          </p:cNvPr>
          <p:cNvSpPr>
            <a:spLocks noGrp="1"/>
          </p:cNvSpPr>
          <p:nvPr>
            <p:ph idx="1"/>
          </p:nvPr>
        </p:nvSpPr>
        <p:spPr>
          <a:xfrm>
            <a:off x="838200" y="1825625"/>
            <a:ext cx="5800725" cy="4351338"/>
          </a:xfrm>
        </p:spPr>
        <p:txBody>
          <a:bodyPr>
            <a:normAutofit lnSpcReduction="10000"/>
          </a:bodyPr>
          <a:lstStyle/>
          <a:p>
            <a:r>
              <a:rPr lang="en-GB" dirty="0"/>
              <a:t>Estimated the effect between California and its synthetic versions in the years after Proposition 99 was passed</a:t>
            </a:r>
          </a:p>
          <a:p>
            <a:r>
              <a:rPr lang="en-GB" dirty="0"/>
              <a:t>Demonstrated that passage of the Act markedly reduced tobacco consumption</a:t>
            </a:r>
          </a:p>
          <a:p>
            <a:r>
              <a:rPr lang="en-GB" dirty="0"/>
              <a:t>Estimated that by 2000, annual per-capita cigarette sales 26 packs lower compared to the ‘synthetic’ region</a:t>
            </a:r>
          </a:p>
        </p:txBody>
      </p:sp>
      <p:sp>
        <p:nvSpPr>
          <p:cNvPr id="4" name="Slide Number Placeholder 3">
            <a:extLst>
              <a:ext uri="{FF2B5EF4-FFF2-40B4-BE49-F238E27FC236}">
                <a16:creationId xmlns:a16="http://schemas.microsoft.com/office/drawing/2014/main" id="{32FDE029-98C8-43A0-85B6-F82B9370E5D6}"/>
              </a:ext>
            </a:extLst>
          </p:cNvPr>
          <p:cNvSpPr>
            <a:spLocks noGrp="1"/>
          </p:cNvSpPr>
          <p:nvPr>
            <p:ph type="sldNum" sz="quarter" idx="12"/>
          </p:nvPr>
        </p:nvSpPr>
        <p:spPr/>
        <p:txBody>
          <a:bodyPr/>
          <a:lstStyle/>
          <a:p>
            <a:fld id="{68EA4416-F331-4059-B1E1-CFB0BC879A87}" type="slidenum">
              <a:rPr lang="en-GB" smtClean="0"/>
              <a:t>7</a:t>
            </a:fld>
            <a:endParaRPr lang="en-GB"/>
          </a:p>
        </p:txBody>
      </p:sp>
      <p:pic>
        <p:nvPicPr>
          <p:cNvPr id="9" name="Picture 8">
            <a:extLst>
              <a:ext uri="{FF2B5EF4-FFF2-40B4-BE49-F238E27FC236}">
                <a16:creationId xmlns:a16="http://schemas.microsoft.com/office/drawing/2014/main" id="{FE8A9FDF-E7DD-46A3-B14D-24097F439C71}"/>
              </a:ext>
            </a:extLst>
          </p:cNvPr>
          <p:cNvPicPr>
            <a:picLocks noChangeAspect="1"/>
          </p:cNvPicPr>
          <p:nvPr/>
        </p:nvPicPr>
        <p:blipFill>
          <a:blip r:embed="rId3"/>
          <a:stretch>
            <a:fillRect/>
          </a:stretch>
        </p:blipFill>
        <p:spPr>
          <a:xfrm>
            <a:off x="6818312" y="1825625"/>
            <a:ext cx="4752975" cy="4010025"/>
          </a:xfrm>
          <a:prstGeom prst="rect">
            <a:avLst/>
          </a:prstGeom>
        </p:spPr>
      </p:pic>
    </p:spTree>
    <p:extLst>
      <p:ext uri="{BB962C8B-B14F-4D97-AF65-F5344CB8AC3E}">
        <p14:creationId xmlns:p14="http://schemas.microsoft.com/office/powerpoint/2010/main" val="169400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5415-6EE1-4821-A92F-7AF73D32C344}"/>
              </a:ext>
            </a:extLst>
          </p:cNvPr>
          <p:cNvSpPr>
            <a:spLocks noGrp="1"/>
          </p:cNvSpPr>
          <p:nvPr>
            <p:ph type="title"/>
          </p:nvPr>
        </p:nvSpPr>
        <p:spPr/>
        <p:txBody>
          <a:bodyPr/>
          <a:lstStyle/>
          <a:p>
            <a:r>
              <a:rPr lang="en-GB" dirty="0"/>
              <a:t>Introduction – toy example</a:t>
            </a:r>
          </a:p>
        </p:txBody>
      </p:sp>
      <p:sp>
        <p:nvSpPr>
          <p:cNvPr id="3" name="Content Placeholder 2">
            <a:extLst>
              <a:ext uri="{FF2B5EF4-FFF2-40B4-BE49-F238E27FC236}">
                <a16:creationId xmlns:a16="http://schemas.microsoft.com/office/drawing/2014/main" id="{4A49EF8E-66AE-468C-B5C5-AA3C4D9AE947}"/>
              </a:ext>
            </a:extLst>
          </p:cNvPr>
          <p:cNvSpPr>
            <a:spLocks noGrp="1"/>
          </p:cNvSpPr>
          <p:nvPr>
            <p:ph idx="1"/>
          </p:nvPr>
        </p:nvSpPr>
        <p:spPr>
          <a:xfrm>
            <a:off x="838200" y="1825625"/>
            <a:ext cx="5800725" cy="4351338"/>
          </a:xfrm>
        </p:spPr>
        <p:txBody>
          <a:bodyPr>
            <a:normAutofit lnSpcReduction="10000"/>
          </a:bodyPr>
          <a:lstStyle/>
          <a:p>
            <a:r>
              <a:rPr lang="en-GB" dirty="0"/>
              <a:t>Estimate the effect between California and its synthetic versions in the years after Proposition 99 was passed</a:t>
            </a:r>
          </a:p>
          <a:p>
            <a:r>
              <a:rPr lang="en-GB" dirty="0"/>
              <a:t>Demonstrated that passage of the Act markedly reduced tobacco consumption</a:t>
            </a:r>
          </a:p>
          <a:p>
            <a:r>
              <a:rPr lang="en-GB" dirty="0"/>
              <a:t>Estimated that by 2000, annual per-capita cigarette sales 26 packs lower compared to the ‘synthetic’ region</a:t>
            </a:r>
          </a:p>
          <a:p>
            <a:endParaRPr lang="en-GB" dirty="0"/>
          </a:p>
        </p:txBody>
      </p:sp>
      <p:sp>
        <p:nvSpPr>
          <p:cNvPr id="4" name="Slide Number Placeholder 3">
            <a:extLst>
              <a:ext uri="{FF2B5EF4-FFF2-40B4-BE49-F238E27FC236}">
                <a16:creationId xmlns:a16="http://schemas.microsoft.com/office/drawing/2014/main" id="{32FDE029-98C8-43A0-85B6-F82B9370E5D6}"/>
              </a:ext>
            </a:extLst>
          </p:cNvPr>
          <p:cNvSpPr>
            <a:spLocks noGrp="1"/>
          </p:cNvSpPr>
          <p:nvPr>
            <p:ph type="sldNum" sz="quarter" idx="12"/>
          </p:nvPr>
        </p:nvSpPr>
        <p:spPr/>
        <p:txBody>
          <a:bodyPr/>
          <a:lstStyle/>
          <a:p>
            <a:fld id="{68EA4416-F331-4059-B1E1-CFB0BC879A87}" type="slidenum">
              <a:rPr lang="en-GB" smtClean="0"/>
              <a:t>8</a:t>
            </a:fld>
            <a:endParaRPr lang="en-GB"/>
          </a:p>
        </p:txBody>
      </p:sp>
      <p:pic>
        <p:nvPicPr>
          <p:cNvPr id="7" name="Picture 6">
            <a:extLst>
              <a:ext uri="{FF2B5EF4-FFF2-40B4-BE49-F238E27FC236}">
                <a16:creationId xmlns:a16="http://schemas.microsoft.com/office/drawing/2014/main" id="{D15AD0A8-8104-453D-88BD-2A44647C3CCE}"/>
              </a:ext>
            </a:extLst>
          </p:cNvPr>
          <p:cNvPicPr>
            <a:picLocks noChangeAspect="1"/>
          </p:cNvPicPr>
          <p:nvPr/>
        </p:nvPicPr>
        <p:blipFill>
          <a:blip r:embed="rId3"/>
          <a:stretch>
            <a:fillRect/>
          </a:stretch>
        </p:blipFill>
        <p:spPr>
          <a:xfrm>
            <a:off x="6896100" y="1490663"/>
            <a:ext cx="5048250" cy="4162425"/>
          </a:xfrm>
          <a:prstGeom prst="rect">
            <a:avLst/>
          </a:prstGeom>
        </p:spPr>
      </p:pic>
      <p:pic>
        <p:nvPicPr>
          <p:cNvPr id="10" name="Picture 9">
            <a:extLst>
              <a:ext uri="{FF2B5EF4-FFF2-40B4-BE49-F238E27FC236}">
                <a16:creationId xmlns:a16="http://schemas.microsoft.com/office/drawing/2014/main" id="{B3C11E31-5ED5-4DBB-B7CF-34A4611B3175}"/>
              </a:ext>
            </a:extLst>
          </p:cNvPr>
          <p:cNvPicPr>
            <a:picLocks noChangeAspect="1"/>
          </p:cNvPicPr>
          <p:nvPr/>
        </p:nvPicPr>
        <p:blipFill>
          <a:blip r:embed="rId4"/>
          <a:stretch>
            <a:fillRect/>
          </a:stretch>
        </p:blipFill>
        <p:spPr>
          <a:xfrm>
            <a:off x="7541231" y="5528748"/>
            <a:ext cx="4146586" cy="475970"/>
          </a:xfrm>
          <a:prstGeom prst="rect">
            <a:avLst/>
          </a:prstGeom>
        </p:spPr>
      </p:pic>
    </p:spTree>
    <p:extLst>
      <p:ext uri="{BB962C8B-B14F-4D97-AF65-F5344CB8AC3E}">
        <p14:creationId xmlns:p14="http://schemas.microsoft.com/office/powerpoint/2010/main" val="426508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5415-6EE1-4821-A92F-7AF73D32C344}"/>
              </a:ext>
            </a:extLst>
          </p:cNvPr>
          <p:cNvSpPr>
            <a:spLocks noGrp="1"/>
          </p:cNvSpPr>
          <p:nvPr>
            <p:ph type="title"/>
          </p:nvPr>
        </p:nvSpPr>
        <p:spPr/>
        <p:txBody>
          <a:bodyPr/>
          <a:lstStyle/>
          <a:p>
            <a:r>
              <a:rPr lang="en-GB" dirty="0"/>
              <a:t>Introduction – toy example</a:t>
            </a:r>
          </a:p>
        </p:txBody>
      </p:sp>
      <p:sp>
        <p:nvSpPr>
          <p:cNvPr id="3" name="Content Placeholder 2">
            <a:extLst>
              <a:ext uri="{FF2B5EF4-FFF2-40B4-BE49-F238E27FC236}">
                <a16:creationId xmlns:a16="http://schemas.microsoft.com/office/drawing/2014/main" id="{4A49EF8E-66AE-468C-B5C5-AA3C4D9AE947}"/>
              </a:ext>
            </a:extLst>
          </p:cNvPr>
          <p:cNvSpPr>
            <a:spLocks noGrp="1"/>
          </p:cNvSpPr>
          <p:nvPr>
            <p:ph idx="1"/>
          </p:nvPr>
        </p:nvSpPr>
        <p:spPr>
          <a:xfrm>
            <a:off x="838200" y="1825625"/>
            <a:ext cx="5800725" cy="4351338"/>
          </a:xfrm>
        </p:spPr>
        <p:txBody>
          <a:bodyPr>
            <a:normAutofit lnSpcReduction="10000"/>
          </a:bodyPr>
          <a:lstStyle/>
          <a:p>
            <a:r>
              <a:rPr lang="en-GB" dirty="0"/>
              <a:t>Estimate the effect between California and its synthetic versions in the years after Proposition 99 was passed</a:t>
            </a:r>
          </a:p>
          <a:p>
            <a:r>
              <a:rPr lang="en-GB" dirty="0"/>
              <a:t>Demonstrated that passage of the Act markedly reduced tobacco consumption</a:t>
            </a:r>
          </a:p>
          <a:p>
            <a:r>
              <a:rPr lang="en-GB" dirty="0"/>
              <a:t>Estimated that by 2000, annual per-capita cigarette sales 26 packs lower compared to the ‘synthetic’ region</a:t>
            </a:r>
          </a:p>
        </p:txBody>
      </p:sp>
      <p:sp>
        <p:nvSpPr>
          <p:cNvPr id="4" name="Slide Number Placeholder 3">
            <a:extLst>
              <a:ext uri="{FF2B5EF4-FFF2-40B4-BE49-F238E27FC236}">
                <a16:creationId xmlns:a16="http://schemas.microsoft.com/office/drawing/2014/main" id="{32FDE029-98C8-43A0-85B6-F82B9370E5D6}"/>
              </a:ext>
            </a:extLst>
          </p:cNvPr>
          <p:cNvSpPr>
            <a:spLocks noGrp="1"/>
          </p:cNvSpPr>
          <p:nvPr>
            <p:ph type="sldNum" sz="quarter" idx="12"/>
          </p:nvPr>
        </p:nvSpPr>
        <p:spPr/>
        <p:txBody>
          <a:bodyPr/>
          <a:lstStyle/>
          <a:p>
            <a:fld id="{68EA4416-F331-4059-B1E1-CFB0BC879A87}" type="slidenum">
              <a:rPr lang="en-GB" smtClean="0"/>
              <a:t>9</a:t>
            </a:fld>
            <a:endParaRPr lang="en-GB"/>
          </a:p>
        </p:txBody>
      </p:sp>
      <p:pic>
        <p:nvPicPr>
          <p:cNvPr id="7" name="Picture 6">
            <a:extLst>
              <a:ext uri="{FF2B5EF4-FFF2-40B4-BE49-F238E27FC236}">
                <a16:creationId xmlns:a16="http://schemas.microsoft.com/office/drawing/2014/main" id="{0B998E0E-AFF9-47FF-8DF4-25F4B867CB72}"/>
              </a:ext>
            </a:extLst>
          </p:cNvPr>
          <p:cNvPicPr>
            <a:picLocks noChangeAspect="1"/>
          </p:cNvPicPr>
          <p:nvPr/>
        </p:nvPicPr>
        <p:blipFill>
          <a:blip r:embed="rId3"/>
          <a:stretch>
            <a:fillRect/>
          </a:stretch>
        </p:blipFill>
        <p:spPr>
          <a:xfrm>
            <a:off x="7280521" y="1607561"/>
            <a:ext cx="3501000" cy="4351338"/>
          </a:xfrm>
          <a:prstGeom prst="rect">
            <a:avLst/>
          </a:prstGeom>
        </p:spPr>
      </p:pic>
    </p:spTree>
    <p:extLst>
      <p:ext uri="{BB962C8B-B14F-4D97-AF65-F5344CB8AC3E}">
        <p14:creationId xmlns:p14="http://schemas.microsoft.com/office/powerpoint/2010/main" val="423319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Segoe Prin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12439</TotalTime>
  <Words>4215</Words>
  <Application>Microsoft Office PowerPoint</Application>
  <PresentationFormat>Widescreen</PresentationFormat>
  <Paragraphs>322</Paragraphs>
  <Slides>34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Arial</vt:lpstr>
      <vt:lpstr>Arial</vt:lpstr>
      <vt:lpstr>Bahnschrift</vt:lpstr>
      <vt:lpstr>Calibri</vt:lpstr>
      <vt:lpstr>Open Sans</vt:lpstr>
      <vt:lpstr>Segoe UI</vt:lpstr>
      <vt:lpstr>Times New Roman</vt:lpstr>
      <vt:lpstr>Office Theme</vt:lpstr>
      <vt:lpstr>Synthetic Control modelling</vt:lpstr>
      <vt:lpstr>Day Plan</vt:lpstr>
      <vt:lpstr>Introduction – background</vt:lpstr>
      <vt:lpstr>Introduction – what are synthetic controls?</vt:lpstr>
      <vt:lpstr>Toy example – context</vt:lpstr>
      <vt:lpstr>Toy example – intro to method</vt:lpstr>
      <vt:lpstr>Introduction – toy example</vt:lpstr>
      <vt:lpstr>Introduction – toy example</vt:lpstr>
      <vt:lpstr>Introduction – toy example</vt:lpstr>
      <vt:lpstr>Introduction – toy example</vt:lpstr>
      <vt:lpstr>Introduction – toy example</vt:lpstr>
      <vt:lpstr>Why use synthetic controls? </vt:lpstr>
      <vt:lpstr>Advantages</vt:lpstr>
      <vt:lpstr>Contextual Requirements</vt:lpstr>
      <vt:lpstr>Data Requirements </vt:lpstr>
      <vt:lpstr>Synthetic Controls with R </vt:lpstr>
      <vt:lpstr>Synthetic Controls with R </vt:lpstr>
      <vt:lpstr>Synthetic Controls with R </vt:lpstr>
      <vt:lpstr>Example: Vertical Integration programme</vt:lpstr>
      <vt:lpstr>Example: Vertical Integration programme</vt:lpstr>
      <vt:lpstr>Example: Vertical Integration programme – example of synthetic unit for one treated GP</vt:lpstr>
      <vt:lpstr>Example: Vertical Integration programme</vt:lpstr>
      <vt:lpstr>Example: Vertical Integration programme – VI and synthetic version of outcome</vt:lpstr>
      <vt:lpstr>Example: Vertical Integration programme – results (effect sizes)</vt:lpstr>
      <vt:lpstr>Example: Vertical Integration programme – VI and synthetic version of outcome</vt:lpstr>
      <vt:lpstr>Example: Vertical Integration programme – results (effect sizes)</vt:lpstr>
      <vt:lpstr>Example: Vertical Integration programme – results (effect sizes)</vt:lpstr>
      <vt:lpstr>Tutorial</vt:lpstr>
      <vt:lpstr>Conclusions</vt:lpstr>
      <vt:lpstr>Additional reading</vt:lpstr>
      <vt:lpstr>PowerPoint Presentation</vt:lpstr>
      <vt:lpstr>PowerPoint Presentation</vt:lpstr>
      <vt:lpstr>Useful notes</vt:lpstr>
      <vt:lpstr>Watch out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Yuill</dc:creator>
  <cp:lastModifiedBy>Victor Yu</cp:lastModifiedBy>
  <cp:revision>180</cp:revision>
  <dcterms:created xsi:type="dcterms:W3CDTF">2021-10-04T14:01:21Z</dcterms:created>
  <dcterms:modified xsi:type="dcterms:W3CDTF">2022-03-30T11:32:39Z</dcterms:modified>
</cp:coreProperties>
</file>