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251" y="5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1BB9E9-5C22-448D-824B-71EBA7C0407E}" type="datetimeFigureOut">
              <a:rPr lang="en-US" smtClean="0"/>
              <a:t>4/20/2025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C5014-98CE-42B1-AA6F-B1B85E4277D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C5014-98CE-42B1-AA6F-B1B85E4277D7}"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381F343-A779-4C5D-9D6B-A4B2E59563F2}" type="datetimeFigureOut">
              <a:rPr lang="en-US" smtClean="0"/>
              <a:t>4/20/2025</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83B7C4D-142E-45F5-979A-62A20C853D7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381F343-A779-4C5D-9D6B-A4B2E59563F2}"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B7C4D-142E-45F5-979A-62A20C853D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8381F343-A779-4C5D-9D6B-A4B2E59563F2}" type="datetimeFigureOut">
              <a:rPr lang="en-US" smtClean="0"/>
              <a:t>4/20/2025</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83B7C4D-142E-45F5-979A-62A20C853D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381F343-A779-4C5D-9D6B-A4B2E59563F2}"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B7C4D-142E-45F5-979A-62A20C853D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381F343-A779-4C5D-9D6B-A4B2E59563F2}" type="datetimeFigureOut">
              <a:rPr lang="en-US" smtClean="0"/>
              <a:t>4/20/2025</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183B7C4D-142E-45F5-979A-62A20C853D7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381F343-A779-4C5D-9D6B-A4B2E59563F2}"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B7C4D-142E-45F5-979A-62A20C853D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381F343-A779-4C5D-9D6B-A4B2E59563F2}"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3B7C4D-142E-45F5-979A-62A20C853D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381F343-A779-4C5D-9D6B-A4B2E59563F2}"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3B7C4D-142E-45F5-979A-62A20C853D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381F343-A779-4C5D-9D6B-A4B2E59563F2}" type="datetimeFigureOut">
              <a:rPr lang="en-US" smtClean="0"/>
              <a:t>4/20/2025</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183B7C4D-142E-45F5-979A-62A20C853D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381F343-A779-4C5D-9D6B-A4B2E59563F2}"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B7C4D-142E-45F5-979A-62A20C853D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8381F343-A779-4C5D-9D6B-A4B2E59563F2}"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B7C4D-142E-45F5-979A-62A20C853D78}"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381F343-A779-4C5D-9D6B-A4B2E59563F2}" type="datetimeFigureOut">
              <a:rPr lang="en-US" smtClean="0"/>
              <a:t>4/20/2025</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83B7C4D-142E-45F5-979A-62A20C853D7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PRESENTATION</a:t>
            </a:r>
          </a:p>
        </p:txBody>
      </p:sp>
      <p:sp>
        <p:nvSpPr>
          <p:cNvPr id="3" name="Subtitle 2"/>
          <p:cNvSpPr>
            <a:spLocks noGrp="1"/>
          </p:cNvSpPr>
          <p:nvPr>
            <p:ph type="subTitle" idx="1"/>
          </p:nvPr>
        </p:nvSpPr>
        <p:spPr/>
        <p:txBody>
          <a:bodyPr/>
          <a:lstStyle/>
          <a:p>
            <a:r>
              <a:rPr lang="en-US" dirty="0"/>
              <a:t>The Basics of Agile.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FACETS OF SCRUM-AGILE APPROACH</a:t>
            </a:r>
          </a:p>
        </p:txBody>
      </p:sp>
      <p:pic>
        <p:nvPicPr>
          <p:cNvPr id="1026" name="Picture 2"/>
          <p:cNvPicPr>
            <a:picLocks noGrp="1" noChangeAspect="1" noChangeArrowheads="1"/>
          </p:cNvPicPr>
          <p:nvPr>
            <p:ph idx="1"/>
          </p:nvPr>
        </p:nvPicPr>
        <p:blipFill>
          <a:blip r:embed="rId2"/>
          <a:srcRect/>
          <a:stretch>
            <a:fillRect/>
          </a:stretch>
        </p:blipFill>
        <p:spPr bwMode="auto">
          <a:xfrm>
            <a:off x="381000" y="1524000"/>
            <a:ext cx="7620000" cy="5105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ROLES</a:t>
            </a:r>
          </a:p>
        </p:txBody>
      </p:sp>
      <p:sp>
        <p:nvSpPr>
          <p:cNvPr id="3" name="Content Placeholder 2"/>
          <p:cNvSpPr>
            <a:spLocks noGrp="1"/>
          </p:cNvSpPr>
          <p:nvPr>
            <p:ph idx="1"/>
          </p:nvPr>
        </p:nvSpPr>
        <p:spPr/>
        <p:txBody>
          <a:bodyPr>
            <a:normAutofit/>
          </a:bodyPr>
          <a:lstStyle/>
          <a:p>
            <a:pPr>
              <a:buNone/>
            </a:pPr>
            <a:r>
              <a:rPr lang="en-US" sz="1600" dirty="0"/>
              <a:t>The agile team consists of the product owner, the scrum master and the development team.</a:t>
            </a:r>
          </a:p>
          <a:p>
            <a:pPr marL="342900" indent="-342900"/>
            <a:r>
              <a:rPr lang="en-US" sz="1600" dirty="0"/>
              <a:t>Product owner role.</a:t>
            </a:r>
          </a:p>
          <a:p>
            <a:pPr marL="342900" indent="-342900">
              <a:buNone/>
            </a:pPr>
            <a:r>
              <a:rPr lang="en-US" sz="1600" dirty="0"/>
              <a:t>     The product owner is exclusively tasked with managing the product backlog. The work of the development team and the value of the product are maximized by the product owner.</a:t>
            </a:r>
          </a:p>
          <a:p>
            <a:pPr marL="342900" indent="-342900"/>
            <a:r>
              <a:rPr lang="en-US" sz="1600" dirty="0"/>
              <a:t> Scrum master role.</a:t>
            </a:r>
          </a:p>
          <a:p>
            <a:pPr marL="342900" indent="-342900">
              <a:buNone/>
            </a:pPr>
            <a:r>
              <a:rPr lang="en-US" sz="1600" dirty="0"/>
              <a:t>     The scrum master is a servant-leader for the scrum team. The main responsibility is to make sure that the scrum team adheres to the scrum theory, practices and rules as well as regulating interactions of those outside with the scrum team to those that are meaningful.</a:t>
            </a:r>
          </a:p>
          <a:p>
            <a:pPr marL="342900" indent="-342900"/>
            <a:r>
              <a:rPr lang="en-US" sz="1600" dirty="0"/>
              <a:t>Team role.</a:t>
            </a:r>
          </a:p>
          <a:p>
            <a:pPr marL="342900" indent="-342900">
              <a:buNone/>
            </a:pPr>
            <a:r>
              <a:rPr lang="en-US" sz="1600" dirty="0"/>
              <a:t>      the development team is where increment happens. It consists of professionals(developers and testers), who are tasked with delivering a releasable increment of ‘Done’ at the end of each sprint.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phases </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1600" dirty="0"/>
              <a:t>Ideation- A good software begins with an idea. The product owner works with shareholders, customers and the development team to understand the project requirements. This is important because it helps the product owner to come up with the project scope, vision and also estimate the time, cost and resources required.</a:t>
            </a:r>
          </a:p>
          <a:p>
            <a:pPr marL="342900" indent="-342900">
              <a:buFont typeface="+mj-lt"/>
              <a:buAutoNum type="arabicPeriod"/>
            </a:pPr>
            <a:r>
              <a:rPr lang="en-US" sz="1600" dirty="0"/>
              <a:t>Development- Once planning is complete, the development begins. This includes design and coding and is the longest stage in the software development lifecycle. This builds the required functional finished product.</a:t>
            </a:r>
          </a:p>
          <a:p>
            <a:pPr marL="342900" indent="-342900">
              <a:buFont typeface="+mj-lt"/>
              <a:buAutoNum type="arabicPeriod"/>
            </a:pPr>
            <a:r>
              <a:rPr lang="en-US" sz="1600" dirty="0"/>
              <a:t>Testing- Before its release to the public, the software must be tested to ensure quality is met, along with all the requirements. Done at the end of each sprint, testing ensures any errors are spotted and rectified before moving on to the next stage.</a:t>
            </a:r>
          </a:p>
          <a:p>
            <a:pPr marL="342900" indent="-342900">
              <a:buFont typeface="+mj-lt"/>
              <a:buAutoNum type="arabicPeriod"/>
            </a:pPr>
            <a:r>
              <a:rPr lang="en-US" sz="1600" dirty="0"/>
              <a:t>Deployment- After all assessment and documentation, the software is then deployed to the cloud or server. This in turn ensures that the product is live to the users.</a:t>
            </a:r>
          </a:p>
          <a:p>
            <a:pPr marL="342900" indent="-342900">
              <a:buFont typeface="+mj-lt"/>
              <a:buAutoNum type="arabicPeriod"/>
            </a:pPr>
            <a:r>
              <a:rPr lang="en-US" sz="1600" dirty="0"/>
              <a:t>Operations- This stage involves maintenance to keep the software error free. This ensures features are improved for the users’ satisfaction.</a:t>
            </a:r>
          </a:p>
          <a:p>
            <a:pPr marL="342900" indent="-342900">
              <a:buNone/>
            </a:pP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waterfall model</a:t>
            </a:r>
          </a:p>
        </p:txBody>
      </p:sp>
      <p:sp>
        <p:nvSpPr>
          <p:cNvPr id="3" name="Content Placeholder 2"/>
          <p:cNvSpPr>
            <a:spLocks noGrp="1"/>
          </p:cNvSpPr>
          <p:nvPr>
            <p:ph idx="1"/>
          </p:nvPr>
        </p:nvSpPr>
        <p:spPr/>
        <p:txBody>
          <a:bodyPr>
            <a:normAutofit/>
          </a:bodyPr>
          <a:lstStyle/>
          <a:p>
            <a:r>
              <a:rPr lang="en-US" sz="1600" dirty="0"/>
              <a:t>The waterfall model describes a development method that is linear and sequential. </a:t>
            </a:r>
          </a:p>
          <a:p>
            <a:r>
              <a:rPr lang="en-US" sz="1600" dirty="0"/>
              <a:t>Once a phase is complete, the development moves forward to the next phase and there is no turning back.</a:t>
            </a:r>
          </a:p>
          <a:p>
            <a:r>
              <a:rPr lang="en-US" sz="1600" dirty="0"/>
              <a:t>It defines and documents detailed requirements and plans for the entire project before the project begins.</a:t>
            </a:r>
          </a:p>
          <a:p>
            <a:r>
              <a:rPr lang="en-US" sz="1600" dirty="0"/>
              <a:t>If waterfall model had been used instead of the agile methodology, the process would have taken longer to complete and test. For example, an arising issue such as modification of user stories would have been solved differently. This is because when it comes to agile model, the sprint outlining the user stories would have to be modified before the team moved on to development.</a:t>
            </a:r>
          </a:p>
          <a:p>
            <a:r>
              <a:rPr lang="en-US" sz="1600" dirty="0"/>
              <a:t>However, the waterfall model would have completed the software application before reviewing errors which means having to go back and undo the whole process from where the error is which consumes more time and resources.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Waterfall or agile approach</a:t>
            </a:r>
          </a:p>
        </p:txBody>
      </p:sp>
      <p:sp>
        <p:nvSpPr>
          <p:cNvPr id="3" name="Content Placeholder 2"/>
          <p:cNvSpPr>
            <a:spLocks noGrp="1"/>
          </p:cNvSpPr>
          <p:nvPr>
            <p:ph idx="1"/>
          </p:nvPr>
        </p:nvSpPr>
        <p:spPr/>
        <p:txBody>
          <a:bodyPr>
            <a:normAutofit/>
          </a:bodyPr>
          <a:lstStyle/>
          <a:p>
            <a:r>
              <a:rPr lang="en-US" sz="1600" dirty="0"/>
              <a:t>Customer involvement- the waterfall model restricts customer involvement to the early stages of the project whereas the agile model encourages active customer participation throughout the whole development process. For example, Christy, the product owner, interacted with customers to obtain more details on their preferences for the development of the acceptance criterion.</a:t>
            </a:r>
          </a:p>
          <a:p>
            <a:r>
              <a:rPr lang="en-US" sz="1600" dirty="0"/>
              <a:t>Risk management- agile model is iterative in nature which allows for early identification and mitigation of risks while the waterfall model identifies issues once testing is done, which is after a substantial amount of work has been completed which involves having to rectify the whole project.</a:t>
            </a:r>
          </a:p>
          <a:p>
            <a:r>
              <a:rPr lang="en-US" sz="1600" dirty="0"/>
              <a:t>Project phases- agile model operates in short phases called sprints which may overlap while the waterfall model operates in distinct, non-overlapping phases which follow a linear approach. During the SNHU Travel application development, work was broken down into smaller sprints that were easier to complete.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600" dirty="0" err="1"/>
              <a:t>DiCesare</a:t>
            </a:r>
            <a:r>
              <a:rPr lang="en-US" sz="1600" dirty="0"/>
              <a:t>, M. (2025, January 15). </a:t>
            </a:r>
            <a:r>
              <a:rPr lang="en-US" sz="1600" i="1" dirty="0"/>
              <a:t>The 5 Stages of the Agile Software Development Lifecycle</a:t>
            </a:r>
            <a:r>
              <a:rPr lang="en-US" sz="1600" dirty="0"/>
              <a:t>. Retrieved from </a:t>
            </a:r>
            <a:r>
              <a:rPr lang="en-US" sz="1600" dirty="0" err="1"/>
              <a:t>Mendix</a:t>
            </a:r>
            <a:r>
              <a:rPr lang="en-US" sz="1600" dirty="0"/>
              <a:t>: https://www.mendix.com/blog/agile-software-development-lifecycle-stages/#:~:text=What%20are%20the%20phases%20of,end%20goal%20remains%20the%20same.</a:t>
            </a:r>
          </a:p>
          <a:p>
            <a:r>
              <a:rPr lang="en-US" sz="1600" dirty="0" err="1"/>
              <a:t>DigitalOcean</a:t>
            </a:r>
            <a:r>
              <a:rPr lang="en-US" sz="1600" dirty="0"/>
              <a:t>. (2025). </a:t>
            </a:r>
            <a:r>
              <a:rPr lang="en-US" sz="1600" i="1" dirty="0"/>
              <a:t>Agile vs. </a:t>
            </a:r>
            <a:r>
              <a:rPr lang="en-US" sz="1600" i="1" dirty="0" err="1"/>
              <a:t>Warefall</a:t>
            </a:r>
            <a:r>
              <a:rPr lang="en-US" sz="1600" i="1" dirty="0"/>
              <a:t>: How to Choose the Right Framework.</a:t>
            </a:r>
            <a:r>
              <a:rPr lang="en-US" sz="1600" dirty="0"/>
              <a:t> Retrieved from </a:t>
            </a:r>
            <a:r>
              <a:rPr lang="en-US" sz="1600" dirty="0" err="1"/>
              <a:t>DigitalOcean</a:t>
            </a:r>
            <a:r>
              <a:rPr lang="en-US" sz="1600" dirty="0"/>
              <a:t>: https://www.digitalocean.com/resources/articles/agile-vs-waterfall</a:t>
            </a:r>
          </a:p>
          <a:p>
            <a:r>
              <a:rPr lang="en-US" sz="1600" dirty="0"/>
              <a:t>Member, U. S. (2025, March 6). </a:t>
            </a:r>
            <a:r>
              <a:rPr lang="en-US" sz="1600" i="1" dirty="0"/>
              <a:t>What is Scrum</a:t>
            </a:r>
            <a:r>
              <a:rPr lang="en-US" sz="1600" dirty="0"/>
              <a:t>. Retrieved from The University of Arizona Global Campus: https://www.uagc.edu/blog/what-is-scrum</a:t>
            </a:r>
          </a:p>
          <a:p>
            <a:r>
              <a:rPr lang="en-US" sz="1600" dirty="0" err="1"/>
              <a:t>Tozzi</a:t>
            </a:r>
            <a:r>
              <a:rPr lang="en-US" sz="1600" dirty="0"/>
              <a:t>, C. (2024, May 22). </a:t>
            </a:r>
            <a:r>
              <a:rPr lang="en-US" sz="1600" i="1" dirty="0"/>
              <a:t>Waterfall </a:t>
            </a:r>
            <a:r>
              <a:rPr lang="en-US" sz="1600" i="1" dirty="0" err="1"/>
              <a:t>vs.Agile</a:t>
            </a:r>
            <a:r>
              <a:rPr lang="en-US" sz="1600" i="1" dirty="0"/>
              <a:t> Methodology: Differences and Examples</a:t>
            </a:r>
            <a:r>
              <a:rPr lang="en-US" sz="1600" dirty="0"/>
              <a:t>. Retrieved from </a:t>
            </a:r>
            <a:r>
              <a:rPr lang="en-US" sz="1600" dirty="0" err="1"/>
              <a:t>TechTarget</a:t>
            </a:r>
            <a:r>
              <a:rPr lang="en-US" sz="1600" dirty="0"/>
              <a:t>: https://www.techtarget.com/searchsoftwarequality/tip/Waterfall-vs-Agile-methodology-Differences-and-examples#:~:text=Waterfall%20is%20a%20stricter%2C%20more,project%20and%20incorporate%20new%20feedback.</a:t>
            </a:r>
          </a:p>
          <a:p>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4633</TotalTime>
  <Words>867</Words>
  <Application>Microsoft Office PowerPoint</Application>
  <PresentationFormat>On-screen Show (4:3)</PresentationFormat>
  <Paragraphs>33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Trebuchet MS</vt:lpstr>
      <vt:lpstr>Wingdings</vt:lpstr>
      <vt:lpstr>Wingdings 2</vt:lpstr>
      <vt:lpstr>Opulent</vt:lpstr>
      <vt:lpstr>AGILE PRESENTATION</vt:lpstr>
      <vt:lpstr>KEY FACETS OF SCRUM-AGILE APPROACH</vt:lpstr>
      <vt:lpstr>AGILE ROLES</vt:lpstr>
      <vt:lpstr>Agile phases </vt:lpstr>
      <vt:lpstr>The waterfall model</vt:lpstr>
      <vt:lpstr>Waterfall or agile approach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USER</dc:creator>
  <cp:lastModifiedBy>victor ngetich</cp:lastModifiedBy>
  <cp:revision>3</cp:revision>
  <dcterms:created xsi:type="dcterms:W3CDTF">2025-04-16T13:54:19Z</dcterms:created>
  <dcterms:modified xsi:type="dcterms:W3CDTF">2025-04-20T13:44:23Z</dcterms:modified>
</cp:coreProperties>
</file>