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8288000" cy="10287000"/>
  <p:notesSz cx="6858000" cy="9144000"/>
  <p:embeddedFontLst>
    <p:embeddedFont>
      <p:font typeface="Arimo" panose="020B0604020202020204" charset="0"/>
      <p:regular r:id="rId32"/>
    </p:embeddedFont>
    <p:embeddedFont>
      <p:font typeface="Arimo Bold" panose="020B0604020202020204" charset="0"/>
      <p:regular r:id="rId33"/>
    </p:embeddedFont>
    <p:embeddedFont>
      <p:font typeface="Open Sans" panose="020B0606030504020204" pitchFamily="3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595"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Hugo" userId="34e5468e6dac5ae9" providerId="LiveId" clId="{DEE5DF89-A330-4315-9C81-76D2486C7AB2}"/>
    <pc:docChg chg="undo custSel modSld">
      <pc:chgData name="Victor Hugo" userId="34e5468e6dac5ae9" providerId="LiveId" clId="{DEE5DF89-A330-4315-9C81-76D2486C7AB2}" dt="2025-04-04T00:48:25.738" v="107" actId="20577"/>
      <pc:docMkLst>
        <pc:docMk/>
      </pc:docMkLst>
      <pc:sldChg chg="modSp mod">
        <pc:chgData name="Victor Hugo" userId="34e5468e6dac5ae9" providerId="LiveId" clId="{DEE5DF89-A330-4315-9C81-76D2486C7AB2}" dt="2025-04-04T00:42:40.156" v="9" actId="14100"/>
        <pc:sldMkLst>
          <pc:docMk/>
          <pc:sldMk cId="0" sldId="259"/>
        </pc:sldMkLst>
        <pc:spChg chg="mod">
          <ac:chgData name="Victor Hugo" userId="34e5468e6dac5ae9" providerId="LiveId" clId="{DEE5DF89-A330-4315-9C81-76D2486C7AB2}" dt="2025-04-04T00:42:40.156" v="9" actId="14100"/>
          <ac:spMkLst>
            <pc:docMk/>
            <pc:sldMk cId="0" sldId="259"/>
            <ac:spMk id="9" creationId="{00000000-0000-0000-0000-000000000000}"/>
          </ac:spMkLst>
        </pc:spChg>
      </pc:sldChg>
      <pc:sldChg chg="modSp mod">
        <pc:chgData name="Victor Hugo" userId="34e5468e6dac5ae9" providerId="LiveId" clId="{DEE5DF89-A330-4315-9C81-76D2486C7AB2}" dt="2025-04-04T00:42:27.665" v="8" actId="20577"/>
        <pc:sldMkLst>
          <pc:docMk/>
          <pc:sldMk cId="0" sldId="260"/>
        </pc:sldMkLst>
        <pc:spChg chg="mod">
          <ac:chgData name="Victor Hugo" userId="34e5468e6dac5ae9" providerId="LiveId" clId="{DEE5DF89-A330-4315-9C81-76D2486C7AB2}" dt="2025-04-04T00:42:27.665" v="8" actId="20577"/>
          <ac:spMkLst>
            <pc:docMk/>
            <pc:sldMk cId="0" sldId="260"/>
            <ac:spMk id="9" creationId="{00000000-0000-0000-0000-000000000000}"/>
          </ac:spMkLst>
        </pc:spChg>
      </pc:sldChg>
      <pc:sldChg chg="modSp mod">
        <pc:chgData name="Victor Hugo" userId="34e5468e6dac5ae9" providerId="LiveId" clId="{DEE5DF89-A330-4315-9C81-76D2486C7AB2}" dt="2025-04-04T00:42:06.288" v="5" actId="20577"/>
        <pc:sldMkLst>
          <pc:docMk/>
          <pc:sldMk cId="0" sldId="263"/>
        </pc:sldMkLst>
        <pc:spChg chg="mod">
          <ac:chgData name="Victor Hugo" userId="34e5468e6dac5ae9" providerId="LiveId" clId="{DEE5DF89-A330-4315-9C81-76D2486C7AB2}" dt="2025-04-04T00:42:06.288" v="5" actId="20577"/>
          <ac:spMkLst>
            <pc:docMk/>
            <pc:sldMk cId="0" sldId="263"/>
            <ac:spMk id="7" creationId="{00000000-0000-0000-0000-000000000000}"/>
          </ac:spMkLst>
        </pc:spChg>
      </pc:sldChg>
      <pc:sldChg chg="modSp mod">
        <pc:chgData name="Victor Hugo" userId="34e5468e6dac5ae9" providerId="LiveId" clId="{DEE5DF89-A330-4315-9C81-76D2486C7AB2}" dt="2025-04-04T00:43:07.908" v="16" actId="120"/>
        <pc:sldMkLst>
          <pc:docMk/>
          <pc:sldMk cId="0" sldId="266"/>
        </pc:sldMkLst>
        <pc:spChg chg="mod">
          <ac:chgData name="Victor Hugo" userId="34e5468e6dac5ae9" providerId="LiveId" clId="{DEE5DF89-A330-4315-9C81-76D2486C7AB2}" dt="2025-04-04T00:43:07.908" v="16" actId="120"/>
          <ac:spMkLst>
            <pc:docMk/>
            <pc:sldMk cId="0" sldId="266"/>
            <ac:spMk id="6" creationId="{00000000-0000-0000-0000-000000000000}"/>
          </ac:spMkLst>
        </pc:spChg>
        <pc:spChg chg="mod">
          <ac:chgData name="Victor Hugo" userId="34e5468e6dac5ae9" providerId="LiveId" clId="{DEE5DF89-A330-4315-9C81-76D2486C7AB2}" dt="2025-04-04T00:43:06.384" v="15" actId="120"/>
          <ac:spMkLst>
            <pc:docMk/>
            <pc:sldMk cId="0" sldId="266"/>
            <ac:spMk id="7" creationId="{00000000-0000-0000-0000-000000000000}"/>
          </ac:spMkLst>
        </pc:spChg>
        <pc:spChg chg="mod">
          <ac:chgData name="Victor Hugo" userId="34e5468e6dac5ae9" providerId="LiveId" clId="{DEE5DF89-A330-4315-9C81-76D2486C7AB2}" dt="2025-04-04T00:43:04.627" v="14" actId="120"/>
          <ac:spMkLst>
            <pc:docMk/>
            <pc:sldMk cId="0" sldId="266"/>
            <ac:spMk id="8" creationId="{00000000-0000-0000-0000-000000000000}"/>
          </ac:spMkLst>
        </pc:spChg>
      </pc:sldChg>
      <pc:sldChg chg="modSp mod">
        <pc:chgData name="Victor Hugo" userId="34e5468e6dac5ae9" providerId="LiveId" clId="{DEE5DF89-A330-4315-9C81-76D2486C7AB2}" dt="2025-04-04T00:43:13.828" v="17" actId="14100"/>
        <pc:sldMkLst>
          <pc:docMk/>
          <pc:sldMk cId="0" sldId="267"/>
        </pc:sldMkLst>
        <pc:spChg chg="mod">
          <ac:chgData name="Victor Hugo" userId="34e5468e6dac5ae9" providerId="LiveId" clId="{DEE5DF89-A330-4315-9C81-76D2486C7AB2}" dt="2025-04-04T00:43:13.828" v="17" actId="14100"/>
          <ac:spMkLst>
            <pc:docMk/>
            <pc:sldMk cId="0" sldId="267"/>
            <ac:spMk id="4" creationId="{00000000-0000-0000-0000-000000000000}"/>
          </ac:spMkLst>
        </pc:spChg>
      </pc:sldChg>
      <pc:sldChg chg="modSp mod">
        <pc:chgData name="Victor Hugo" userId="34e5468e6dac5ae9" providerId="LiveId" clId="{DEE5DF89-A330-4315-9C81-76D2486C7AB2}" dt="2025-04-04T00:45:05.275" v="46" actId="1076"/>
        <pc:sldMkLst>
          <pc:docMk/>
          <pc:sldMk cId="0" sldId="268"/>
        </pc:sldMkLst>
        <pc:spChg chg="mod">
          <ac:chgData name="Victor Hugo" userId="34e5468e6dac5ae9" providerId="LiveId" clId="{DEE5DF89-A330-4315-9C81-76D2486C7AB2}" dt="2025-04-04T00:43:17.256" v="18" actId="14100"/>
          <ac:spMkLst>
            <pc:docMk/>
            <pc:sldMk cId="0" sldId="268"/>
            <ac:spMk id="3" creationId="{00000000-0000-0000-0000-000000000000}"/>
          </ac:spMkLst>
        </pc:spChg>
        <pc:spChg chg="mod">
          <ac:chgData name="Victor Hugo" userId="34e5468e6dac5ae9" providerId="LiveId" clId="{DEE5DF89-A330-4315-9C81-76D2486C7AB2}" dt="2025-04-04T00:45:05.275" v="46" actId="1076"/>
          <ac:spMkLst>
            <pc:docMk/>
            <pc:sldMk cId="0" sldId="268"/>
            <ac:spMk id="8" creationId="{00000000-0000-0000-0000-000000000000}"/>
          </ac:spMkLst>
        </pc:spChg>
      </pc:sldChg>
      <pc:sldChg chg="modSp mod">
        <pc:chgData name="Victor Hugo" userId="34e5468e6dac5ae9" providerId="LiveId" clId="{DEE5DF89-A330-4315-9C81-76D2486C7AB2}" dt="2025-04-04T00:48:25.738" v="107" actId="20577"/>
        <pc:sldMkLst>
          <pc:docMk/>
          <pc:sldMk cId="0" sldId="269"/>
        </pc:sldMkLst>
        <pc:spChg chg="mod">
          <ac:chgData name="Victor Hugo" userId="34e5468e6dac5ae9" providerId="LiveId" clId="{DEE5DF89-A330-4315-9C81-76D2486C7AB2}" dt="2025-04-04T00:43:23.445" v="20" actId="14100"/>
          <ac:spMkLst>
            <pc:docMk/>
            <pc:sldMk cId="0" sldId="269"/>
            <ac:spMk id="3" creationId="{00000000-0000-0000-0000-000000000000}"/>
          </ac:spMkLst>
        </pc:spChg>
        <pc:spChg chg="mod">
          <ac:chgData name="Victor Hugo" userId="34e5468e6dac5ae9" providerId="LiveId" clId="{DEE5DF89-A330-4315-9C81-76D2486C7AB2}" dt="2025-04-04T00:43:25.102" v="21" actId="14100"/>
          <ac:spMkLst>
            <pc:docMk/>
            <pc:sldMk cId="0" sldId="269"/>
            <ac:spMk id="4" creationId="{00000000-0000-0000-0000-000000000000}"/>
          </ac:spMkLst>
        </pc:spChg>
        <pc:spChg chg="mod">
          <ac:chgData name="Victor Hugo" userId="34e5468e6dac5ae9" providerId="LiveId" clId="{DEE5DF89-A330-4315-9C81-76D2486C7AB2}" dt="2025-04-04T00:48:25.738" v="107" actId="20577"/>
          <ac:spMkLst>
            <pc:docMk/>
            <pc:sldMk cId="0" sldId="269"/>
            <ac:spMk id="5" creationId="{00000000-0000-0000-0000-000000000000}"/>
          </ac:spMkLst>
        </pc:spChg>
      </pc:sldChg>
      <pc:sldChg chg="modSp mod">
        <pc:chgData name="Victor Hugo" userId="34e5468e6dac5ae9" providerId="LiveId" clId="{DEE5DF89-A330-4315-9C81-76D2486C7AB2}" dt="2025-04-04T00:43:29.618" v="22" actId="14100"/>
        <pc:sldMkLst>
          <pc:docMk/>
          <pc:sldMk cId="0" sldId="270"/>
        </pc:sldMkLst>
        <pc:spChg chg="mod">
          <ac:chgData name="Victor Hugo" userId="34e5468e6dac5ae9" providerId="LiveId" clId="{DEE5DF89-A330-4315-9C81-76D2486C7AB2}" dt="2025-04-04T00:43:29.618" v="22" actId="14100"/>
          <ac:spMkLst>
            <pc:docMk/>
            <pc:sldMk cId="0" sldId="270"/>
            <ac:spMk id="3" creationId="{00000000-0000-0000-0000-000000000000}"/>
          </ac:spMkLst>
        </pc:spChg>
      </pc:sldChg>
      <pc:sldChg chg="modSp mod">
        <pc:chgData name="Victor Hugo" userId="34e5468e6dac5ae9" providerId="LiveId" clId="{DEE5DF89-A330-4315-9C81-76D2486C7AB2}" dt="2025-04-04T00:43:38.311" v="25" actId="14100"/>
        <pc:sldMkLst>
          <pc:docMk/>
          <pc:sldMk cId="0" sldId="271"/>
        </pc:sldMkLst>
        <pc:spChg chg="mod">
          <ac:chgData name="Victor Hugo" userId="34e5468e6dac5ae9" providerId="LiveId" clId="{DEE5DF89-A330-4315-9C81-76D2486C7AB2}" dt="2025-04-04T00:43:34.459" v="23" actId="14100"/>
          <ac:spMkLst>
            <pc:docMk/>
            <pc:sldMk cId="0" sldId="271"/>
            <ac:spMk id="30" creationId="{00000000-0000-0000-0000-000000000000}"/>
          </ac:spMkLst>
        </pc:spChg>
        <pc:spChg chg="mod">
          <ac:chgData name="Victor Hugo" userId="34e5468e6dac5ae9" providerId="LiveId" clId="{DEE5DF89-A330-4315-9C81-76D2486C7AB2}" dt="2025-04-04T00:43:36.298" v="24" actId="14100"/>
          <ac:spMkLst>
            <pc:docMk/>
            <pc:sldMk cId="0" sldId="271"/>
            <ac:spMk id="31" creationId="{00000000-0000-0000-0000-000000000000}"/>
          </ac:spMkLst>
        </pc:spChg>
        <pc:spChg chg="mod">
          <ac:chgData name="Victor Hugo" userId="34e5468e6dac5ae9" providerId="LiveId" clId="{DEE5DF89-A330-4315-9C81-76D2486C7AB2}" dt="2025-04-04T00:43:38.311" v="25" actId="14100"/>
          <ac:spMkLst>
            <pc:docMk/>
            <pc:sldMk cId="0" sldId="271"/>
            <ac:spMk id="32" creationId="{00000000-0000-0000-0000-000000000000}"/>
          </ac:spMkLst>
        </pc:spChg>
      </pc:sldChg>
      <pc:sldChg chg="modSp mod">
        <pc:chgData name="Victor Hugo" userId="34e5468e6dac5ae9" providerId="LiveId" clId="{DEE5DF89-A330-4315-9C81-76D2486C7AB2}" dt="2025-04-04T00:44:50.935" v="45" actId="14100"/>
        <pc:sldMkLst>
          <pc:docMk/>
          <pc:sldMk cId="0" sldId="272"/>
        </pc:sldMkLst>
        <pc:spChg chg="mod">
          <ac:chgData name="Victor Hugo" userId="34e5468e6dac5ae9" providerId="LiveId" clId="{DEE5DF89-A330-4315-9C81-76D2486C7AB2}" dt="2025-04-04T00:44:50.935" v="45" actId="14100"/>
          <ac:spMkLst>
            <pc:docMk/>
            <pc:sldMk cId="0" sldId="272"/>
            <ac:spMk id="4" creationId="{00000000-0000-0000-0000-000000000000}"/>
          </ac:spMkLst>
        </pc:spChg>
      </pc:sldChg>
      <pc:sldChg chg="modSp mod">
        <pc:chgData name="Victor Hugo" userId="34e5468e6dac5ae9" providerId="LiveId" clId="{DEE5DF89-A330-4315-9C81-76D2486C7AB2}" dt="2025-04-04T00:43:42.832" v="26" actId="14100"/>
        <pc:sldMkLst>
          <pc:docMk/>
          <pc:sldMk cId="0" sldId="273"/>
        </pc:sldMkLst>
        <pc:spChg chg="mod">
          <ac:chgData name="Victor Hugo" userId="34e5468e6dac5ae9" providerId="LiveId" clId="{DEE5DF89-A330-4315-9C81-76D2486C7AB2}" dt="2025-04-04T00:43:42.832" v="26" actId="14100"/>
          <ac:spMkLst>
            <pc:docMk/>
            <pc:sldMk cId="0" sldId="273"/>
            <ac:spMk id="9" creationId="{00000000-0000-0000-0000-000000000000}"/>
          </ac:spMkLst>
        </pc:spChg>
      </pc:sldChg>
      <pc:sldChg chg="modSp mod">
        <pc:chgData name="Victor Hugo" userId="34e5468e6dac5ae9" providerId="LiveId" clId="{DEE5DF89-A330-4315-9C81-76D2486C7AB2}" dt="2025-04-04T00:43:46.244" v="27" actId="14100"/>
        <pc:sldMkLst>
          <pc:docMk/>
          <pc:sldMk cId="0" sldId="274"/>
        </pc:sldMkLst>
        <pc:spChg chg="mod">
          <ac:chgData name="Victor Hugo" userId="34e5468e6dac5ae9" providerId="LiveId" clId="{DEE5DF89-A330-4315-9C81-76D2486C7AB2}" dt="2025-04-04T00:43:46.244" v="27" actId="14100"/>
          <ac:spMkLst>
            <pc:docMk/>
            <pc:sldMk cId="0" sldId="274"/>
            <ac:spMk id="9" creationId="{00000000-0000-0000-0000-000000000000}"/>
          </ac:spMkLst>
        </pc:spChg>
      </pc:sldChg>
      <pc:sldChg chg="modSp mod">
        <pc:chgData name="Victor Hugo" userId="34e5468e6dac5ae9" providerId="LiveId" clId="{DEE5DF89-A330-4315-9C81-76D2486C7AB2}" dt="2025-04-04T00:43:49.211" v="28" actId="14100"/>
        <pc:sldMkLst>
          <pc:docMk/>
          <pc:sldMk cId="0" sldId="275"/>
        </pc:sldMkLst>
        <pc:spChg chg="mod">
          <ac:chgData name="Victor Hugo" userId="34e5468e6dac5ae9" providerId="LiveId" clId="{DEE5DF89-A330-4315-9C81-76D2486C7AB2}" dt="2025-04-04T00:43:49.211" v="28" actId="14100"/>
          <ac:spMkLst>
            <pc:docMk/>
            <pc:sldMk cId="0" sldId="275"/>
            <ac:spMk id="9" creationId="{00000000-0000-0000-0000-000000000000}"/>
          </ac:spMkLst>
        </pc:spChg>
      </pc:sldChg>
      <pc:sldChg chg="modSp mod">
        <pc:chgData name="Victor Hugo" userId="34e5468e6dac5ae9" providerId="LiveId" clId="{DEE5DF89-A330-4315-9C81-76D2486C7AB2}" dt="2025-04-04T00:43:51.752" v="29" actId="14100"/>
        <pc:sldMkLst>
          <pc:docMk/>
          <pc:sldMk cId="0" sldId="276"/>
        </pc:sldMkLst>
        <pc:spChg chg="mod">
          <ac:chgData name="Victor Hugo" userId="34e5468e6dac5ae9" providerId="LiveId" clId="{DEE5DF89-A330-4315-9C81-76D2486C7AB2}" dt="2025-04-04T00:43:51.752" v="29" actId="14100"/>
          <ac:spMkLst>
            <pc:docMk/>
            <pc:sldMk cId="0" sldId="276"/>
            <ac:spMk id="9" creationId="{00000000-0000-0000-0000-000000000000}"/>
          </ac:spMkLst>
        </pc:spChg>
      </pc:sldChg>
      <pc:sldChg chg="modSp mod">
        <pc:chgData name="Victor Hugo" userId="34e5468e6dac5ae9" providerId="LiveId" clId="{DEE5DF89-A330-4315-9C81-76D2486C7AB2}" dt="2025-04-04T00:43:54.032" v="30" actId="14100"/>
        <pc:sldMkLst>
          <pc:docMk/>
          <pc:sldMk cId="0" sldId="277"/>
        </pc:sldMkLst>
        <pc:spChg chg="mod">
          <ac:chgData name="Victor Hugo" userId="34e5468e6dac5ae9" providerId="LiveId" clId="{DEE5DF89-A330-4315-9C81-76D2486C7AB2}" dt="2025-04-04T00:43:54.032" v="30" actId="14100"/>
          <ac:spMkLst>
            <pc:docMk/>
            <pc:sldMk cId="0" sldId="277"/>
            <ac:spMk id="9" creationId="{00000000-0000-0000-0000-000000000000}"/>
          </ac:spMkLst>
        </pc:spChg>
      </pc:sldChg>
      <pc:sldChg chg="modSp mod">
        <pc:chgData name="Victor Hugo" userId="34e5468e6dac5ae9" providerId="LiveId" clId="{DEE5DF89-A330-4315-9C81-76D2486C7AB2}" dt="2025-04-04T00:43:56.270" v="31" actId="14100"/>
        <pc:sldMkLst>
          <pc:docMk/>
          <pc:sldMk cId="0" sldId="278"/>
        </pc:sldMkLst>
        <pc:spChg chg="mod">
          <ac:chgData name="Victor Hugo" userId="34e5468e6dac5ae9" providerId="LiveId" clId="{DEE5DF89-A330-4315-9C81-76D2486C7AB2}" dt="2025-04-04T00:43:56.270" v="31" actId="14100"/>
          <ac:spMkLst>
            <pc:docMk/>
            <pc:sldMk cId="0" sldId="278"/>
            <ac:spMk id="9" creationId="{00000000-0000-0000-0000-000000000000}"/>
          </ac:spMkLst>
        </pc:spChg>
      </pc:sldChg>
      <pc:sldChg chg="modSp mod">
        <pc:chgData name="Victor Hugo" userId="34e5468e6dac5ae9" providerId="LiveId" clId="{DEE5DF89-A330-4315-9C81-76D2486C7AB2}" dt="2025-04-04T00:43:58.173" v="32" actId="14100"/>
        <pc:sldMkLst>
          <pc:docMk/>
          <pc:sldMk cId="0" sldId="279"/>
        </pc:sldMkLst>
        <pc:spChg chg="mod">
          <ac:chgData name="Victor Hugo" userId="34e5468e6dac5ae9" providerId="LiveId" clId="{DEE5DF89-A330-4315-9C81-76D2486C7AB2}" dt="2025-04-04T00:43:58.173" v="32" actId="14100"/>
          <ac:spMkLst>
            <pc:docMk/>
            <pc:sldMk cId="0" sldId="279"/>
            <ac:spMk id="8" creationId="{00000000-0000-0000-0000-000000000000}"/>
          </ac:spMkLst>
        </pc:spChg>
      </pc:sldChg>
      <pc:sldChg chg="modSp mod">
        <pc:chgData name="Victor Hugo" userId="34e5468e6dac5ae9" providerId="LiveId" clId="{DEE5DF89-A330-4315-9C81-76D2486C7AB2}" dt="2025-04-04T00:44:00.413" v="33" actId="14100"/>
        <pc:sldMkLst>
          <pc:docMk/>
          <pc:sldMk cId="0" sldId="280"/>
        </pc:sldMkLst>
        <pc:spChg chg="mod">
          <ac:chgData name="Victor Hugo" userId="34e5468e6dac5ae9" providerId="LiveId" clId="{DEE5DF89-A330-4315-9C81-76D2486C7AB2}" dt="2025-04-04T00:44:00.413" v="33" actId="14100"/>
          <ac:spMkLst>
            <pc:docMk/>
            <pc:sldMk cId="0" sldId="280"/>
            <ac:spMk id="7" creationId="{00000000-0000-0000-0000-000000000000}"/>
          </ac:spMkLst>
        </pc:spChg>
      </pc:sldChg>
      <pc:sldChg chg="modSp mod">
        <pc:chgData name="Victor Hugo" userId="34e5468e6dac5ae9" providerId="LiveId" clId="{DEE5DF89-A330-4315-9C81-76D2486C7AB2}" dt="2025-04-04T00:44:03.587" v="35" actId="14100"/>
        <pc:sldMkLst>
          <pc:docMk/>
          <pc:sldMk cId="0" sldId="281"/>
        </pc:sldMkLst>
        <pc:spChg chg="mod">
          <ac:chgData name="Victor Hugo" userId="34e5468e6dac5ae9" providerId="LiveId" clId="{DEE5DF89-A330-4315-9C81-76D2486C7AB2}" dt="2025-04-04T00:44:03.587" v="35" actId="14100"/>
          <ac:spMkLst>
            <pc:docMk/>
            <pc:sldMk cId="0" sldId="281"/>
            <ac:spMk id="7" creationId="{00000000-0000-0000-0000-000000000000}"/>
          </ac:spMkLst>
        </pc:spChg>
      </pc:sldChg>
      <pc:sldChg chg="modSp mod">
        <pc:chgData name="Victor Hugo" userId="34e5468e6dac5ae9" providerId="LiveId" clId="{DEE5DF89-A330-4315-9C81-76D2486C7AB2}" dt="2025-04-04T00:44:06.082" v="36" actId="14100"/>
        <pc:sldMkLst>
          <pc:docMk/>
          <pc:sldMk cId="0" sldId="282"/>
        </pc:sldMkLst>
        <pc:spChg chg="mod">
          <ac:chgData name="Victor Hugo" userId="34e5468e6dac5ae9" providerId="LiveId" clId="{DEE5DF89-A330-4315-9C81-76D2486C7AB2}" dt="2025-04-04T00:44:06.082" v="36" actId="14100"/>
          <ac:spMkLst>
            <pc:docMk/>
            <pc:sldMk cId="0" sldId="282"/>
            <ac:spMk id="8" creationId="{00000000-0000-0000-0000-000000000000}"/>
          </ac:spMkLst>
        </pc:spChg>
      </pc:sldChg>
      <pc:sldChg chg="modSp mod">
        <pc:chgData name="Victor Hugo" userId="34e5468e6dac5ae9" providerId="LiveId" clId="{DEE5DF89-A330-4315-9C81-76D2486C7AB2}" dt="2025-04-04T00:44:11.947" v="41" actId="14100"/>
        <pc:sldMkLst>
          <pc:docMk/>
          <pc:sldMk cId="0" sldId="283"/>
        </pc:sldMkLst>
        <pc:spChg chg="mod">
          <ac:chgData name="Victor Hugo" userId="34e5468e6dac5ae9" providerId="LiveId" clId="{DEE5DF89-A330-4315-9C81-76D2486C7AB2}" dt="2025-04-04T00:44:11.947" v="41" actId="14100"/>
          <ac:spMkLst>
            <pc:docMk/>
            <pc:sldMk cId="0" sldId="283"/>
            <ac:spMk id="7" creationId="{00000000-0000-0000-0000-000000000000}"/>
          </ac:spMkLst>
        </pc:spChg>
      </pc:sldChg>
      <pc:sldChg chg="modSp mod">
        <pc:chgData name="Victor Hugo" userId="34e5468e6dac5ae9" providerId="LiveId" clId="{DEE5DF89-A330-4315-9C81-76D2486C7AB2}" dt="2025-04-04T00:44:14.075" v="42" actId="14100"/>
        <pc:sldMkLst>
          <pc:docMk/>
          <pc:sldMk cId="0" sldId="284"/>
        </pc:sldMkLst>
        <pc:spChg chg="mod">
          <ac:chgData name="Victor Hugo" userId="34e5468e6dac5ae9" providerId="LiveId" clId="{DEE5DF89-A330-4315-9C81-76D2486C7AB2}" dt="2025-04-04T00:44:14.075" v="42" actId="14100"/>
          <ac:spMkLst>
            <pc:docMk/>
            <pc:sldMk cId="0" sldId="284"/>
            <ac:spMk id="7" creationId="{00000000-0000-0000-0000-000000000000}"/>
          </ac:spMkLst>
        </pc:spChg>
      </pc:sldChg>
      <pc:sldChg chg="modSp mod">
        <pc:chgData name="Victor Hugo" userId="34e5468e6dac5ae9" providerId="LiveId" clId="{DEE5DF89-A330-4315-9C81-76D2486C7AB2}" dt="2025-04-04T00:44:21.414" v="44" actId="1076"/>
        <pc:sldMkLst>
          <pc:docMk/>
          <pc:sldMk cId="0" sldId="285"/>
        </pc:sldMkLst>
        <pc:spChg chg="mod">
          <ac:chgData name="Victor Hugo" userId="34e5468e6dac5ae9" providerId="LiveId" clId="{DEE5DF89-A330-4315-9C81-76D2486C7AB2}" dt="2025-04-04T00:44:21.414" v="44" actId="1076"/>
          <ac:spMkLst>
            <pc:docMk/>
            <pc:sldMk cId="0" sldId="285"/>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H="1">
            <a:off x="3358489" y="6079824"/>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txBody>
          <a:bodyPr/>
          <a:lstStyle/>
          <a:p>
            <a:endParaRPr lang="pt-BR"/>
          </a:p>
        </p:txBody>
      </p:sp>
      <p:sp>
        <p:nvSpPr>
          <p:cNvPr id="3" name="Freeform 3"/>
          <p:cNvSpPr/>
          <p:nvPr/>
        </p:nvSpPr>
        <p:spPr>
          <a:xfrm rot="5400000" flipH="1">
            <a:off x="9075173" y="-3701584"/>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txBody>
          <a:bodyPr/>
          <a:lstStyle/>
          <a:p>
            <a:endParaRPr lang="pt-BR"/>
          </a:p>
        </p:txBody>
      </p:sp>
      <p:sp>
        <p:nvSpPr>
          <p:cNvPr id="4" name="TextBox 4"/>
          <p:cNvSpPr txBox="1"/>
          <p:nvPr/>
        </p:nvSpPr>
        <p:spPr>
          <a:xfrm>
            <a:off x="1384899" y="2180401"/>
            <a:ext cx="15874401" cy="1878377"/>
          </a:xfrm>
          <a:prstGeom prst="rect">
            <a:avLst/>
          </a:prstGeom>
        </p:spPr>
        <p:txBody>
          <a:bodyPr lIns="0" tIns="0" rIns="0" bIns="0" rtlCol="0" anchor="t">
            <a:spAutoFit/>
          </a:bodyPr>
          <a:lstStyle/>
          <a:p>
            <a:pPr algn="ctr">
              <a:lnSpc>
                <a:spcPts val="4991"/>
              </a:lnSpc>
              <a:spcBef>
                <a:spcPct val="0"/>
              </a:spcBef>
            </a:pPr>
            <a:r>
              <a:rPr lang="en-US" sz="3565">
                <a:solidFill>
                  <a:srgbClr val="FFFFFF"/>
                </a:solidFill>
                <a:latin typeface="Arimo"/>
                <a:ea typeface="Arimo"/>
                <a:cs typeface="Arimo"/>
                <a:sym typeface="Arimo"/>
              </a:rPr>
              <a:t>APLICAÇÃO DE ALGORITMOS GENÉTICOS E MÉTODOS EVOLUCIONÁRIOS NA RESOLUÇÃO DO PROBLEMA DE ALOCAÇÃO DE TURMAS: CASO UFPR.</a:t>
            </a:r>
          </a:p>
        </p:txBody>
      </p:sp>
      <p:sp>
        <p:nvSpPr>
          <p:cNvPr id="5" name="TextBox 5"/>
          <p:cNvSpPr txBox="1"/>
          <p:nvPr/>
        </p:nvSpPr>
        <p:spPr>
          <a:xfrm>
            <a:off x="4301172" y="4343489"/>
            <a:ext cx="9685655" cy="800011"/>
          </a:xfrm>
          <a:prstGeom prst="rect">
            <a:avLst/>
          </a:prstGeom>
        </p:spPr>
        <p:txBody>
          <a:bodyPr lIns="0" tIns="0" rIns="0" bIns="0" rtlCol="0" anchor="t">
            <a:spAutoFit/>
          </a:bodyPr>
          <a:lstStyle/>
          <a:p>
            <a:pPr algn="ctr">
              <a:lnSpc>
                <a:spcPts val="3154"/>
              </a:lnSpc>
              <a:spcBef>
                <a:spcPct val="0"/>
              </a:spcBef>
            </a:pPr>
            <a:r>
              <a:rPr lang="en-US" sz="2253">
                <a:solidFill>
                  <a:srgbClr val="FFFFFF"/>
                </a:solidFill>
                <a:latin typeface="Arimo"/>
                <a:ea typeface="Arimo"/>
                <a:cs typeface="Arimo"/>
                <a:sym typeface="Arimo"/>
              </a:rPr>
              <a:t>Pablo Leonn Baptistello de Souza Universidade Federal do Paraná - UFPR  </a:t>
            </a:r>
          </a:p>
          <a:p>
            <a:pPr algn="ctr">
              <a:lnSpc>
                <a:spcPts val="3154"/>
              </a:lnSpc>
              <a:spcBef>
                <a:spcPct val="0"/>
              </a:spcBef>
            </a:pPr>
            <a:r>
              <a:rPr lang="en-US" sz="2253">
                <a:solidFill>
                  <a:srgbClr val="FFFFFF"/>
                </a:solidFill>
                <a:latin typeface="Arimo"/>
                <a:ea typeface="Arimo"/>
                <a:cs typeface="Arimo"/>
                <a:sym typeface="Arimo"/>
              </a:rPr>
              <a:t>Cassius Tadeu Scarpin Universidade Federal do Paraná – UFPR</a:t>
            </a:r>
          </a:p>
        </p:txBody>
      </p:sp>
      <p:sp>
        <p:nvSpPr>
          <p:cNvPr id="6" name="TextBox 6"/>
          <p:cNvSpPr txBox="1"/>
          <p:nvPr/>
        </p:nvSpPr>
        <p:spPr>
          <a:xfrm>
            <a:off x="1028700" y="6714026"/>
            <a:ext cx="8115300" cy="2544274"/>
          </a:xfrm>
          <a:prstGeom prst="rect">
            <a:avLst/>
          </a:prstGeom>
        </p:spPr>
        <p:txBody>
          <a:bodyPr lIns="0" tIns="0" rIns="0" bIns="0" rtlCol="0" anchor="t">
            <a:spAutoFit/>
          </a:bodyPr>
          <a:lstStyle/>
          <a:p>
            <a:pPr algn="l">
              <a:lnSpc>
                <a:spcPts val="4004"/>
              </a:lnSpc>
              <a:spcBef>
                <a:spcPct val="0"/>
              </a:spcBef>
            </a:pPr>
            <a:r>
              <a:rPr lang="en-US" sz="2860">
                <a:solidFill>
                  <a:srgbClr val="FFFFFF"/>
                </a:solidFill>
                <a:latin typeface="Arimo"/>
                <a:ea typeface="Arimo"/>
                <a:cs typeface="Arimo"/>
                <a:sym typeface="Arimo"/>
              </a:rPr>
              <a:t>Integrantes do Grupo:</a:t>
            </a:r>
          </a:p>
          <a:p>
            <a:pPr algn="l">
              <a:lnSpc>
                <a:spcPts val="4004"/>
              </a:lnSpc>
              <a:spcBef>
                <a:spcPct val="0"/>
              </a:spcBef>
            </a:pPr>
            <a:endParaRPr lang="en-US" sz="2860">
              <a:solidFill>
                <a:srgbClr val="FFFFFF"/>
              </a:solidFill>
              <a:latin typeface="Arimo"/>
              <a:ea typeface="Arimo"/>
              <a:cs typeface="Arimo"/>
              <a:sym typeface="Arimo"/>
            </a:endParaRPr>
          </a:p>
          <a:p>
            <a:pPr algn="l">
              <a:lnSpc>
                <a:spcPts val="4004"/>
              </a:lnSpc>
              <a:spcBef>
                <a:spcPct val="0"/>
              </a:spcBef>
            </a:pPr>
            <a:r>
              <a:rPr lang="en-US" sz="2860">
                <a:solidFill>
                  <a:srgbClr val="FFFFFF"/>
                </a:solidFill>
                <a:latin typeface="Arimo"/>
                <a:ea typeface="Arimo"/>
                <a:cs typeface="Arimo"/>
                <a:sym typeface="Arimo"/>
              </a:rPr>
              <a:t>Gabriel Nicholas Pires de Moraes - 12111BCC052</a:t>
            </a:r>
          </a:p>
          <a:p>
            <a:pPr algn="l">
              <a:lnSpc>
                <a:spcPts val="4004"/>
              </a:lnSpc>
              <a:spcBef>
                <a:spcPct val="0"/>
              </a:spcBef>
            </a:pPr>
            <a:r>
              <a:rPr lang="en-US" sz="2860">
                <a:solidFill>
                  <a:srgbClr val="FFFFFF"/>
                </a:solidFill>
                <a:latin typeface="Arimo"/>
                <a:ea typeface="Arimo"/>
                <a:cs typeface="Arimo"/>
                <a:sym typeface="Arimo"/>
              </a:rPr>
              <a:t>Rafael Borges Morais - 11911BCC040</a:t>
            </a:r>
          </a:p>
          <a:p>
            <a:pPr algn="l">
              <a:lnSpc>
                <a:spcPts val="4004"/>
              </a:lnSpc>
              <a:spcBef>
                <a:spcPct val="0"/>
              </a:spcBef>
            </a:pPr>
            <a:r>
              <a:rPr lang="en-US" sz="2860">
                <a:solidFill>
                  <a:srgbClr val="FFFFFF"/>
                </a:solidFill>
                <a:latin typeface="Arimo"/>
                <a:ea typeface="Arimo"/>
                <a:cs typeface="Arimo"/>
                <a:sym typeface="Arimo"/>
              </a:rPr>
              <a:t>Victor Hugo Nunes - 12021BCC023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4918248" flipH="1">
            <a:off x="949348" y="6904676"/>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7785966" flipH="1">
            <a:off x="17382598" y="6159318"/>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5" name="TextBox 5"/>
          <p:cNvSpPr txBox="1"/>
          <p:nvPr/>
        </p:nvSpPr>
        <p:spPr>
          <a:xfrm>
            <a:off x="8965920" y="3511294"/>
            <a:ext cx="8526972" cy="4634260"/>
          </a:xfrm>
          <a:prstGeom prst="rect">
            <a:avLst/>
          </a:prstGeom>
        </p:spPr>
        <p:txBody>
          <a:bodyPr lIns="0" tIns="0" rIns="0" bIns="0" rtlCol="0" anchor="t">
            <a:spAutoFit/>
          </a:bodyPr>
          <a:lstStyle/>
          <a:p>
            <a:pPr algn="l">
              <a:lnSpc>
                <a:spcPts val="4592"/>
              </a:lnSpc>
              <a:spcBef>
                <a:spcPct val="0"/>
              </a:spcBef>
            </a:pPr>
            <a:r>
              <a:rPr lang="en-US" sz="3280">
                <a:solidFill>
                  <a:srgbClr val="FFFFFF"/>
                </a:solidFill>
                <a:latin typeface="Arimo"/>
                <a:ea typeface="Arimo"/>
                <a:cs typeface="Arimo"/>
                <a:sym typeface="Arimo"/>
              </a:rPr>
              <a:t>Sala</a:t>
            </a:r>
          </a:p>
          <a:p>
            <a:pPr algn="l">
              <a:lnSpc>
                <a:spcPts val="4592"/>
              </a:lnSpc>
              <a:spcBef>
                <a:spcPct val="0"/>
              </a:spcBef>
            </a:pPr>
            <a:endParaRPr lang="en-US" sz="3280">
              <a:solidFill>
                <a:srgbClr val="FFFFFF"/>
              </a:solidFill>
              <a:latin typeface="Arimo"/>
              <a:ea typeface="Arimo"/>
              <a:cs typeface="Arimo"/>
              <a:sym typeface="Arimo"/>
            </a:endParaRPr>
          </a:p>
          <a:p>
            <a:pPr algn="l">
              <a:lnSpc>
                <a:spcPts val="4592"/>
              </a:lnSpc>
              <a:spcBef>
                <a:spcPct val="0"/>
              </a:spcBef>
            </a:pPr>
            <a:r>
              <a:rPr lang="en-US" sz="3280">
                <a:solidFill>
                  <a:srgbClr val="FFFFFF"/>
                </a:solidFill>
                <a:latin typeface="Arimo"/>
                <a:ea typeface="Arimo"/>
                <a:cs typeface="Arimo"/>
                <a:sym typeface="Arimo"/>
              </a:rPr>
              <a:t>'id': "sala_12",  </a:t>
            </a:r>
          </a:p>
          <a:p>
            <a:pPr algn="l">
              <a:lnSpc>
                <a:spcPts val="4592"/>
              </a:lnSpc>
              <a:spcBef>
                <a:spcPct val="0"/>
              </a:spcBef>
            </a:pPr>
            <a:r>
              <a:rPr lang="en-US" sz="3280">
                <a:solidFill>
                  <a:srgbClr val="FFFFFF"/>
                </a:solidFill>
                <a:latin typeface="Arimo"/>
                <a:ea typeface="Arimo"/>
                <a:cs typeface="Arimo"/>
                <a:sym typeface="Arimo"/>
              </a:rPr>
              <a:t>'bloco': "PB",  </a:t>
            </a:r>
          </a:p>
          <a:p>
            <a:pPr algn="l">
              <a:lnSpc>
                <a:spcPts val="4592"/>
              </a:lnSpc>
              <a:spcBef>
                <a:spcPct val="0"/>
              </a:spcBef>
            </a:pPr>
            <a:r>
              <a:rPr lang="en-US" sz="3280">
                <a:solidFill>
                  <a:srgbClr val="FFFFFF"/>
                </a:solidFill>
                <a:latin typeface="Arimo"/>
                <a:ea typeface="Arimo"/>
                <a:cs typeface="Arimo"/>
                <a:sym typeface="Arimo"/>
              </a:rPr>
              <a:t>'capacidade': 50,  </a:t>
            </a:r>
          </a:p>
          <a:p>
            <a:pPr algn="l">
              <a:lnSpc>
                <a:spcPts val="4592"/>
              </a:lnSpc>
              <a:spcBef>
                <a:spcPct val="0"/>
              </a:spcBef>
            </a:pPr>
            <a:r>
              <a:rPr lang="en-US" sz="3280">
                <a:solidFill>
                  <a:srgbClr val="FFFFFF"/>
                </a:solidFill>
                <a:latin typeface="Arimo"/>
                <a:ea typeface="Arimo"/>
                <a:cs typeface="Arimo"/>
                <a:sym typeface="Arimo"/>
              </a:rPr>
              <a:t>'tipo': "regular",           </a:t>
            </a:r>
          </a:p>
          <a:p>
            <a:pPr algn="l">
              <a:lnSpc>
                <a:spcPts val="4592"/>
              </a:lnSpc>
              <a:spcBef>
                <a:spcPct val="0"/>
              </a:spcBef>
            </a:pPr>
            <a:r>
              <a:rPr lang="en-US" sz="3280">
                <a:solidFill>
                  <a:srgbClr val="FFFFFF"/>
                </a:solidFill>
                <a:latin typeface="Arimo"/>
                <a:ea typeface="Arimo"/>
                <a:cs typeface="Arimo"/>
                <a:sym typeface="Arimo"/>
              </a:rPr>
              <a:t> 'horarios_disponiveis': ["seg_08:00", "seg_10:00", "qua_10:00", "sex_14:00"] </a:t>
            </a:r>
          </a:p>
        </p:txBody>
      </p:sp>
      <p:sp>
        <p:nvSpPr>
          <p:cNvPr id="6" name="TextBox 6"/>
          <p:cNvSpPr txBox="1"/>
          <p:nvPr/>
        </p:nvSpPr>
        <p:spPr>
          <a:xfrm>
            <a:off x="1028700" y="3511294"/>
            <a:ext cx="7364756" cy="4069588"/>
          </a:xfrm>
          <a:prstGeom prst="rect">
            <a:avLst/>
          </a:prstGeom>
        </p:spPr>
        <p:txBody>
          <a:bodyPr lIns="0" tIns="0" rIns="0" bIns="0" rtlCol="0" anchor="t">
            <a:spAutoFit/>
          </a:bodyPr>
          <a:lstStyle/>
          <a:p>
            <a:pPr algn="l">
              <a:lnSpc>
                <a:spcPts val="4591"/>
              </a:lnSpc>
              <a:spcBef>
                <a:spcPct val="0"/>
              </a:spcBef>
            </a:pPr>
            <a:r>
              <a:rPr lang="en-US" sz="3279">
                <a:solidFill>
                  <a:srgbClr val="FFFFFF"/>
                </a:solidFill>
                <a:latin typeface="Arimo"/>
                <a:ea typeface="Arimo"/>
                <a:cs typeface="Arimo"/>
                <a:sym typeface="Arimo"/>
              </a:rPr>
              <a:t>Turma</a:t>
            </a:r>
          </a:p>
          <a:p>
            <a:pPr algn="l">
              <a:lnSpc>
                <a:spcPts val="4591"/>
              </a:lnSpc>
              <a:spcBef>
                <a:spcPct val="0"/>
              </a:spcBef>
            </a:pPr>
            <a:endParaRPr lang="en-US" sz="3279">
              <a:solidFill>
                <a:srgbClr val="FFFFFF"/>
              </a:solidFill>
              <a:latin typeface="Arimo"/>
              <a:ea typeface="Arimo"/>
              <a:cs typeface="Arimo"/>
              <a:sym typeface="Arimo"/>
            </a:endParaRPr>
          </a:p>
          <a:p>
            <a:pPr algn="l">
              <a:lnSpc>
                <a:spcPts val="4591"/>
              </a:lnSpc>
              <a:spcBef>
                <a:spcPct val="0"/>
              </a:spcBef>
            </a:pPr>
            <a:r>
              <a:rPr lang="en-US" sz="3279">
                <a:solidFill>
                  <a:srgbClr val="FFFFFF"/>
                </a:solidFill>
                <a:latin typeface="Arimo"/>
                <a:ea typeface="Arimo"/>
                <a:cs typeface="Arimo"/>
                <a:sym typeface="Arimo"/>
              </a:rPr>
              <a:t>'id': "turma_25", </a:t>
            </a:r>
          </a:p>
          <a:p>
            <a:pPr algn="l">
              <a:lnSpc>
                <a:spcPts val="4591"/>
              </a:lnSpc>
              <a:spcBef>
                <a:spcPct val="0"/>
              </a:spcBef>
            </a:pPr>
            <a:r>
              <a:rPr lang="en-US" sz="3279">
                <a:solidFill>
                  <a:srgbClr val="FFFFFF"/>
                </a:solidFill>
                <a:latin typeface="Arimo"/>
                <a:ea typeface="Arimo"/>
                <a:cs typeface="Arimo"/>
                <a:sym typeface="Arimo"/>
              </a:rPr>
              <a:t>'num_alunos': 40,  </a:t>
            </a:r>
          </a:p>
          <a:p>
            <a:pPr algn="l">
              <a:lnSpc>
                <a:spcPts val="4591"/>
              </a:lnSpc>
              <a:spcBef>
                <a:spcPct val="0"/>
              </a:spcBef>
            </a:pPr>
            <a:r>
              <a:rPr lang="en-US" sz="3279">
                <a:solidFill>
                  <a:srgbClr val="FFFFFF"/>
                </a:solidFill>
                <a:latin typeface="Arimo"/>
                <a:ea typeface="Arimo"/>
                <a:cs typeface="Arimo"/>
                <a:sym typeface="Arimo"/>
              </a:rPr>
              <a:t>'bloco_preferencial': "PB", 'tipo':"regular",  </a:t>
            </a:r>
          </a:p>
          <a:p>
            <a:pPr algn="l">
              <a:lnSpc>
                <a:spcPts val="4591"/>
              </a:lnSpc>
              <a:spcBef>
                <a:spcPct val="0"/>
              </a:spcBef>
            </a:pPr>
            <a:r>
              <a:rPr lang="en-US" sz="3279">
                <a:solidFill>
                  <a:srgbClr val="FFFFFF"/>
                </a:solidFill>
                <a:latin typeface="Arimo"/>
                <a:ea typeface="Arimo"/>
                <a:cs typeface="Arimo"/>
                <a:sym typeface="Arimo"/>
              </a:rPr>
              <a:t>'horarios': ["seg_08:00", "qua_10:00"]  </a:t>
            </a:r>
          </a:p>
        </p:txBody>
      </p:sp>
      <p:sp>
        <p:nvSpPr>
          <p:cNvPr id="7" name="TextBox 7"/>
          <p:cNvSpPr txBox="1"/>
          <p:nvPr/>
        </p:nvSpPr>
        <p:spPr>
          <a:xfrm>
            <a:off x="1441983" y="1136028"/>
            <a:ext cx="7065754" cy="812494"/>
          </a:xfrm>
          <a:prstGeom prst="rect">
            <a:avLst/>
          </a:prstGeom>
        </p:spPr>
        <p:txBody>
          <a:bodyPr lIns="0" tIns="0" rIns="0" bIns="0" rtlCol="0" anchor="t">
            <a:spAutoFit/>
          </a:bodyPr>
          <a:lstStyle/>
          <a:p>
            <a:pPr algn="ctr">
              <a:lnSpc>
                <a:spcPts val="6487"/>
              </a:lnSpc>
              <a:spcBef>
                <a:spcPct val="0"/>
              </a:spcBef>
            </a:pPr>
            <a:r>
              <a:rPr lang="en-US" sz="4633">
                <a:solidFill>
                  <a:srgbClr val="FFFFFF"/>
                </a:solidFill>
                <a:latin typeface="Arimo"/>
                <a:ea typeface="Arimo"/>
                <a:cs typeface="Arimo"/>
                <a:sym typeface="Arimo"/>
              </a:rPr>
              <a:t>Exemplos de Sala e Turma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4918248" flipH="1">
            <a:off x="949348" y="6904676"/>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5" name="TextBox 5"/>
          <p:cNvSpPr txBox="1"/>
          <p:nvPr/>
        </p:nvSpPr>
        <p:spPr>
          <a:xfrm>
            <a:off x="686345" y="867897"/>
            <a:ext cx="14433027" cy="882001"/>
          </a:xfrm>
          <a:prstGeom prst="rect">
            <a:avLst/>
          </a:prstGeom>
        </p:spPr>
        <p:txBody>
          <a:bodyPr lIns="0" tIns="0" rIns="0" bIns="0" rtlCol="0" anchor="t">
            <a:spAutoFit/>
          </a:bodyPr>
          <a:lstStyle/>
          <a:p>
            <a:pPr algn="ctr">
              <a:lnSpc>
                <a:spcPts val="7024"/>
              </a:lnSpc>
              <a:spcBef>
                <a:spcPct val="0"/>
              </a:spcBef>
            </a:pPr>
            <a:r>
              <a:rPr lang="en-US" sz="5017">
                <a:solidFill>
                  <a:srgbClr val="FFFFFF"/>
                </a:solidFill>
                <a:latin typeface="Arimo"/>
                <a:ea typeface="Arimo"/>
                <a:cs typeface="Arimo"/>
                <a:sym typeface="Arimo"/>
              </a:rPr>
              <a:t>Inicializa uma população com individuos aleatórios</a:t>
            </a:r>
          </a:p>
        </p:txBody>
      </p:sp>
      <p:sp>
        <p:nvSpPr>
          <p:cNvPr id="6" name="TextBox 6"/>
          <p:cNvSpPr txBox="1"/>
          <p:nvPr/>
        </p:nvSpPr>
        <p:spPr>
          <a:xfrm>
            <a:off x="2063164" y="2080097"/>
            <a:ext cx="7538036" cy="608821"/>
          </a:xfrm>
          <a:prstGeom prst="rect">
            <a:avLst/>
          </a:prstGeom>
        </p:spPr>
        <p:txBody>
          <a:bodyPr wrap="square" lIns="0" tIns="0" rIns="0" bIns="0" rtlCol="0" anchor="t">
            <a:spAutoFit/>
          </a:bodyPr>
          <a:lstStyle/>
          <a:p>
            <a:pPr>
              <a:lnSpc>
                <a:spcPts val="5212"/>
              </a:lnSpc>
              <a:spcBef>
                <a:spcPct val="0"/>
              </a:spcBef>
            </a:pPr>
            <a:r>
              <a:rPr lang="en-US" sz="3723" dirty="0" err="1">
                <a:solidFill>
                  <a:srgbClr val="FFFFFF"/>
                </a:solidFill>
                <a:latin typeface="Arimo"/>
                <a:ea typeface="Arimo"/>
                <a:cs typeface="Arimo"/>
                <a:sym typeface="Arimo"/>
              </a:rPr>
              <a:t>Respeitando</a:t>
            </a:r>
            <a:r>
              <a:rPr lang="en-US" sz="3723" dirty="0">
                <a:solidFill>
                  <a:srgbClr val="FFFFFF"/>
                </a:solidFill>
                <a:latin typeface="Arimo"/>
                <a:ea typeface="Arimo"/>
                <a:cs typeface="Arimo"/>
                <a:sym typeface="Arimo"/>
              </a:rPr>
              <a:t> as </a:t>
            </a:r>
            <a:r>
              <a:rPr lang="en-US" sz="3723" dirty="0" err="1">
                <a:solidFill>
                  <a:srgbClr val="FFFFFF"/>
                </a:solidFill>
                <a:latin typeface="Arimo"/>
                <a:ea typeface="Arimo"/>
                <a:cs typeface="Arimo"/>
                <a:sym typeface="Arimo"/>
              </a:rPr>
              <a:t>regras</a:t>
            </a:r>
            <a:r>
              <a:rPr lang="en-US" sz="3723" dirty="0">
                <a:solidFill>
                  <a:srgbClr val="FFFFFF"/>
                </a:solidFill>
                <a:latin typeface="Arimo"/>
                <a:ea typeface="Arimo"/>
                <a:cs typeface="Arimo"/>
                <a:sym typeface="Arimo"/>
              </a:rPr>
              <a:t> de </a:t>
            </a:r>
            <a:r>
              <a:rPr lang="en-US" sz="3723" dirty="0" err="1">
                <a:solidFill>
                  <a:srgbClr val="FFFFFF"/>
                </a:solidFill>
                <a:latin typeface="Arimo"/>
                <a:ea typeface="Arimo"/>
                <a:cs typeface="Arimo"/>
                <a:sym typeface="Arimo"/>
              </a:rPr>
              <a:t>criação</a:t>
            </a:r>
            <a:r>
              <a:rPr lang="en-US" sz="3723" dirty="0">
                <a:solidFill>
                  <a:srgbClr val="FFFFFF"/>
                </a:solidFill>
                <a:latin typeface="Arimo"/>
                <a:ea typeface="Arimo"/>
                <a:cs typeface="Arimo"/>
                <a:sym typeface="Arimo"/>
              </a:rPr>
              <a:t>:</a:t>
            </a:r>
          </a:p>
        </p:txBody>
      </p:sp>
      <p:sp>
        <p:nvSpPr>
          <p:cNvPr id="7" name="TextBox 7"/>
          <p:cNvSpPr txBox="1"/>
          <p:nvPr/>
        </p:nvSpPr>
        <p:spPr>
          <a:xfrm>
            <a:off x="1550450" y="3077756"/>
            <a:ext cx="12546550" cy="608821"/>
          </a:xfrm>
          <a:prstGeom prst="rect">
            <a:avLst/>
          </a:prstGeom>
        </p:spPr>
        <p:txBody>
          <a:bodyPr wrap="square" lIns="0" tIns="0" rIns="0" bIns="0" rtlCol="0" anchor="t">
            <a:spAutoFit/>
          </a:bodyPr>
          <a:lstStyle/>
          <a:p>
            <a:pPr>
              <a:lnSpc>
                <a:spcPts val="5212"/>
              </a:lnSpc>
              <a:spcBef>
                <a:spcPct val="0"/>
              </a:spcBef>
            </a:pPr>
            <a:r>
              <a:rPr lang="en-US" sz="3723" dirty="0" err="1">
                <a:solidFill>
                  <a:srgbClr val="FFFFFF"/>
                </a:solidFill>
                <a:latin typeface="Arimo"/>
                <a:ea typeface="Arimo"/>
                <a:cs typeface="Arimo"/>
                <a:sym typeface="Arimo"/>
              </a:rPr>
              <a:t>Não</a:t>
            </a:r>
            <a:r>
              <a:rPr lang="en-US" sz="3723" dirty="0">
                <a:solidFill>
                  <a:srgbClr val="FFFFFF"/>
                </a:solidFill>
                <a:latin typeface="Arimo"/>
                <a:ea typeface="Arimo"/>
                <a:cs typeface="Arimo"/>
                <a:sym typeface="Arimo"/>
              </a:rPr>
              <a:t> </a:t>
            </a:r>
            <a:r>
              <a:rPr lang="en-US" sz="3723" dirty="0" err="1">
                <a:solidFill>
                  <a:srgbClr val="FFFFFF"/>
                </a:solidFill>
                <a:latin typeface="Arimo"/>
                <a:ea typeface="Arimo"/>
                <a:cs typeface="Arimo"/>
                <a:sym typeface="Arimo"/>
              </a:rPr>
              <a:t>pode</a:t>
            </a:r>
            <a:r>
              <a:rPr lang="en-US" sz="3723" dirty="0">
                <a:solidFill>
                  <a:srgbClr val="FFFFFF"/>
                </a:solidFill>
                <a:latin typeface="Arimo"/>
                <a:ea typeface="Arimo"/>
                <a:cs typeface="Arimo"/>
                <a:sym typeface="Arimo"/>
              </a:rPr>
              <a:t> </a:t>
            </a:r>
            <a:r>
              <a:rPr lang="en-US" sz="3723" dirty="0" err="1">
                <a:solidFill>
                  <a:srgbClr val="FFFFFF"/>
                </a:solidFill>
                <a:latin typeface="Arimo"/>
                <a:ea typeface="Arimo"/>
                <a:cs typeface="Arimo"/>
                <a:sym typeface="Arimo"/>
              </a:rPr>
              <a:t>ter</a:t>
            </a:r>
            <a:r>
              <a:rPr lang="en-US" sz="3723" dirty="0">
                <a:solidFill>
                  <a:srgbClr val="FFFFFF"/>
                </a:solidFill>
                <a:latin typeface="Arimo"/>
                <a:ea typeface="Arimo"/>
                <a:cs typeface="Arimo"/>
                <a:sym typeface="Arimo"/>
              </a:rPr>
              <a:t> </a:t>
            </a:r>
            <a:r>
              <a:rPr lang="en-US" sz="3723" dirty="0" err="1">
                <a:solidFill>
                  <a:srgbClr val="FFFFFF"/>
                </a:solidFill>
                <a:latin typeface="Arimo"/>
                <a:ea typeface="Arimo"/>
                <a:cs typeface="Arimo"/>
                <a:sym typeface="Arimo"/>
              </a:rPr>
              <a:t>turmas</a:t>
            </a:r>
            <a:r>
              <a:rPr lang="en-US" sz="3723" dirty="0">
                <a:solidFill>
                  <a:srgbClr val="FFFFFF"/>
                </a:solidFill>
                <a:latin typeface="Arimo"/>
                <a:ea typeface="Arimo"/>
                <a:cs typeface="Arimo"/>
                <a:sym typeface="Arimo"/>
              </a:rPr>
              <a:t> no </a:t>
            </a:r>
            <a:r>
              <a:rPr lang="en-US" sz="3723" dirty="0" err="1">
                <a:solidFill>
                  <a:srgbClr val="FFFFFF"/>
                </a:solidFill>
                <a:latin typeface="Arimo"/>
                <a:ea typeface="Arimo"/>
                <a:cs typeface="Arimo"/>
                <a:sym typeface="Arimo"/>
              </a:rPr>
              <a:t>mesmo</a:t>
            </a:r>
            <a:r>
              <a:rPr lang="en-US" sz="3723" dirty="0">
                <a:solidFill>
                  <a:srgbClr val="FFFFFF"/>
                </a:solidFill>
                <a:latin typeface="Arimo"/>
                <a:ea typeface="Arimo"/>
                <a:cs typeface="Arimo"/>
                <a:sym typeface="Arimo"/>
              </a:rPr>
              <a:t> </a:t>
            </a:r>
            <a:r>
              <a:rPr lang="en-US" sz="3723" dirty="0" err="1">
                <a:solidFill>
                  <a:srgbClr val="FFFFFF"/>
                </a:solidFill>
                <a:latin typeface="Arimo"/>
                <a:ea typeface="Arimo"/>
                <a:cs typeface="Arimo"/>
                <a:sym typeface="Arimo"/>
              </a:rPr>
              <a:t>horário</a:t>
            </a:r>
            <a:r>
              <a:rPr lang="en-US" sz="3723" dirty="0">
                <a:solidFill>
                  <a:srgbClr val="FFFFFF"/>
                </a:solidFill>
                <a:latin typeface="Arimo"/>
                <a:ea typeface="Arimo"/>
                <a:cs typeface="Arimo"/>
                <a:sym typeface="Arimo"/>
              </a:rPr>
              <a:t> da </a:t>
            </a:r>
            <a:r>
              <a:rPr lang="en-US" sz="3723" dirty="0" err="1">
                <a:solidFill>
                  <a:srgbClr val="FFFFFF"/>
                </a:solidFill>
                <a:latin typeface="Arimo"/>
                <a:ea typeface="Arimo"/>
                <a:cs typeface="Arimo"/>
                <a:sym typeface="Arimo"/>
              </a:rPr>
              <a:t>mesma</a:t>
            </a:r>
            <a:r>
              <a:rPr lang="en-US" sz="3723" dirty="0">
                <a:solidFill>
                  <a:srgbClr val="FFFFFF"/>
                </a:solidFill>
                <a:latin typeface="Arimo"/>
                <a:ea typeface="Arimo"/>
                <a:cs typeface="Arimo"/>
                <a:sym typeface="Arimo"/>
              </a:rPr>
              <a:t> sala</a:t>
            </a:r>
          </a:p>
        </p:txBody>
      </p:sp>
      <p:sp>
        <p:nvSpPr>
          <p:cNvPr id="8" name="TextBox 8"/>
          <p:cNvSpPr txBox="1"/>
          <p:nvPr/>
        </p:nvSpPr>
        <p:spPr>
          <a:xfrm>
            <a:off x="1550451" y="3919603"/>
            <a:ext cx="9117549" cy="608821"/>
          </a:xfrm>
          <a:prstGeom prst="rect">
            <a:avLst/>
          </a:prstGeom>
        </p:spPr>
        <p:txBody>
          <a:bodyPr wrap="square" lIns="0" tIns="0" rIns="0" bIns="0" rtlCol="0" anchor="t">
            <a:spAutoFit/>
          </a:bodyPr>
          <a:lstStyle/>
          <a:p>
            <a:pPr>
              <a:lnSpc>
                <a:spcPts val="5212"/>
              </a:lnSpc>
              <a:spcBef>
                <a:spcPct val="0"/>
              </a:spcBef>
            </a:pPr>
            <a:r>
              <a:rPr lang="en-US" sz="3723" dirty="0">
                <a:solidFill>
                  <a:srgbClr val="FFFFFF"/>
                </a:solidFill>
                <a:latin typeface="Arimo"/>
                <a:ea typeface="Arimo"/>
                <a:cs typeface="Arimo"/>
                <a:sym typeface="Arimo"/>
              </a:rPr>
              <a:t>Sala </a:t>
            </a:r>
            <a:r>
              <a:rPr lang="en-US" sz="3723" dirty="0" err="1">
                <a:solidFill>
                  <a:srgbClr val="FFFFFF"/>
                </a:solidFill>
                <a:latin typeface="Arimo"/>
                <a:ea typeface="Arimo"/>
                <a:cs typeface="Arimo"/>
                <a:sym typeface="Arimo"/>
              </a:rPr>
              <a:t>deve</a:t>
            </a:r>
            <a:r>
              <a:rPr lang="en-US" sz="3723" dirty="0">
                <a:solidFill>
                  <a:srgbClr val="FFFFFF"/>
                </a:solidFill>
                <a:latin typeface="Arimo"/>
                <a:ea typeface="Arimo"/>
                <a:cs typeface="Arimo"/>
                <a:sym typeface="Arimo"/>
              </a:rPr>
              <a:t> caber </a:t>
            </a:r>
            <a:r>
              <a:rPr lang="en-US" sz="3723" dirty="0" err="1">
                <a:solidFill>
                  <a:srgbClr val="FFFFFF"/>
                </a:solidFill>
                <a:latin typeface="Arimo"/>
                <a:ea typeface="Arimo"/>
                <a:cs typeface="Arimo"/>
                <a:sym typeface="Arimo"/>
              </a:rPr>
              <a:t>todos</a:t>
            </a:r>
            <a:r>
              <a:rPr lang="en-US" sz="3723" dirty="0">
                <a:solidFill>
                  <a:srgbClr val="FFFFFF"/>
                </a:solidFill>
                <a:latin typeface="Arimo"/>
                <a:ea typeface="Arimo"/>
                <a:cs typeface="Arimo"/>
                <a:sym typeface="Arimo"/>
              </a:rPr>
              <a:t> </a:t>
            </a:r>
            <a:r>
              <a:rPr lang="en-US" sz="3723" dirty="0" err="1">
                <a:solidFill>
                  <a:srgbClr val="FFFFFF"/>
                </a:solidFill>
                <a:latin typeface="Arimo"/>
                <a:ea typeface="Arimo"/>
                <a:cs typeface="Arimo"/>
                <a:sym typeface="Arimo"/>
              </a:rPr>
              <a:t>alunos</a:t>
            </a:r>
            <a:r>
              <a:rPr lang="en-US" sz="3723" dirty="0">
                <a:solidFill>
                  <a:srgbClr val="FFFFFF"/>
                </a:solidFill>
                <a:latin typeface="Arimo"/>
                <a:ea typeface="Arimo"/>
                <a:cs typeface="Arimo"/>
                <a:sym typeface="Arimo"/>
              </a:rPr>
              <a:t> da </a:t>
            </a:r>
            <a:r>
              <a:rPr lang="en-US" sz="3723" dirty="0" err="1">
                <a:solidFill>
                  <a:srgbClr val="FFFFFF"/>
                </a:solidFill>
                <a:latin typeface="Arimo"/>
                <a:ea typeface="Arimo"/>
                <a:cs typeface="Arimo"/>
                <a:sym typeface="Arimo"/>
              </a:rPr>
              <a:t>turma</a:t>
            </a:r>
            <a:endParaRPr lang="en-US" sz="3723" dirty="0">
              <a:solidFill>
                <a:srgbClr val="FFFFFF"/>
              </a:solidFill>
              <a:latin typeface="Arimo"/>
              <a:ea typeface="Arimo"/>
              <a:cs typeface="Arimo"/>
              <a:sym typeface="Arimo"/>
            </a:endParaRPr>
          </a:p>
        </p:txBody>
      </p:sp>
      <p:sp>
        <p:nvSpPr>
          <p:cNvPr id="9" name="TextBox 9"/>
          <p:cNvSpPr txBox="1"/>
          <p:nvPr/>
        </p:nvSpPr>
        <p:spPr>
          <a:xfrm>
            <a:off x="1550451" y="4761451"/>
            <a:ext cx="12704815" cy="667460"/>
          </a:xfrm>
          <a:prstGeom prst="rect">
            <a:avLst/>
          </a:prstGeom>
        </p:spPr>
        <p:txBody>
          <a:bodyPr lIns="0" tIns="0" rIns="0" bIns="0" rtlCol="0" anchor="t">
            <a:spAutoFit/>
          </a:bodyPr>
          <a:lstStyle/>
          <a:p>
            <a:pPr algn="l">
              <a:lnSpc>
                <a:spcPts val="5212"/>
              </a:lnSpc>
              <a:spcBef>
                <a:spcPct val="0"/>
              </a:spcBef>
            </a:pPr>
            <a:r>
              <a:rPr lang="en-US" sz="3723" dirty="0" err="1">
                <a:solidFill>
                  <a:srgbClr val="FFFFFF"/>
                </a:solidFill>
                <a:latin typeface="Arimo"/>
                <a:ea typeface="Arimo"/>
                <a:cs typeface="Arimo"/>
                <a:sym typeface="Arimo"/>
              </a:rPr>
              <a:t>Turmas</a:t>
            </a:r>
            <a:r>
              <a:rPr lang="en-US" sz="3723" dirty="0">
                <a:solidFill>
                  <a:srgbClr val="FFFFFF"/>
                </a:solidFill>
                <a:latin typeface="Arimo"/>
                <a:ea typeface="Arimo"/>
                <a:cs typeface="Arimo"/>
                <a:sym typeface="Arimo"/>
              </a:rPr>
              <a:t> </a:t>
            </a:r>
            <a:r>
              <a:rPr lang="en-US" sz="3723" dirty="0" err="1">
                <a:solidFill>
                  <a:srgbClr val="FFFFFF"/>
                </a:solidFill>
                <a:latin typeface="Arimo"/>
                <a:ea typeface="Arimo"/>
                <a:cs typeface="Arimo"/>
                <a:sym typeface="Arimo"/>
              </a:rPr>
              <a:t>especias</a:t>
            </a:r>
            <a:r>
              <a:rPr lang="en-US" sz="3723" dirty="0">
                <a:solidFill>
                  <a:srgbClr val="FFFFFF"/>
                </a:solidFill>
                <a:latin typeface="Arimo"/>
                <a:ea typeface="Arimo"/>
                <a:cs typeface="Arimo"/>
                <a:sym typeface="Arimo"/>
              </a:rPr>
              <a:t> </a:t>
            </a:r>
            <a:r>
              <a:rPr lang="en-US" sz="3723" dirty="0" err="1">
                <a:solidFill>
                  <a:srgbClr val="FFFFFF"/>
                </a:solidFill>
                <a:latin typeface="Arimo"/>
                <a:ea typeface="Arimo"/>
                <a:cs typeface="Arimo"/>
                <a:sym typeface="Arimo"/>
              </a:rPr>
              <a:t>devem</a:t>
            </a:r>
            <a:r>
              <a:rPr lang="en-US" sz="3723" dirty="0">
                <a:solidFill>
                  <a:srgbClr val="FFFFFF"/>
                </a:solidFill>
                <a:latin typeface="Arimo"/>
                <a:ea typeface="Arimo"/>
                <a:cs typeface="Arimo"/>
                <a:sym typeface="Arimo"/>
              </a:rPr>
              <a:t> ser </a:t>
            </a:r>
            <a:r>
              <a:rPr lang="en-US" sz="3723" dirty="0" err="1">
                <a:solidFill>
                  <a:srgbClr val="FFFFFF"/>
                </a:solidFill>
                <a:latin typeface="Arimo"/>
                <a:ea typeface="Arimo"/>
                <a:cs typeface="Arimo"/>
                <a:sym typeface="Arimo"/>
              </a:rPr>
              <a:t>alocadas</a:t>
            </a:r>
            <a:r>
              <a:rPr lang="en-US" sz="3723" dirty="0">
                <a:solidFill>
                  <a:srgbClr val="FFFFFF"/>
                </a:solidFill>
                <a:latin typeface="Arimo"/>
                <a:ea typeface="Arimo"/>
                <a:cs typeface="Arimo"/>
                <a:sym typeface="Arimo"/>
              </a:rPr>
              <a:t> </a:t>
            </a:r>
            <a:r>
              <a:rPr lang="en-US" sz="3723" dirty="0" err="1">
                <a:solidFill>
                  <a:srgbClr val="FFFFFF"/>
                </a:solidFill>
                <a:latin typeface="Arimo"/>
                <a:ea typeface="Arimo"/>
                <a:cs typeface="Arimo"/>
                <a:sym typeface="Arimo"/>
              </a:rPr>
              <a:t>em</a:t>
            </a:r>
            <a:r>
              <a:rPr lang="en-US" sz="3723" dirty="0">
                <a:solidFill>
                  <a:srgbClr val="FFFFFF"/>
                </a:solidFill>
                <a:latin typeface="Arimo"/>
                <a:ea typeface="Arimo"/>
                <a:cs typeface="Arimo"/>
                <a:sym typeface="Arimo"/>
              </a:rPr>
              <a:t> salas </a:t>
            </a:r>
            <a:r>
              <a:rPr lang="en-US" sz="3723" dirty="0" err="1">
                <a:solidFill>
                  <a:srgbClr val="FFFFFF"/>
                </a:solidFill>
                <a:latin typeface="Arimo"/>
                <a:ea typeface="Arimo"/>
                <a:cs typeface="Arimo"/>
                <a:sym typeface="Arimo"/>
              </a:rPr>
              <a:t>especiais</a:t>
            </a:r>
            <a:endParaRPr lang="en-US" sz="3723" dirty="0">
              <a:solidFill>
                <a:srgbClr val="FFFFFF"/>
              </a:solidFill>
              <a:latin typeface="Arimo"/>
              <a:ea typeface="Arimo"/>
              <a:cs typeface="Arimo"/>
              <a:sym typeface="Arimo"/>
            </a:endParaRPr>
          </a:p>
        </p:txBody>
      </p:sp>
      <p:sp>
        <p:nvSpPr>
          <p:cNvPr id="10" name="TextBox 10"/>
          <p:cNvSpPr txBox="1"/>
          <p:nvPr/>
        </p:nvSpPr>
        <p:spPr>
          <a:xfrm>
            <a:off x="1550451" y="6280143"/>
            <a:ext cx="14327678" cy="3296323"/>
          </a:xfrm>
          <a:prstGeom prst="rect">
            <a:avLst/>
          </a:prstGeom>
        </p:spPr>
        <p:txBody>
          <a:bodyPr lIns="0" tIns="0" rIns="0" bIns="0" rtlCol="0" anchor="t">
            <a:spAutoFit/>
          </a:bodyPr>
          <a:lstStyle/>
          <a:p>
            <a:pPr algn="l">
              <a:lnSpc>
                <a:spcPts val="5212"/>
              </a:lnSpc>
              <a:spcBef>
                <a:spcPct val="0"/>
              </a:spcBef>
            </a:pPr>
            <a:r>
              <a:rPr lang="en-US" sz="3723">
                <a:solidFill>
                  <a:srgbClr val="FFFFFF"/>
                </a:solidFill>
                <a:latin typeface="Arimo"/>
                <a:ea typeface="Arimo"/>
                <a:cs typeface="Arimo"/>
                <a:sym typeface="Arimo"/>
              </a:rPr>
              <a:t>Exemplo de individuo : </a:t>
            </a:r>
          </a:p>
          <a:p>
            <a:pPr algn="ctr">
              <a:lnSpc>
                <a:spcPts val="5212"/>
              </a:lnSpc>
              <a:spcBef>
                <a:spcPct val="0"/>
              </a:spcBef>
            </a:pPr>
            <a:r>
              <a:rPr lang="en-US" sz="3723">
                <a:solidFill>
                  <a:srgbClr val="FFFFFF"/>
                </a:solidFill>
                <a:latin typeface="Arimo"/>
                <a:ea typeface="Arimo"/>
                <a:cs typeface="Arimo"/>
                <a:sym typeface="Arimo"/>
              </a:rPr>
              <a:t>{ "turma1_seg_08:00": "sala101_seg_08:00",</a:t>
            </a:r>
          </a:p>
          <a:p>
            <a:pPr algn="ctr">
              <a:lnSpc>
                <a:spcPts val="5212"/>
              </a:lnSpc>
              <a:spcBef>
                <a:spcPct val="0"/>
              </a:spcBef>
            </a:pPr>
            <a:r>
              <a:rPr lang="en-US" sz="3723">
                <a:solidFill>
                  <a:srgbClr val="FFFFFF"/>
                </a:solidFill>
                <a:latin typeface="Arimo"/>
                <a:ea typeface="Arimo"/>
                <a:cs typeface="Arimo"/>
                <a:sym typeface="Arimo"/>
              </a:rPr>
              <a:t>    "turma1_qua_10:00": "sala203_qua_10:00",</a:t>
            </a:r>
          </a:p>
          <a:p>
            <a:pPr algn="ctr">
              <a:lnSpc>
                <a:spcPts val="5212"/>
              </a:lnSpc>
              <a:spcBef>
                <a:spcPct val="0"/>
              </a:spcBef>
            </a:pPr>
            <a:r>
              <a:rPr lang="en-US" sz="3723">
                <a:solidFill>
                  <a:srgbClr val="FFFFFF"/>
                </a:solidFill>
                <a:latin typeface="Arimo"/>
                <a:ea typeface="Arimo"/>
                <a:cs typeface="Arimo"/>
                <a:sym typeface="Arimo"/>
              </a:rPr>
              <a:t>    "turma2_ter_14:00": None,  (Não alocado)</a:t>
            </a:r>
          </a:p>
          <a:p>
            <a:pPr algn="ctr">
              <a:lnSpc>
                <a:spcPts val="5212"/>
              </a:lnSpc>
              <a:spcBef>
                <a:spcPct val="0"/>
              </a:spcBef>
            </a:pPr>
            <a:r>
              <a:rPr lang="en-US" sz="3723">
                <a:solidFill>
                  <a:srgbClr val="FFFFFF"/>
                </a:solidFill>
                <a:latin typeface="Arimo"/>
                <a:ea typeface="Arimo"/>
                <a:cs typeface="Arimo"/>
                <a:sym typeface="Arimo"/>
              </a:rPr>
              <a:t>    "turma3_sex_19:00": "sala305_sex_19:00"}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3" name="Freeform 3"/>
          <p:cNvSpPr/>
          <p:nvPr/>
        </p:nvSpPr>
        <p:spPr>
          <a:xfrm>
            <a:off x="1186533" y="3271737"/>
            <a:ext cx="16072767" cy="2403404"/>
          </a:xfrm>
          <a:custGeom>
            <a:avLst/>
            <a:gdLst/>
            <a:ahLst/>
            <a:cxnLst/>
            <a:rect l="l" t="t" r="r" b="b"/>
            <a:pathLst>
              <a:path w="16072767" h="2403404">
                <a:moveTo>
                  <a:pt x="0" y="0"/>
                </a:moveTo>
                <a:lnTo>
                  <a:pt x="16072767" y="0"/>
                </a:lnTo>
                <a:lnTo>
                  <a:pt x="16072767" y="2403404"/>
                </a:lnTo>
                <a:lnTo>
                  <a:pt x="0" y="2403404"/>
                </a:lnTo>
                <a:lnTo>
                  <a:pt x="0" y="0"/>
                </a:lnTo>
                <a:close/>
              </a:path>
            </a:pathLst>
          </a:custGeom>
          <a:blipFill>
            <a:blip r:embed="rId3"/>
            <a:stretch>
              <a:fillRect/>
            </a:stretch>
          </a:blipFill>
        </p:spPr>
        <p:txBody>
          <a:bodyPr/>
          <a:lstStyle/>
          <a:p>
            <a:endParaRPr lang="pt-BR"/>
          </a:p>
        </p:txBody>
      </p:sp>
      <p:sp>
        <p:nvSpPr>
          <p:cNvPr id="4" name="TextBox 4"/>
          <p:cNvSpPr txBox="1"/>
          <p:nvPr/>
        </p:nvSpPr>
        <p:spPr>
          <a:xfrm>
            <a:off x="1028700" y="885825"/>
            <a:ext cx="6893798" cy="994375"/>
          </a:xfrm>
          <a:prstGeom prst="rect">
            <a:avLst/>
          </a:prstGeom>
        </p:spPr>
        <p:txBody>
          <a:bodyPr wrap="square" lIns="0" tIns="0" rIns="0" bIns="0" rtlCol="0" anchor="t">
            <a:spAutoFit/>
          </a:bodyPr>
          <a:lstStyle/>
          <a:p>
            <a:pPr algn="ctr">
              <a:lnSpc>
                <a:spcPts val="8484"/>
              </a:lnSpc>
              <a:spcBef>
                <a:spcPct val="0"/>
              </a:spcBef>
            </a:pPr>
            <a:r>
              <a:rPr lang="en-US" sz="6060" dirty="0" err="1">
                <a:solidFill>
                  <a:srgbClr val="FFFFFF"/>
                </a:solidFill>
                <a:latin typeface="Arimo"/>
                <a:ea typeface="Arimo"/>
                <a:cs typeface="Arimo"/>
                <a:sym typeface="Arimo"/>
              </a:rPr>
              <a:t>Cálculo</a:t>
            </a:r>
            <a:r>
              <a:rPr lang="en-US" sz="6060" dirty="0">
                <a:solidFill>
                  <a:srgbClr val="FFFFFF"/>
                </a:solidFill>
                <a:latin typeface="Arimo"/>
                <a:ea typeface="Arimo"/>
                <a:cs typeface="Arimo"/>
                <a:sym typeface="Arimo"/>
              </a:rPr>
              <a:t> do Fitness</a:t>
            </a:r>
          </a:p>
        </p:txBody>
      </p:sp>
      <p:sp>
        <p:nvSpPr>
          <p:cNvPr id="5" name="TextBox 5"/>
          <p:cNvSpPr txBox="1"/>
          <p:nvPr/>
        </p:nvSpPr>
        <p:spPr>
          <a:xfrm>
            <a:off x="730022" y="2240756"/>
            <a:ext cx="7192476" cy="639522"/>
          </a:xfrm>
          <a:prstGeom prst="rect">
            <a:avLst/>
          </a:prstGeom>
        </p:spPr>
        <p:txBody>
          <a:bodyPr lIns="0" tIns="0" rIns="0" bIns="0" rtlCol="0" anchor="t">
            <a:spAutoFit/>
          </a:bodyPr>
          <a:lstStyle/>
          <a:p>
            <a:pPr algn="l">
              <a:lnSpc>
                <a:spcPts val="5042"/>
              </a:lnSpc>
              <a:spcBef>
                <a:spcPct val="0"/>
              </a:spcBef>
            </a:pPr>
            <a:r>
              <a:rPr lang="en-US" sz="3601">
                <a:solidFill>
                  <a:srgbClr val="FFFFFF"/>
                </a:solidFill>
                <a:latin typeface="Arimo"/>
                <a:ea typeface="Arimo"/>
                <a:cs typeface="Arimo"/>
                <a:sym typeface="Arimo"/>
              </a:rPr>
              <a:t>Foi utilizada esta fórmula no artigo:</a:t>
            </a:r>
          </a:p>
        </p:txBody>
      </p:sp>
      <p:sp>
        <p:nvSpPr>
          <p:cNvPr id="6" name="TextBox 6"/>
          <p:cNvSpPr txBox="1"/>
          <p:nvPr/>
        </p:nvSpPr>
        <p:spPr>
          <a:xfrm>
            <a:off x="1028700" y="6241444"/>
            <a:ext cx="15811590" cy="2910483"/>
          </a:xfrm>
          <a:prstGeom prst="rect">
            <a:avLst/>
          </a:prstGeom>
        </p:spPr>
        <p:txBody>
          <a:bodyPr lIns="0" tIns="0" rIns="0" bIns="0" rtlCol="0" anchor="t">
            <a:spAutoFit/>
          </a:bodyPr>
          <a:lstStyle/>
          <a:p>
            <a:pPr algn="l">
              <a:lnSpc>
                <a:spcPts val="3838"/>
              </a:lnSpc>
              <a:spcBef>
                <a:spcPct val="0"/>
              </a:spcBef>
            </a:pPr>
            <a:r>
              <a:rPr lang="en-US" sz="2741">
                <a:solidFill>
                  <a:srgbClr val="FFFFFF"/>
                </a:solidFill>
                <a:latin typeface="Arimo"/>
                <a:ea typeface="Arimo"/>
                <a:cs typeface="Arimo"/>
                <a:sym typeface="Arimo"/>
              </a:rPr>
              <a:t>Avalia a qualidade de uma solução com base em:</a:t>
            </a:r>
          </a:p>
          <a:p>
            <a:pPr algn="l">
              <a:lnSpc>
                <a:spcPts val="3838"/>
              </a:lnSpc>
              <a:spcBef>
                <a:spcPct val="0"/>
              </a:spcBef>
            </a:pPr>
            <a:endParaRPr lang="en-US" sz="2741">
              <a:solidFill>
                <a:srgbClr val="FFFFFF"/>
              </a:solidFill>
              <a:latin typeface="Arimo"/>
              <a:ea typeface="Arimo"/>
              <a:cs typeface="Arimo"/>
              <a:sym typeface="Arimo"/>
            </a:endParaRPr>
          </a:p>
          <a:p>
            <a:pPr algn="l">
              <a:lnSpc>
                <a:spcPts val="3838"/>
              </a:lnSpc>
              <a:spcBef>
                <a:spcPct val="0"/>
              </a:spcBef>
            </a:pPr>
            <a:r>
              <a:rPr lang="en-US" sz="2741">
                <a:solidFill>
                  <a:srgbClr val="FFFFFF"/>
                </a:solidFill>
                <a:latin typeface="Arimo"/>
                <a:ea typeface="Arimo"/>
                <a:cs typeface="Arimo"/>
                <a:sym typeface="Arimo"/>
              </a:rPr>
              <a:t>Capacidade: penaliza turmas alocadas em salas muito pequenas (muito penalizado) ou muito grandes</a:t>
            </a:r>
          </a:p>
          <a:p>
            <a:pPr algn="l">
              <a:lnSpc>
                <a:spcPts val="3838"/>
              </a:lnSpc>
              <a:spcBef>
                <a:spcPct val="0"/>
              </a:spcBef>
            </a:pPr>
            <a:r>
              <a:rPr lang="en-US" sz="2741">
                <a:solidFill>
                  <a:srgbClr val="FFFFFF"/>
                </a:solidFill>
                <a:latin typeface="Arimo"/>
                <a:ea typeface="Arimo"/>
                <a:cs typeface="Arimo"/>
                <a:sym typeface="Arimo"/>
              </a:rPr>
              <a:t>Preferência de bloco: penaliza alocações fora do bloco preferencial da turma</a:t>
            </a:r>
          </a:p>
          <a:p>
            <a:pPr algn="l">
              <a:lnSpc>
                <a:spcPts val="3838"/>
              </a:lnSpc>
              <a:spcBef>
                <a:spcPct val="0"/>
              </a:spcBef>
            </a:pPr>
            <a:r>
              <a:rPr lang="en-US" sz="2741">
                <a:solidFill>
                  <a:srgbClr val="FFFFFF"/>
                </a:solidFill>
                <a:latin typeface="Arimo"/>
                <a:ea typeface="Arimo"/>
                <a:cs typeface="Arimo"/>
                <a:sym typeface="Arimo"/>
              </a:rPr>
              <a:t>Consistência: penaliza turmas alocadas em salas diferentes em horários diferentes</a:t>
            </a:r>
          </a:p>
          <a:p>
            <a:pPr algn="l">
              <a:lnSpc>
                <a:spcPts val="3838"/>
              </a:lnSpc>
              <a:spcBef>
                <a:spcPct val="0"/>
              </a:spcBef>
            </a:pPr>
            <a:r>
              <a:rPr lang="en-US" sz="2741">
                <a:solidFill>
                  <a:srgbClr val="FFFFFF"/>
                </a:solidFill>
                <a:latin typeface="Arimo"/>
                <a:ea typeface="Arimo"/>
                <a:cs typeface="Arimo"/>
                <a:sym typeface="Arimo"/>
              </a:rPr>
              <a:t>Alocações inválidas: penaliza fortemente turmas não alocadas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7428339" y="5941285"/>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3" name="TextBox 3"/>
          <p:cNvSpPr txBox="1"/>
          <p:nvPr/>
        </p:nvSpPr>
        <p:spPr>
          <a:xfrm>
            <a:off x="1028700" y="650585"/>
            <a:ext cx="9029700" cy="1064009"/>
          </a:xfrm>
          <a:prstGeom prst="rect">
            <a:avLst/>
          </a:prstGeom>
        </p:spPr>
        <p:txBody>
          <a:bodyPr wrap="square" lIns="0" tIns="0" rIns="0" bIns="0" rtlCol="0" anchor="t">
            <a:spAutoFit/>
          </a:bodyPr>
          <a:lstStyle/>
          <a:p>
            <a:pPr algn="ctr">
              <a:lnSpc>
                <a:spcPts val="9055"/>
              </a:lnSpc>
              <a:spcBef>
                <a:spcPct val="0"/>
              </a:spcBef>
            </a:pPr>
            <a:r>
              <a:rPr lang="en-US" sz="6468" dirty="0" err="1">
                <a:solidFill>
                  <a:srgbClr val="FFFFFF"/>
                </a:solidFill>
                <a:latin typeface="Arimo"/>
                <a:ea typeface="Arimo"/>
                <a:cs typeface="Arimo"/>
                <a:sym typeface="Arimo"/>
              </a:rPr>
              <a:t>Seleção</a:t>
            </a:r>
            <a:r>
              <a:rPr lang="en-US" sz="6468" dirty="0">
                <a:solidFill>
                  <a:srgbClr val="FFFFFF"/>
                </a:solidFill>
                <a:latin typeface="Arimo"/>
                <a:ea typeface="Arimo"/>
                <a:cs typeface="Arimo"/>
                <a:sym typeface="Arimo"/>
              </a:rPr>
              <a:t> e </a:t>
            </a:r>
            <a:r>
              <a:rPr lang="en-US" sz="6468" dirty="0" err="1">
                <a:solidFill>
                  <a:srgbClr val="FFFFFF"/>
                </a:solidFill>
                <a:latin typeface="Arimo"/>
                <a:ea typeface="Arimo"/>
                <a:cs typeface="Arimo"/>
                <a:sym typeface="Arimo"/>
              </a:rPr>
              <a:t>Reprodução</a:t>
            </a:r>
            <a:endParaRPr lang="en-US" sz="6468" dirty="0">
              <a:solidFill>
                <a:srgbClr val="FFFFFF"/>
              </a:solidFill>
              <a:latin typeface="Arimo"/>
              <a:ea typeface="Arimo"/>
              <a:cs typeface="Arimo"/>
              <a:sym typeface="Arimo"/>
            </a:endParaRPr>
          </a:p>
        </p:txBody>
      </p:sp>
      <p:sp>
        <p:nvSpPr>
          <p:cNvPr id="4" name="TextBox 4"/>
          <p:cNvSpPr txBox="1"/>
          <p:nvPr/>
        </p:nvSpPr>
        <p:spPr>
          <a:xfrm>
            <a:off x="1371699" y="6524881"/>
            <a:ext cx="5329379" cy="845634"/>
          </a:xfrm>
          <a:prstGeom prst="rect">
            <a:avLst/>
          </a:prstGeom>
        </p:spPr>
        <p:txBody>
          <a:bodyPr lIns="0" tIns="0" rIns="0" bIns="0" rtlCol="0" anchor="t">
            <a:spAutoFit/>
          </a:bodyPr>
          <a:lstStyle/>
          <a:p>
            <a:pPr algn="ctr">
              <a:lnSpc>
                <a:spcPts val="6775"/>
              </a:lnSpc>
              <a:spcBef>
                <a:spcPct val="0"/>
              </a:spcBef>
            </a:pPr>
            <a:r>
              <a:rPr lang="en-US" sz="4839">
                <a:solidFill>
                  <a:srgbClr val="FFFFFF"/>
                </a:solidFill>
                <a:latin typeface="Arimo"/>
                <a:ea typeface="Arimo"/>
                <a:cs typeface="Arimo"/>
                <a:sym typeface="Arimo"/>
              </a:rPr>
              <a:t>Seleção por torneio</a:t>
            </a:r>
          </a:p>
        </p:txBody>
      </p:sp>
      <p:sp>
        <p:nvSpPr>
          <p:cNvPr id="5" name="TextBox 5"/>
          <p:cNvSpPr txBox="1"/>
          <p:nvPr/>
        </p:nvSpPr>
        <p:spPr>
          <a:xfrm>
            <a:off x="1652720" y="7799140"/>
            <a:ext cx="15606580" cy="1153891"/>
          </a:xfrm>
          <a:prstGeom prst="rect">
            <a:avLst/>
          </a:prstGeom>
        </p:spPr>
        <p:txBody>
          <a:bodyPr lIns="0" tIns="0" rIns="0" bIns="0" rtlCol="0" anchor="t">
            <a:spAutoFit/>
          </a:bodyPr>
          <a:lstStyle/>
          <a:p>
            <a:pPr algn="l">
              <a:lnSpc>
                <a:spcPts val="4645"/>
              </a:lnSpc>
              <a:spcBef>
                <a:spcPct val="0"/>
              </a:spcBef>
            </a:pPr>
            <a:r>
              <a:rPr lang="en-US" sz="3318">
                <a:solidFill>
                  <a:srgbClr val="FFFFFF"/>
                </a:solidFill>
                <a:latin typeface="Arimo"/>
                <a:ea typeface="Arimo"/>
                <a:cs typeface="Arimo"/>
                <a:sym typeface="Arimo"/>
              </a:rPr>
              <a:t>Seleciona os dois melhores individuos baseados nos seus respectivos fitness, para formarem um par</a:t>
            </a:r>
          </a:p>
        </p:txBody>
      </p:sp>
      <p:sp>
        <p:nvSpPr>
          <p:cNvPr id="6" name="TextBox 6"/>
          <p:cNvSpPr txBox="1"/>
          <p:nvPr/>
        </p:nvSpPr>
        <p:spPr>
          <a:xfrm>
            <a:off x="1652720" y="3406702"/>
            <a:ext cx="15606580" cy="1173406"/>
          </a:xfrm>
          <a:prstGeom prst="rect">
            <a:avLst/>
          </a:prstGeom>
        </p:spPr>
        <p:txBody>
          <a:bodyPr lIns="0" tIns="0" rIns="0" bIns="0" rtlCol="0" anchor="t">
            <a:spAutoFit/>
          </a:bodyPr>
          <a:lstStyle/>
          <a:p>
            <a:pPr algn="l">
              <a:lnSpc>
                <a:spcPts val="4620"/>
              </a:lnSpc>
              <a:spcBef>
                <a:spcPct val="0"/>
              </a:spcBef>
            </a:pPr>
            <a:r>
              <a:rPr lang="en-US" sz="3300">
                <a:solidFill>
                  <a:srgbClr val="FFFFFF"/>
                </a:solidFill>
                <a:latin typeface="Arimo"/>
                <a:ea typeface="Arimo"/>
                <a:cs typeface="Arimo"/>
                <a:sym typeface="Arimo"/>
              </a:rPr>
              <a:t>Sempre que o algoritmo encontra uma sala alocada perfeitamente (fitness &lt; limite de inserção) ele armazena no “filho ideal”.</a:t>
            </a:r>
          </a:p>
        </p:txBody>
      </p:sp>
      <p:sp>
        <p:nvSpPr>
          <p:cNvPr id="7" name="TextBox 7"/>
          <p:cNvSpPr txBox="1"/>
          <p:nvPr/>
        </p:nvSpPr>
        <p:spPr>
          <a:xfrm>
            <a:off x="3294507" y="4827635"/>
            <a:ext cx="11698985" cy="852611"/>
          </a:xfrm>
          <a:prstGeom prst="rect">
            <a:avLst/>
          </a:prstGeom>
        </p:spPr>
        <p:txBody>
          <a:bodyPr lIns="0" tIns="0" rIns="0" bIns="0" rtlCol="0" anchor="t">
            <a:spAutoFit/>
          </a:bodyPr>
          <a:lstStyle/>
          <a:p>
            <a:pPr algn="ctr">
              <a:lnSpc>
                <a:spcPts val="3405"/>
              </a:lnSpc>
              <a:spcBef>
                <a:spcPct val="0"/>
              </a:spcBef>
            </a:pPr>
            <a:r>
              <a:rPr lang="en-US" sz="2432" b="1">
                <a:solidFill>
                  <a:srgbClr val="FFFFFF"/>
                </a:solidFill>
                <a:latin typeface="Arimo Bold"/>
                <a:ea typeface="Arimo Bold"/>
                <a:cs typeface="Arimo Bold"/>
                <a:sym typeface="Arimo Bold"/>
              </a:rPr>
              <a:t>*O limite de inserção é acrescido sempre que o AG passa  um periodo (pré-definido) sem aumentar sua taxa de evolução*</a:t>
            </a:r>
          </a:p>
        </p:txBody>
      </p:sp>
      <p:sp>
        <p:nvSpPr>
          <p:cNvPr id="8" name="TextBox 8"/>
          <p:cNvSpPr txBox="1"/>
          <p:nvPr/>
        </p:nvSpPr>
        <p:spPr>
          <a:xfrm>
            <a:off x="1143000" y="2193567"/>
            <a:ext cx="3581301" cy="784510"/>
          </a:xfrm>
          <a:prstGeom prst="rect">
            <a:avLst/>
          </a:prstGeom>
        </p:spPr>
        <p:txBody>
          <a:bodyPr wrap="square" lIns="0" tIns="0" rIns="0" bIns="0" rtlCol="0" anchor="t">
            <a:spAutoFit/>
          </a:bodyPr>
          <a:lstStyle/>
          <a:p>
            <a:pPr algn="ctr">
              <a:lnSpc>
                <a:spcPts val="6719"/>
              </a:lnSpc>
              <a:spcBef>
                <a:spcPct val="0"/>
              </a:spcBef>
            </a:pPr>
            <a:r>
              <a:rPr lang="en-US" sz="4800" dirty="0">
                <a:solidFill>
                  <a:srgbClr val="FFFFFF"/>
                </a:solidFill>
                <a:latin typeface="Arimo"/>
                <a:ea typeface="Arimo"/>
                <a:cs typeface="Arimo"/>
                <a:sym typeface="Arimo"/>
              </a:rPr>
              <a:t>Filho ideal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7428339" y="5941285"/>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3" name="TextBox 3"/>
          <p:cNvSpPr txBox="1"/>
          <p:nvPr/>
        </p:nvSpPr>
        <p:spPr>
          <a:xfrm>
            <a:off x="954095" y="387549"/>
            <a:ext cx="8951905" cy="1064009"/>
          </a:xfrm>
          <a:prstGeom prst="rect">
            <a:avLst/>
          </a:prstGeom>
        </p:spPr>
        <p:txBody>
          <a:bodyPr wrap="square" lIns="0" tIns="0" rIns="0" bIns="0" rtlCol="0" anchor="t">
            <a:spAutoFit/>
          </a:bodyPr>
          <a:lstStyle/>
          <a:p>
            <a:pPr algn="ctr">
              <a:lnSpc>
                <a:spcPts val="9055"/>
              </a:lnSpc>
              <a:spcBef>
                <a:spcPct val="0"/>
              </a:spcBef>
            </a:pPr>
            <a:r>
              <a:rPr lang="en-US" sz="6468" dirty="0" err="1">
                <a:solidFill>
                  <a:srgbClr val="FFFFFF"/>
                </a:solidFill>
                <a:latin typeface="Arimo"/>
                <a:ea typeface="Arimo"/>
                <a:cs typeface="Arimo"/>
                <a:sym typeface="Arimo"/>
              </a:rPr>
              <a:t>Seleção</a:t>
            </a:r>
            <a:r>
              <a:rPr lang="en-US" sz="6468" dirty="0">
                <a:solidFill>
                  <a:srgbClr val="FFFFFF"/>
                </a:solidFill>
                <a:latin typeface="Arimo"/>
                <a:ea typeface="Arimo"/>
                <a:cs typeface="Arimo"/>
                <a:sym typeface="Arimo"/>
              </a:rPr>
              <a:t> e </a:t>
            </a:r>
            <a:r>
              <a:rPr lang="en-US" sz="6468" dirty="0" err="1">
                <a:solidFill>
                  <a:srgbClr val="FFFFFF"/>
                </a:solidFill>
                <a:latin typeface="Arimo"/>
                <a:ea typeface="Arimo"/>
                <a:cs typeface="Arimo"/>
                <a:sym typeface="Arimo"/>
              </a:rPr>
              <a:t>Reprodução</a:t>
            </a:r>
            <a:endParaRPr lang="en-US" sz="6468" dirty="0">
              <a:solidFill>
                <a:srgbClr val="FFFFFF"/>
              </a:solidFill>
              <a:latin typeface="Arimo"/>
              <a:ea typeface="Arimo"/>
              <a:cs typeface="Arimo"/>
              <a:sym typeface="Arimo"/>
            </a:endParaRPr>
          </a:p>
        </p:txBody>
      </p:sp>
      <p:sp>
        <p:nvSpPr>
          <p:cNvPr id="4" name="TextBox 4"/>
          <p:cNvSpPr txBox="1"/>
          <p:nvPr/>
        </p:nvSpPr>
        <p:spPr>
          <a:xfrm>
            <a:off x="2094438" y="1678429"/>
            <a:ext cx="2858562" cy="784510"/>
          </a:xfrm>
          <a:prstGeom prst="rect">
            <a:avLst/>
          </a:prstGeom>
        </p:spPr>
        <p:txBody>
          <a:bodyPr wrap="square" lIns="0" tIns="0" rIns="0" bIns="0" rtlCol="0" anchor="t">
            <a:spAutoFit/>
          </a:bodyPr>
          <a:lstStyle/>
          <a:p>
            <a:pPr algn="ctr">
              <a:lnSpc>
                <a:spcPts val="6719"/>
              </a:lnSpc>
              <a:spcBef>
                <a:spcPct val="0"/>
              </a:spcBef>
            </a:pPr>
            <a:r>
              <a:rPr lang="en-US" sz="4800" dirty="0" err="1">
                <a:solidFill>
                  <a:srgbClr val="FFFFFF"/>
                </a:solidFill>
                <a:latin typeface="Arimo"/>
                <a:ea typeface="Arimo"/>
                <a:cs typeface="Arimo"/>
                <a:sym typeface="Arimo"/>
              </a:rPr>
              <a:t>Mutação</a:t>
            </a:r>
            <a:endParaRPr lang="en-US" sz="4800" dirty="0">
              <a:solidFill>
                <a:srgbClr val="FFFFFF"/>
              </a:solidFill>
              <a:latin typeface="Arimo"/>
              <a:ea typeface="Arimo"/>
              <a:cs typeface="Arimo"/>
              <a:sym typeface="Arimo"/>
            </a:endParaRPr>
          </a:p>
        </p:txBody>
      </p:sp>
      <p:sp>
        <p:nvSpPr>
          <p:cNvPr id="5" name="TextBox 5"/>
          <p:cNvSpPr txBox="1"/>
          <p:nvPr/>
        </p:nvSpPr>
        <p:spPr>
          <a:xfrm>
            <a:off x="1361936" y="2698600"/>
            <a:ext cx="15897364" cy="5847948"/>
          </a:xfrm>
          <a:prstGeom prst="rect">
            <a:avLst/>
          </a:prstGeom>
        </p:spPr>
        <p:txBody>
          <a:bodyPr lIns="0" tIns="0" rIns="0" bIns="0" rtlCol="0" anchor="t">
            <a:spAutoFit/>
          </a:bodyPr>
          <a:lstStyle/>
          <a:p>
            <a:pPr algn="l">
              <a:lnSpc>
                <a:spcPts val="4620"/>
              </a:lnSpc>
            </a:pPr>
            <a:r>
              <a:rPr lang="en-US" sz="3300" dirty="0" err="1">
                <a:solidFill>
                  <a:srgbClr val="FFFFFF"/>
                </a:solidFill>
                <a:latin typeface="Arimo"/>
                <a:ea typeface="Arimo"/>
                <a:cs typeface="Arimo"/>
                <a:sym typeface="Arimo"/>
              </a:rPr>
              <a:t>Todas</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turmas</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não</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alocadas</a:t>
            </a:r>
            <a:r>
              <a:rPr lang="en-US" sz="3300">
                <a:solidFill>
                  <a:srgbClr val="FFFFFF"/>
                </a:solidFill>
                <a:latin typeface="Arimo"/>
                <a:ea typeface="Arimo"/>
                <a:cs typeface="Arimo"/>
                <a:sym typeface="Arimo"/>
              </a:rPr>
              <a:t> sofrem</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mutação</a:t>
            </a:r>
            <a:endParaRPr lang="en-US" sz="3300" dirty="0">
              <a:solidFill>
                <a:srgbClr val="FFFFFF"/>
              </a:solidFill>
              <a:latin typeface="Arimo"/>
              <a:ea typeface="Arimo"/>
              <a:cs typeface="Arimo"/>
              <a:sym typeface="Arimo"/>
            </a:endParaRPr>
          </a:p>
          <a:p>
            <a:pPr algn="l">
              <a:lnSpc>
                <a:spcPts val="4620"/>
              </a:lnSpc>
              <a:spcBef>
                <a:spcPct val="0"/>
              </a:spcBef>
            </a:pPr>
            <a:endParaRPr lang="en-US" sz="3300" dirty="0">
              <a:solidFill>
                <a:srgbClr val="FFFFFF"/>
              </a:solidFill>
              <a:latin typeface="Arimo"/>
              <a:ea typeface="Arimo"/>
              <a:cs typeface="Arimo"/>
              <a:sym typeface="Arimo"/>
            </a:endParaRPr>
          </a:p>
          <a:p>
            <a:pPr algn="l">
              <a:lnSpc>
                <a:spcPts val="4620"/>
              </a:lnSpc>
              <a:spcBef>
                <a:spcPct val="0"/>
              </a:spcBef>
            </a:pPr>
            <a:r>
              <a:rPr lang="en-US" sz="3300" dirty="0">
                <a:solidFill>
                  <a:srgbClr val="FFFFFF"/>
                </a:solidFill>
                <a:latin typeface="Arimo"/>
                <a:ea typeface="Arimo"/>
                <a:cs typeface="Arimo"/>
                <a:sym typeface="Arimo"/>
              </a:rPr>
              <a:t>Se for </a:t>
            </a:r>
            <a:r>
              <a:rPr lang="en-US" sz="3300" dirty="0" err="1">
                <a:solidFill>
                  <a:srgbClr val="FFFFFF"/>
                </a:solidFill>
                <a:latin typeface="Arimo"/>
                <a:ea typeface="Arimo"/>
                <a:cs typeface="Arimo"/>
                <a:sym typeface="Arimo"/>
              </a:rPr>
              <a:t>escolhido</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tem</a:t>
            </a:r>
            <a:r>
              <a:rPr lang="en-US" sz="3300" dirty="0">
                <a:solidFill>
                  <a:srgbClr val="FFFFFF"/>
                </a:solidFill>
                <a:latin typeface="Arimo"/>
                <a:ea typeface="Arimo"/>
                <a:cs typeface="Arimo"/>
                <a:sym typeface="Arimo"/>
              </a:rPr>
              <a:t> 5 </a:t>
            </a:r>
            <a:r>
              <a:rPr lang="en-US" sz="3300" dirty="0" err="1">
                <a:solidFill>
                  <a:srgbClr val="FFFFFF"/>
                </a:solidFill>
                <a:latin typeface="Arimo"/>
                <a:ea typeface="Arimo"/>
                <a:cs typeface="Arimo"/>
                <a:sym typeface="Arimo"/>
              </a:rPr>
              <a:t>critérios</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em</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ordem</a:t>
            </a:r>
            <a:r>
              <a:rPr lang="en-US" sz="3300" dirty="0">
                <a:solidFill>
                  <a:srgbClr val="FFFFFF"/>
                </a:solidFill>
                <a:latin typeface="Arimo"/>
                <a:ea typeface="Arimo"/>
                <a:cs typeface="Arimo"/>
                <a:sym typeface="Arimo"/>
              </a:rPr>
              <a:t> de </a:t>
            </a:r>
            <a:r>
              <a:rPr lang="en-US" sz="3300" dirty="0" err="1">
                <a:solidFill>
                  <a:srgbClr val="FFFFFF"/>
                </a:solidFill>
                <a:latin typeface="Arimo"/>
                <a:ea typeface="Arimo"/>
                <a:cs typeface="Arimo"/>
                <a:sym typeface="Arimo"/>
              </a:rPr>
              <a:t>prioridade</a:t>
            </a:r>
            <a:r>
              <a:rPr lang="en-US" sz="3300" dirty="0">
                <a:solidFill>
                  <a:srgbClr val="FFFFFF"/>
                </a:solidFill>
                <a:latin typeface="Arimo"/>
                <a:ea typeface="Arimo"/>
                <a:cs typeface="Arimo"/>
                <a:sym typeface="Arimo"/>
              </a:rPr>
              <a:t> para a nova </a:t>
            </a:r>
            <a:r>
              <a:rPr lang="en-US" sz="3300" dirty="0" err="1">
                <a:solidFill>
                  <a:srgbClr val="FFFFFF"/>
                </a:solidFill>
                <a:latin typeface="Arimo"/>
                <a:ea typeface="Arimo"/>
                <a:cs typeface="Arimo"/>
                <a:sym typeface="Arimo"/>
              </a:rPr>
              <a:t>alocação</a:t>
            </a:r>
            <a:r>
              <a:rPr lang="en-US" sz="3300" dirty="0">
                <a:solidFill>
                  <a:srgbClr val="FFFFFF"/>
                </a:solidFill>
                <a:latin typeface="Arimo"/>
                <a:ea typeface="Arimo"/>
                <a:cs typeface="Arimo"/>
                <a:sym typeface="Arimo"/>
              </a:rPr>
              <a:t>:</a:t>
            </a:r>
          </a:p>
          <a:p>
            <a:pPr algn="l">
              <a:lnSpc>
                <a:spcPts val="4620"/>
              </a:lnSpc>
              <a:spcBef>
                <a:spcPct val="0"/>
              </a:spcBef>
            </a:pPr>
            <a:endParaRPr lang="en-US" sz="3300" dirty="0">
              <a:solidFill>
                <a:srgbClr val="FFFFFF"/>
              </a:solidFill>
              <a:latin typeface="Arimo"/>
              <a:ea typeface="Arimo"/>
              <a:cs typeface="Arimo"/>
              <a:sym typeface="Arimo"/>
            </a:endParaRPr>
          </a:p>
          <a:p>
            <a:pPr algn="just">
              <a:lnSpc>
                <a:spcPts val="4620"/>
              </a:lnSpc>
              <a:spcBef>
                <a:spcPct val="0"/>
              </a:spcBef>
            </a:pPr>
            <a:r>
              <a:rPr lang="en-US" sz="3300" dirty="0">
                <a:solidFill>
                  <a:srgbClr val="FFFFFF"/>
                </a:solidFill>
                <a:latin typeface="Arimo"/>
                <a:ea typeface="Arimo"/>
                <a:cs typeface="Arimo"/>
                <a:sym typeface="Arimo"/>
              </a:rPr>
              <a:t>      1° - </a:t>
            </a:r>
            <a:r>
              <a:rPr lang="en-US" sz="3300" dirty="0" err="1">
                <a:solidFill>
                  <a:srgbClr val="FFFFFF"/>
                </a:solidFill>
                <a:latin typeface="Arimo"/>
                <a:ea typeface="Arimo"/>
                <a:cs typeface="Arimo"/>
                <a:sym typeface="Arimo"/>
              </a:rPr>
              <a:t>Turma</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alocada</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na</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mesma</a:t>
            </a:r>
            <a:r>
              <a:rPr lang="en-US" sz="3300" dirty="0">
                <a:solidFill>
                  <a:srgbClr val="FFFFFF"/>
                </a:solidFill>
                <a:latin typeface="Arimo"/>
                <a:ea typeface="Arimo"/>
                <a:cs typeface="Arimo"/>
                <a:sym typeface="Arimo"/>
              </a:rPr>
              <a:t> sala para </a:t>
            </a:r>
            <a:r>
              <a:rPr lang="en-US" sz="3300" dirty="0" err="1">
                <a:solidFill>
                  <a:srgbClr val="FFFFFF"/>
                </a:solidFill>
                <a:latin typeface="Arimo"/>
                <a:ea typeface="Arimo"/>
                <a:cs typeface="Arimo"/>
                <a:sym typeface="Arimo"/>
              </a:rPr>
              <a:t>horários</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diferentes</a:t>
            </a:r>
            <a:r>
              <a:rPr lang="en-US" sz="3300" dirty="0">
                <a:solidFill>
                  <a:srgbClr val="FFFFFF"/>
                </a:solidFill>
                <a:latin typeface="Arimo"/>
                <a:ea typeface="Arimo"/>
                <a:cs typeface="Arimo"/>
                <a:sym typeface="Arimo"/>
              </a:rPr>
              <a:t>.</a:t>
            </a:r>
          </a:p>
          <a:p>
            <a:pPr algn="just">
              <a:lnSpc>
                <a:spcPts val="4620"/>
              </a:lnSpc>
              <a:spcBef>
                <a:spcPct val="0"/>
              </a:spcBef>
            </a:pPr>
            <a:r>
              <a:rPr lang="en-US" sz="3300" dirty="0">
                <a:solidFill>
                  <a:srgbClr val="FFFFFF"/>
                </a:solidFill>
                <a:latin typeface="Arimo"/>
                <a:ea typeface="Arimo"/>
                <a:cs typeface="Arimo"/>
                <a:sym typeface="Arimo"/>
              </a:rPr>
              <a:t>      2° - Bloco </a:t>
            </a:r>
            <a:r>
              <a:rPr lang="en-US" sz="3300" dirty="0" err="1">
                <a:solidFill>
                  <a:srgbClr val="FFFFFF"/>
                </a:solidFill>
                <a:latin typeface="Arimo"/>
                <a:ea typeface="Arimo"/>
                <a:cs typeface="Arimo"/>
                <a:sym typeface="Arimo"/>
              </a:rPr>
              <a:t>preferencial</a:t>
            </a:r>
            <a:r>
              <a:rPr lang="en-US" sz="3300" dirty="0">
                <a:solidFill>
                  <a:srgbClr val="FFFFFF"/>
                </a:solidFill>
                <a:latin typeface="Arimo"/>
                <a:ea typeface="Arimo"/>
                <a:cs typeface="Arimo"/>
                <a:sym typeface="Arimo"/>
              </a:rPr>
              <a:t> com </a:t>
            </a:r>
            <a:r>
              <a:rPr lang="en-US" sz="3300" dirty="0" err="1">
                <a:solidFill>
                  <a:srgbClr val="FFFFFF"/>
                </a:solidFill>
                <a:latin typeface="Arimo"/>
                <a:ea typeface="Arimo"/>
                <a:cs typeface="Arimo"/>
                <a:sym typeface="Arimo"/>
              </a:rPr>
              <a:t>capacidade</a:t>
            </a:r>
            <a:r>
              <a:rPr lang="en-US" sz="3300" dirty="0">
                <a:solidFill>
                  <a:srgbClr val="FFFFFF"/>
                </a:solidFill>
                <a:latin typeface="Arimo"/>
                <a:ea typeface="Arimo"/>
                <a:cs typeface="Arimo"/>
                <a:sym typeface="Arimo"/>
              </a:rPr>
              <a:t> 15% </a:t>
            </a:r>
            <a:r>
              <a:rPr lang="en-US" sz="3300" dirty="0" err="1">
                <a:solidFill>
                  <a:srgbClr val="FFFFFF"/>
                </a:solidFill>
                <a:latin typeface="Arimo"/>
                <a:ea typeface="Arimo"/>
                <a:cs typeface="Arimo"/>
                <a:sym typeface="Arimo"/>
              </a:rPr>
              <a:t>maior</a:t>
            </a:r>
            <a:endParaRPr lang="en-US" sz="3300" dirty="0">
              <a:solidFill>
                <a:srgbClr val="FFFFFF"/>
              </a:solidFill>
              <a:latin typeface="Arimo"/>
              <a:ea typeface="Arimo"/>
              <a:cs typeface="Arimo"/>
              <a:sym typeface="Arimo"/>
            </a:endParaRPr>
          </a:p>
          <a:p>
            <a:pPr algn="just">
              <a:lnSpc>
                <a:spcPts val="4620"/>
              </a:lnSpc>
              <a:spcBef>
                <a:spcPct val="0"/>
              </a:spcBef>
            </a:pPr>
            <a:r>
              <a:rPr lang="en-US" sz="3300" dirty="0">
                <a:solidFill>
                  <a:srgbClr val="FFFFFF"/>
                </a:solidFill>
                <a:latin typeface="Arimo"/>
                <a:ea typeface="Arimo"/>
                <a:cs typeface="Arimo"/>
                <a:sym typeface="Arimo"/>
              </a:rPr>
              <a:t>      3° - Salas com </a:t>
            </a:r>
            <a:r>
              <a:rPr lang="en-US" sz="3300" dirty="0" err="1">
                <a:solidFill>
                  <a:srgbClr val="FFFFFF"/>
                </a:solidFill>
                <a:latin typeface="Arimo"/>
                <a:ea typeface="Arimo"/>
                <a:cs typeface="Arimo"/>
                <a:sym typeface="Arimo"/>
              </a:rPr>
              <a:t>capacidade</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maior</a:t>
            </a:r>
            <a:r>
              <a:rPr lang="en-US" sz="3300" dirty="0">
                <a:solidFill>
                  <a:srgbClr val="FFFFFF"/>
                </a:solidFill>
                <a:latin typeface="Arimo"/>
                <a:ea typeface="Arimo"/>
                <a:cs typeface="Arimo"/>
                <a:sym typeface="Arimo"/>
              </a:rPr>
              <a:t> que 35% da </a:t>
            </a:r>
            <a:r>
              <a:rPr lang="en-US" sz="3300" dirty="0" err="1">
                <a:solidFill>
                  <a:srgbClr val="FFFFFF"/>
                </a:solidFill>
                <a:latin typeface="Arimo"/>
                <a:ea typeface="Arimo"/>
                <a:cs typeface="Arimo"/>
                <a:sym typeface="Arimo"/>
              </a:rPr>
              <a:t>turma</a:t>
            </a:r>
            <a:endParaRPr lang="en-US" sz="3300" dirty="0">
              <a:solidFill>
                <a:srgbClr val="FFFFFF"/>
              </a:solidFill>
              <a:latin typeface="Arimo"/>
              <a:ea typeface="Arimo"/>
              <a:cs typeface="Arimo"/>
              <a:sym typeface="Arimo"/>
            </a:endParaRPr>
          </a:p>
          <a:p>
            <a:pPr algn="just">
              <a:lnSpc>
                <a:spcPts val="4620"/>
              </a:lnSpc>
              <a:spcBef>
                <a:spcPct val="0"/>
              </a:spcBef>
            </a:pPr>
            <a:r>
              <a:rPr lang="en-US" sz="3300" dirty="0">
                <a:solidFill>
                  <a:srgbClr val="FFFFFF"/>
                </a:solidFill>
                <a:latin typeface="Arimo"/>
                <a:ea typeface="Arimo"/>
                <a:cs typeface="Arimo"/>
                <a:sym typeface="Arimo"/>
              </a:rPr>
              <a:t>      4° - Salas do </a:t>
            </a:r>
            <a:r>
              <a:rPr lang="en-US" sz="3300" dirty="0" err="1">
                <a:solidFill>
                  <a:srgbClr val="FFFFFF"/>
                </a:solidFill>
                <a:latin typeface="Arimo"/>
                <a:ea typeface="Arimo"/>
                <a:cs typeface="Arimo"/>
                <a:sym typeface="Arimo"/>
              </a:rPr>
              <a:t>bloco</a:t>
            </a:r>
            <a:r>
              <a:rPr lang="en-US" sz="3300" dirty="0">
                <a:solidFill>
                  <a:srgbClr val="FFFFFF"/>
                </a:solidFill>
                <a:latin typeface="Arimo"/>
                <a:ea typeface="Arimo"/>
                <a:cs typeface="Arimo"/>
                <a:sym typeface="Arimo"/>
              </a:rPr>
              <a:t> </a:t>
            </a:r>
            <a:r>
              <a:rPr lang="en-US" sz="3300" dirty="0" err="1">
                <a:solidFill>
                  <a:srgbClr val="FFFFFF"/>
                </a:solidFill>
                <a:latin typeface="Arimo"/>
                <a:ea typeface="Arimo"/>
                <a:cs typeface="Arimo"/>
                <a:sym typeface="Arimo"/>
              </a:rPr>
              <a:t>preferido</a:t>
            </a:r>
            <a:endParaRPr lang="en-US" sz="3300" dirty="0">
              <a:solidFill>
                <a:srgbClr val="FFFFFF"/>
              </a:solidFill>
              <a:latin typeface="Arimo"/>
              <a:ea typeface="Arimo"/>
              <a:cs typeface="Arimo"/>
              <a:sym typeface="Arimo"/>
            </a:endParaRPr>
          </a:p>
          <a:p>
            <a:pPr algn="just">
              <a:lnSpc>
                <a:spcPts val="4620"/>
              </a:lnSpc>
              <a:spcBef>
                <a:spcPct val="0"/>
              </a:spcBef>
            </a:pPr>
            <a:r>
              <a:rPr lang="en-US" sz="3300" dirty="0">
                <a:solidFill>
                  <a:srgbClr val="FFFFFF"/>
                </a:solidFill>
                <a:latin typeface="Arimo"/>
                <a:ea typeface="Arimo"/>
                <a:cs typeface="Arimo"/>
                <a:sym typeface="Arimo"/>
              </a:rPr>
              <a:t>      5° - </a:t>
            </a:r>
            <a:r>
              <a:rPr lang="en-US" sz="3300" dirty="0" err="1">
                <a:solidFill>
                  <a:srgbClr val="FFFFFF"/>
                </a:solidFill>
                <a:latin typeface="Arimo"/>
                <a:ea typeface="Arimo"/>
                <a:cs typeface="Arimo"/>
                <a:sym typeface="Arimo"/>
              </a:rPr>
              <a:t>Qualquer</a:t>
            </a:r>
            <a:r>
              <a:rPr lang="en-US" sz="3300" dirty="0">
                <a:solidFill>
                  <a:srgbClr val="FFFFFF"/>
                </a:solidFill>
                <a:latin typeface="Arimo"/>
                <a:ea typeface="Arimo"/>
                <a:cs typeface="Arimo"/>
                <a:sym typeface="Arimo"/>
              </a:rPr>
              <a:t> sala </a:t>
            </a:r>
            <a:r>
              <a:rPr lang="en-US" sz="3300" dirty="0" err="1">
                <a:solidFill>
                  <a:srgbClr val="FFFFFF"/>
                </a:solidFill>
                <a:latin typeface="Arimo"/>
                <a:ea typeface="Arimo"/>
                <a:cs typeface="Arimo"/>
                <a:sym typeface="Arimo"/>
              </a:rPr>
              <a:t>disponível</a:t>
            </a:r>
            <a:endParaRPr lang="en-US" sz="3300" dirty="0">
              <a:solidFill>
                <a:srgbClr val="FFFFFF"/>
              </a:solidFill>
              <a:latin typeface="Arimo"/>
              <a:ea typeface="Arimo"/>
              <a:cs typeface="Arimo"/>
              <a:sym typeface="Arimo"/>
            </a:endParaRPr>
          </a:p>
          <a:p>
            <a:pPr algn="l">
              <a:lnSpc>
                <a:spcPts val="4620"/>
              </a:lnSpc>
              <a:spcBef>
                <a:spcPct val="0"/>
              </a:spcBef>
            </a:pPr>
            <a:endParaRPr lang="en-US" sz="3300" dirty="0">
              <a:solidFill>
                <a:srgbClr val="FFFFFF"/>
              </a:solidFill>
              <a:latin typeface="Arimo"/>
              <a:ea typeface="Arimo"/>
              <a:cs typeface="Arimo"/>
              <a:sym typeface="Arim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7428339" y="5941285"/>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3" name="TextBox 3"/>
          <p:cNvSpPr txBox="1"/>
          <p:nvPr/>
        </p:nvSpPr>
        <p:spPr>
          <a:xfrm>
            <a:off x="790388" y="561427"/>
            <a:ext cx="6296211" cy="794833"/>
          </a:xfrm>
          <a:prstGeom prst="rect">
            <a:avLst/>
          </a:prstGeom>
        </p:spPr>
        <p:txBody>
          <a:bodyPr wrap="square" lIns="0" tIns="0" rIns="0" bIns="0" rtlCol="0" anchor="t">
            <a:spAutoFit/>
          </a:bodyPr>
          <a:lstStyle/>
          <a:p>
            <a:pPr algn="ctr">
              <a:lnSpc>
                <a:spcPts val="6752"/>
              </a:lnSpc>
              <a:spcBef>
                <a:spcPct val="0"/>
              </a:spcBef>
            </a:pPr>
            <a:r>
              <a:rPr lang="en-US" sz="4823" dirty="0" err="1">
                <a:solidFill>
                  <a:srgbClr val="FFFFFF"/>
                </a:solidFill>
                <a:latin typeface="Arimo"/>
                <a:ea typeface="Arimo"/>
                <a:cs typeface="Arimo"/>
                <a:sym typeface="Arimo"/>
              </a:rPr>
              <a:t>Processo</a:t>
            </a:r>
            <a:r>
              <a:rPr lang="en-US" sz="4823" dirty="0">
                <a:solidFill>
                  <a:srgbClr val="FFFFFF"/>
                </a:solidFill>
                <a:latin typeface="Arimo"/>
                <a:ea typeface="Arimo"/>
                <a:cs typeface="Arimo"/>
                <a:sym typeface="Arimo"/>
              </a:rPr>
              <a:t> de </a:t>
            </a:r>
            <a:r>
              <a:rPr lang="en-US" sz="4823" dirty="0" err="1">
                <a:solidFill>
                  <a:srgbClr val="FFFFFF"/>
                </a:solidFill>
                <a:latin typeface="Arimo"/>
                <a:ea typeface="Arimo"/>
                <a:cs typeface="Arimo"/>
                <a:sym typeface="Arimo"/>
              </a:rPr>
              <a:t>Iteração</a:t>
            </a:r>
            <a:endParaRPr lang="en-US" sz="4823" dirty="0">
              <a:solidFill>
                <a:srgbClr val="FFFFFF"/>
              </a:solidFill>
              <a:latin typeface="Arimo"/>
              <a:ea typeface="Arimo"/>
              <a:cs typeface="Arimo"/>
              <a:sym typeface="Arimo"/>
            </a:endParaRPr>
          </a:p>
        </p:txBody>
      </p:sp>
      <p:sp>
        <p:nvSpPr>
          <p:cNvPr id="4" name="TextBox 4"/>
          <p:cNvSpPr txBox="1"/>
          <p:nvPr/>
        </p:nvSpPr>
        <p:spPr>
          <a:xfrm>
            <a:off x="1717450" y="1772411"/>
            <a:ext cx="13746882" cy="667460"/>
          </a:xfrm>
          <a:prstGeom prst="rect">
            <a:avLst/>
          </a:prstGeom>
        </p:spPr>
        <p:txBody>
          <a:bodyPr lIns="0" tIns="0" rIns="0" bIns="0" rtlCol="0" anchor="t">
            <a:spAutoFit/>
          </a:bodyPr>
          <a:lstStyle/>
          <a:p>
            <a:pPr algn="l">
              <a:lnSpc>
                <a:spcPts val="5212"/>
              </a:lnSpc>
              <a:spcBef>
                <a:spcPct val="0"/>
              </a:spcBef>
            </a:pPr>
            <a:r>
              <a:rPr lang="en-US" sz="3723">
                <a:solidFill>
                  <a:srgbClr val="FFFFFF"/>
                </a:solidFill>
                <a:latin typeface="Arimo"/>
                <a:ea typeface="Arimo"/>
                <a:cs typeface="Arimo"/>
                <a:sym typeface="Arimo"/>
              </a:rPr>
              <a:t>1 - São criados X elementos, baseado no tamanho da população </a:t>
            </a:r>
          </a:p>
        </p:txBody>
      </p:sp>
      <p:sp>
        <p:nvSpPr>
          <p:cNvPr id="5" name="TextBox 5"/>
          <p:cNvSpPr txBox="1"/>
          <p:nvPr/>
        </p:nvSpPr>
        <p:spPr>
          <a:xfrm>
            <a:off x="1717450" y="2805507"/>
            <a:ext cx="14508786" cy="1324722"/>
          </a:xfrm>
          <a:prstGeom prst="rect">
            <a:avLst/>
          </a:prstGeom>
        </p:spPr>
        <p:txBody>
          <a:bodyPr lIns="0" tIns="0" rIns="0" bIns="0" rtlCol="0" anchor="t">
            <a:spAutoFit/>
          </a:bodyPr>
          <a:lstStyle/>
          <a:p>
            <a:pPr algn="l">
              <a:lnSpc>
                <a:spcPts val="5212"/>
              </a:lnSpc>
              <a:spcBef>
                <a:spcPct val="0"/>
              </a:spcBef>
            </a:pPr>
            <a:r>
              <a:rPr lang="en-US" sz="3723">
                <a:solidFill>
                  <a:srgbClr val="FFFFFF"/>
                </a:solidFill>
                <a:latin typeface="Arimo"/>
                <a:ea typeface="Arimo"/>
                <a:cs typeface="Arimo"/>
                <a:sym typeface="Arimo"/>
              </a:rPr>
              <a:t>2 - É realizado o torneio baseado na quantidade de novos individuos por geração, para descobrir quem serão os pais da próxima geração </a:t>
            </a:r>
          </a:p>
        </p:txBody>
      </p:sp>
      <p:sp>
        <p:nvSpPr>
          <p:cNvPr id="6" name="TextBox 6"/>
          <p:cNvSpPr txBox="1"/>
          <p:nvPr/>
        </p:nvSpPr>
        <p:spPr>
          <a:xfrm>
            <a:off x="1717450" y="4559598"/>
            <a:ext cx="14508786" cy="1324722"/>
          </a:xfrm>
          <a:prstGeom prst="rect">
            <a:avLst/>
          </a:prstGeom>
        </p:spPr>
        <p:txBody>
          <a:bodyPr lIns="0" tIns="0" rIns="0" bIns="0" rtlCol="0" anchor="t">
            <a:spAutoFit/>
          </a:bodyPr>
          <a:lstStyle/>
          <a:p>
            <a:pPr algn="l">
              <a:lnSpc>
                <a:spcPts val="5212"/>
              </a:lnSpc>
              <a:spcBef>
                <a:spcPct val="0"/>
              </a:spcBef>
            </a:pPr>
            <a:r>
              <a:rPr lang="en-US" sz="3723">
                <a:solidFill>
                  <a:srgbClr val="FFFFFF"/>
                </a:solidFill>
                <a:latin typeface="Arimo"/>
                <a:ea typeface="Arimo"/>
                <a:cs typeface="Arimo"/>
                <a:sym typeface="Arimo"/>
              </a:rPr>
              <a:t>3 - São alocados nos filhos de cada par os genes do filho ideal e os melhores genes dos pais, após isso os filhos sofrem a mutação.</a:t>
            </a:r>
          </a:p>
        </p:txBody>
      </p:sp>
      <p:sp>
        <p:nvSpPr>
          <p:cNvPr id="7" name="TextBox 7"/>
          <p:cNvSpPr txBox="1"/>
          <p:nvPr/>
        </p:nvSpPr>
        <p:spPr>
          <a:xfrm>
            <a:off x="1717450" y="6312945"/>
            <a:ext cx="14508786" cy="667460"/>
          </a:xfrm>
          <a:prstGeom prst="rect">
            <a:avLst/>
          </a:prstGeom>
        </p:spPr>
        <p:txBody>
          <a:bodyPr lIns="0" tIns="0" rIns="0" bIns="0" rtlCol="0" anchor="t">
            <a:spAutoFit/>
          </a:bodyPr>
          <a:lstStyle/>
          <a:p>
            <a:pPr algn="l">
              <a:lnSpc>
                <a:spcPts val="5212"/>
              </a:lnSpc>
              <a:spcBef>
                <a:spcPct val="0"/>
              </a:spcBef>
            </a:pPr>
            <a:r>
              <a:rPr lang="en-US" sz="3723">
                <a:solidFill>
                  <a:srgbClr val="FFFFFF"/>
                </a:solidFill>
                <a:latin typeface="Arimo"/>
                <a:ea typeface="Arimo"/>
                <a:cs typeface="Arimo"/>
                <a:sym typeface="Arimo"/>
              </a:rPr>
              <a:t>4 - As alocações consideradas ideais, são alocadas no filho ideal.</a:t>
            </a:r>
          </a:p>
        </p:txBody>
      </p:sp>
      <p:sp>
        <p:nvSpPr>
          <p:cNvPr id="8" name="TextBox 8"/>
          <p:cNvSpPr txBox="1"/>
          <p:nvPr/>
        </p:nvSpPr>
        <p:spPr>
          <a:xfrm>
            <a:off x="1763874" y="7409030"/>
            <a:ext cx="14508786" cy="667460"/>
          </a:xfrm>
          <a:prstGeom prst="rect">
            <a:avLst/>
          </a:prstGeom>
        </p:spPr>
        <p:txBody>
          <a:bodyPr lIns="0" tIns="0" rIns="0" bIns="0" rtlCol="0" anchor="t">
            <a:spAutoFit/>
          </a:bodyPr>
          <a:lstStyle/>
          <a:p>
            <a:pPr algn="l">
              <a:lnSpc>
                <a:spcPts val="5212"/>
              </a:lnSpc>
              <a:spcBef>
                <a:spcPct val="0"/>
              </a:spcBef>
            </a:pPr>
            <a:r>
              <a:rPr lang="en-US" sz="3723">
                <a:solidFill>
                  <a:srgbClr val="FFFFFF"/>
                </a:solidFill>
                <a:latin typeface="Arimo"/>
                <a:ea typeface="Arimo"/>
                <a:cs typeface="Arimo"/>
                <a:sym typeface="Arimo"/>
              </a:rPr>
              <a:t>5 - Os cinco piores individuos da população são substituidos.</a:t>
            </a:r>
          </a:p>
        </p:txBody>
      </p:sp>
      <p:sp>
        <p:nvSpPr>
          <p:cNvPr id="9" name="TextBox 9"/>
          <p:cNvSpPr txBox="1"/>
          <p:nvPr/>
        </p:nvSpPr>
        <p:spPr>
          <a:xfrm>
            <a:off x="1763874" y="8590840"/>
            <a:ext cx="14806675" cy="667460"/>
          </a:xfrm>
          <a:prstGeom prst="rect">
            <a:avLst/>
          </a:prstGeom>
        </p:spPr>
        <p:txBody>
          <a:bodyPr lIns="0" tIns="0" rIns="0" bIns="0" rtlCol="0" anchor="t">
            <a:spAutoFit/>
          </a:bodyPr>
          <a:lstStyle/>
          <a:p>
            <a:pPr algn="l">
              <a:lnSpc>
                <a:spcPts val="5212"/>
              </a:lnSpc>
              <a:spcBef>
                <a:spcPct val="0"/>
              </a:spcBef>
            </a:pPr>
            <a:r>
              <a:rPr lang="en-US" sz="3723">
                <a:solidFill>
                  <a:srgbClr val="FFFFFF"/>
                </a:solidFill>
                <a:latin typeface="Arimo"/>
                <a:ea typeface="Arimo"/>
                <a:cs typeface="Arimo"/>
                <a:sym typeface="Arimo"/>
              </a:rPr>
              <a:t>6 - Repete o processo 2 até o alcançar o número de gerações definido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7428339" y="5941285"/>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grpSp>
        <p:nvGrpSpPr>
          <p:cNvPr id="3" name="Group 3"/>
          <p:cNvGrpSpPr/>
          <p:nvPr/>
        </p:nvGrpSpPr>
        <p:grpSpPr>
          <a:xfrm>
            <a:off x="1245978" y="2528048"/>
            <a:ext cx="2172573" cy="217257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txBody>
            <a:bodyPr/>
            <a:lstStyle/>
            <a:p>
              <a:endParaRPr lang="pt-BR"/>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r>
                <a:rPr lang="en-US" sz="1899">
                  <a:solidFill>
                    <a:srgbClr val="FFFFFF"/>
                  </a:solidFill>
                  <a:latin typeface="Open Sans"/>
                  <a:ea typeface="Open Sans"/>
                  <a:cs typeface="Open Sans"/>
                  <a:sym typeface="Open Sans"/>
                </a:rPr>
                <a:t>Criação dos elementos iniciais</a:t>
              </a:r>
            </a:p>
          </p:txBody>
        </p:sp>
      </p:grpSp>
      <p:grpSp>
        <p:nvGrpSpPr>
          <p:cNvPr id="6" name="Group 6"/>
          <p:cNvGrpSpPr/>
          <p:nvPr/>
        </p:nvGrpSpPr>
        <p:grpSpPr>
          <a:xfrm>
            <a:off x="5492772" y="2528048"/>
            <a:ext cx="2172573" cy="21725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txBody>
            <a:bodyPr/>
            <a:lstStyle/>
            <a:p>
              <a:endParaRPr lang="pt-BR"/>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r>
                <a:rPr lang="en-US" sz="1899">
                  <a:solidFill>
                    <a:srgbClr val="FFFFFF"/>
                  </a:solidFill>
                  <a:latin typeface="Open Sans"/>
                  <a:ea typeface="Open Sans"/>
                  <a:cs typeface="Open Sans"/>
                  <a:sym typeface="Open Sans"/>
                </a:rPr>
                <a:t>Torneio</a:t>
              </a:r>
            </a:p>
          </p:txBody>
        </p:sp>
      </p:grpSp>
      <p:grpSp>
        <p:nvGrpSpPr>
          <p:cNvPr id="9" name="Group 9"/>
          <p:cNvGrpSpPr/>
          <p:nvPr/>
        </p:nvGrpSpPr>
        <p:grpSpPr>
          <a:xfrm>
            <a:off x="9431266" y="3356164"/>
            <a:ext cx="2172573" cy="217257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txBody>
            <a:bodyPr/>
            <a:lstStyle/>
            <a:p>
              <a:endParaRPr lang="pt-BR"/>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r>
                <a:rPr lang="en-US" sz="1899">
                  <a:solidFill>
                    <a:srgbClr val="FFFFFF"/>
                  </a:solidFill>
                  <a:latin typeface="Open Sans"/>
                  <a:ea typeface="Open Sans"/>
                  <a:cs typeface="Open Sans"/>
                  <a:sym typeface="Open Sans"/>
                </a:rPr>
                <a:t>Alocação dos genes nos filhos</a:t>
              </a:r>
            </a:p>
          </p:txBody>
        </p:sp>
      </p:grpSp>
      <p:grpSp>
        <p:nvGrpSpPr>
          <p:cNvPr id="12" name="Group 12"/>
          <p:cNvGrpSpPr/>
          <p:nvPr/>
        </p:nvGrpSpPr>
        <p:grpSpPr>
          <a:xfrm>
            <a:off x="12569034" y="675727"/>
            <a:ext cx="2172573" cy="217257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txBody>
            <a:bodyPr/>
            <a:lstStyle/>
            <a:p>
              <a:endParaRPr lang="pt-BR"/>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r>
                <a:rPr lang="en-US" sz="1899">
                  <a:solidFill>
                    <a:srgbClr val="FFFFFF"/>
                  </a:solidFill>
                  <a:latin typeface="Open Sans"/>
                  <a:ea typeface="Open Sans"/>
                  <a:cs typeface="Open Sans"/>
                  <a:sym typeface="Open Sans"/>
                </a:rPr>
                <a:t>filho ideal</a:t>
              </a:r>
            </a:p>
          </p:txBody>
        </p:sp>
      </p:grpSp>
      <p:sp>
        <p:nvSpPr>
          <p:cNvPr id="15" name="AutoShape 15"/>
          <p:cNvSpPr/>
          <p:nvPr/>
        </p:nvSpPr>
        <p:spPr>
          <a:xfrm flipV="1">
            <a:off x="11603839" y="2848300"/>
            <a:ext cx="2051481" cy="1594150"/>
          </a:xfrm>
          <a:prstGeom prst="line">
            <a:avLst/>
          </a:prstGeom>
          <a:ln w="38100" cap="flat">
            <a:solidFill>
              <a:srgbClr val="FFFFFF"/>
            </a:solidFill>
            <a:prstDash val="solid"/>
            <a:headEnd type="none" w="sm" len="sm"/>
            <a:tailEnd type="arrow" w="med" len="sm"/>
          </a:ln>
        </p:spPr>
        <p:txBody>
          <a:bodyPr/>
          <a:lstStyle/>
          <a:p>
            <a:endParaRPr lang="pt-BR"/>
          </a:p>
        </p:txBody>
      </p:sp>
      <p:sp>
        <p:nvSpPr>
          <p:cNvPr id="16" name="AutoShape 16"/>
          <p:cNvSpPr/>
          <p:nvPr/>
        </p:nvSpPr>
        <p:spPr>
          <a:xfrm flipH="1">
            <a:off x="10517553" y="1762014"/>
            <a:ext cx="2051481" cy="1594150"/>
          </a:xfrm>
          <a:prstGeom prst="line">
            <a:avLst/>
          </a:prstGeom>
          <a:ln w="38100" cap="flat">
            <a:solidFill>
              <a:srgbClr val="FFFFFF"/>
            </a:solidFill>
            <a:prstDash val="solid"/>
            <a:headEnd type="none" w="sm" len="sm"/>
            <a:tailEnd type="arrow" w="med" len="sm"/>
          </a:ln>
        </p:spPr>
        <p:txBody>
          <a:bodyPr/>
          <a:lstStyle/>
          <a:p>
            <a:endParaRPr lang="pt-BR"/>
          </a:p>
        </p:txBody>
      </p:sp>
      <p:sp>
        <p:nvSpPr>
          <p:cNvPr id="17" name="AutoShape 17"/>
          <p:cNvSpPr/>
          <p:nvPr/>
        </p:nvSpPr>
        <p:spPr>
          <a:xfrm>
            <a:off x="7665345" y="3614335"/>
            <a:ext cx="1765922" cy="828116"/>
          </a:xfrm>
          <a:prstGeom prst="line">
            <a:avLst/>
          </a:prstGeom>
          <a:ln w="38100" cap="flat">
            <a:solidFill>
              <a:srgbClr val="FFFFFF"/>
            </a:solidFill>
            <a:prstDash val="solid"/>
            <a:headEnd type="none" w="sm" len="sm"/>
            <a:tailEnd type="arrow" w="med" len="sm"/>
          </a:ln>
        </p:spPr>
        <p:txBody>
          <a:bodyPr/>
          <a:lstStyle/>
          <a:p>
            <a:endParaRPr lang="pt-BR"/>
          </a:p>
        </p:txBody>
      </p:sp>
      <p:sp>
        <p:nvSpPr>
          <p:cNvPr id="18" name="AutoShape 18"/>
          <p:cNvSpPr/>
          <p:nvPr/>
        </p:nvSpPr>
        <p:spPr>
          <a:xfrm flipV="1">
            <a:off x="3418550" y="3614335"/>
            <a:ext cx="2074222" cy="0"/>
          </a:xfrm>
          <a:prstGeom prst="line">
            <a:avLst/>
          </a:prstGeom>
          <a:ln w="38100" cap="flat">
            <a:solidFill>
              <a:srgbClr val="FFFFFF"/>
            </a:solidFill>
            <a:prstDash val="solid"/>
            <a:headEnd type="none" w="sm" len="sm"/>
            <a:tailEnd type="arrow" w="med" len="sm"/>
          </a:ln>
        </p:spPr>
        <p:txBody>
          <a:bodyPr/>
          <a:lstStyle/>
          <a:p>
            <a:endParaRPr lang="pt-BR"/>
          </a:p>
        </p:txBody>
      </p:sp>
      <p:grpSp>
        <p:nvGrpSpPr>
          <p:cNvPr id="19" name="Group 19"/>
          <p:cNvGrpSpPr/>
          <p:nvPr/>
        </p:nvGrpSpPr>
        <p:grpSpPr>
          <a:xfrm>
            <a:off x="9431266" y="6475678"/>
            <a:ext cx="2172573" cy="2172573"/>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txBody>
            <a:bodyPr/>
            <a:lstStyle/>
            <a:p>
              <a:endParaRPr lang="pt-BR"/>
            </a:p>
          </p:txBody>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r>
                <a:rPr lang="en-US" sz="1899">
                  <a:solidFill>
                    <a:srgbClr val="FFFFFF"/>
                  </a:solidFill>
                  <a:latin typeface="Open Sans"/>
                  <a:ea typeface="Open Sans"/>
                  <a:cs typeface="Open Sans"/>
                  <a:sym typeface="Open Sans"/>
                </a:rPr>
                <a:t>X piores individuos Substituídos</a:t>
              </a:r>
            </a:p>
          </p:txBody>
        </p:sp>
      </p:grpSp>
      <p:sp>
        <p:nvSpPr>
          <p:cNvPr id="22" name="AutoShape 22"/>
          <p:cNvSpPr/>
          <p:nvPr/>
        </p:nvSpPr>
        <p:spPr>
          <a:xfrm>
            <a:off x="10517553" y="5528737"/>
            <a:ext cx="0" cy="946941"/>
          </a:xfrm>
          <a:prstGeom prst="line">
            <a:avLst/>
          </a:prstGeom>
          <a:ln w="38100" cap="flat">
            <a:solidFill>
              <a:srgbClr val="FFFFFF"/>
            </a:solidFill>
            <a:prstDash val="solid"/>
            <a:headEnd type="none" w="sm" len="sm"/>
            <a:tailEnd type="arrow" w="med" len="sm"/>
          </a:ln>
        </p:spPr>
        <p:txBody>
          <a:bodyPr/>
          <a:lstStyle/>
          <a:p>
            <a:endParaRPr lang="pt-BR"/>
          </a:p>
        </p:txBody>
      </p:sp>
      <p:grpSp>
        <p:nvGrpSpPr>
          <p:cNvPr id="23" name="Group 23"/>
          <p:cNvGrpSpPr/>
          <p:nvPr/>
        </p:nvGrpSpPr>
        <p:grpSpPr>
          <a:xfrm>
            <a:off x="5460955" y="6475678"/>
            <a:ext cx="2204390" cy="2243544"/>
            <a:chOff x="0" y="0"/>
            <a:chExt cx="580580" cy="590892"/>
          </a:xfrm>
        </p:grpSpPr>
        <p:sp>
          <p:nvSpPr>
            <p:cNvPr id="24" name="Freeform 24"/>
            <p:cNvSpPr/>
            <p:nvPr/>
          </p:nvSpPr>
          <p:spPr>
            <a:xfrm>
              <a:off x="0" y="0"/>
              <a:ext cx="580580" cy="590892"/>
            </a:xfrm>
            <a:custGeom>
              <a:avLst/>
              <a:gdLst/>
              <a:ahLst/>
              <a:cxnLst/>
              <a:rect l="l" t="t" r="r" b="b"/>
              <a:pathLst>
                <a:path w="580580" h="590892">
                  <a:moveTo>
                    <a:pt x="0" y="0"/>
                  </a:moveTo>
                  <a:lnTo>
                    <a:pt x="580580" y="0"/>
                  </a:lnTo>
                  <a:lnTo>
                    <a:pt x="580580" y="590892"/>
                  </a:lnTo>
                  <a:lnTo>
                    <a:pt x="0" y="590892"/>
                  </a:lnTo>
                  <a:close/>
                </a:path>
              </a:pathLst>
            </a:custGeom>
            <a:solidFill>
              <a:srgbClr val="004AAD"/>
            </a:solidFill>
          </p:spPr>
          <p:txBody>
            <a:bodyPr/>
            <a:lstStyle/>
            <a:p>
              <a:endParaRPr lang="pt-BR"/>
            </a:p>
          </p:txBody>
        </p:sp>
        <p:sp>
          <p:nvSpPr>
            <p:cNvPr id="25" name="TextBox 25"/>
            <p:cNvSpPr txBox="1"/>
            <p:nvPr/>
          </p:nvSpPr>
          <p:spPr>
            <a:xfrm>
              <a:off x="0" y="-38100"/>
              <a:ext cx="580580" cy="628992"/>
            </a:xfrm>
            <a:prstGeom prst="rect">
              <a:avLst/>
            </a:prstGeom>
          </p:spPr>
          <p:txBody>
            <a:bodyPr lIns="50800" tIns="50800" rIns="50800" bIns="50800" rtlCol="0" anchor="ctr"/>
            <a:lstStyle/>
            <a:p>
              <a:pPr algn="ctr">
                <a:lnSpc>
                  <a:spcPts val="2659"/>
                </a:lnSpc>
              </a:pPr>
              <a:r>
                <a:rPr lang="en-US" sz="1899">
                  <a:solidFill>
                    <a:srgbClr val="FFFFFF"/>
                  </a:solidFill>
                  <a:latin typeface="Open Sans"/>
                  <a:ea typeface="Open Sans"/>
                  <a:cs typeface="Open Sans"/>
                  <a:sym typeface="Open Sans"/>
                </a:rPr>
                <a:t>Gerações = Num_gerações?</a:t>
              </a:r>
            </a:p>
          </p:txBody>
        </p:sp>
      </p:grpSp>
      <p:sp>
        <p:nvSpPr>
          <p:cNvPr id="26" name="TextBox 26"/>
          <p:cNvSpPr txBox="1"/>
          <p:nvPr/>
        </p:nvSpPr>
        <p:spPr>
          <a:xfrm>
            <a:off x="790389" y="561427"/>
            <a:ext cx="5788670" cy="849033"/>
          </a:xfrm>
          <a:prstGeom prst="rect">
            <a:avLst/>
          </a:prstGeom>
        </p:spPr>
        <p:txBody>
          <a:bodyPr lIns="0" tIns="0" rIns="0" bIns="0" rtlCol="0" anchor="t">
            <a:spAutoFit/>
          </a:bodyPr>
          <a:lstStyle/>
          <a:p>
            <a:pPr algn="ctr">
              <a:lnSpc>
                <a:spcPts val="6752"/>
              </a:lnSpc>
              <a:spcBef>
                <a:spcPct val="0"/>
              </a:spcBef>
            </a:pPr>
            <a:r>
              <a:rPr lang="en-US" sz="4823">
                <a:solidFill>
                  <a:srgbClr val="FFFFFF"/>
                </a:solidFill>
                <a:latin typeface="Arimo"/>
                <a:ea typeface="Arimo"/>
                <a:cs typeface="Arimo"/>
                <a:sym typeface="Arimo"/>
              </a:rPr>
              <a:t>Processo de Iteração</a:t>
            </a:r>
          </a:p>
        </p:txBody>
      </p:sp>
      <p:sp>
        <p:nvSpPr>
          <p:cNvPr id="27" name="AutoShape 27"/>
          <p:cNvSpPr/>
          <p:nvPr/>
        </p:nvSpPr>
        <p:spPr>
          <a:xfrm flipH="1">
            <a:off x="7665345" y="7561965"/>
            <a:ext cx="1765922" cy="35486"/>
          </a:xfrm>
          <a:prstGeom prst="line">
            <a:avLst/>
          </a:prstGeom>
          <a:ln w="38100" cap="flat">
            <a:solidFill>
              <a:srgbClr val="FFFFFF"/>
            </a:solidFill>
            <a:prstDash val="solid"/>
            <a:headEnd type="none" w="sm" len="sm"/>
            <a:tailEnd type="arrow" w="med" len="sm"/>
          </a:ln>
        </p:spPr>
        <p:txBody>
          <a:bodyPr/>
          <a:lstStyle/>
          <a:p>
            <a:endParaRPr lang="pt-BR"/>
          </a:p>
        </p:txBody>
      </p:sp>
      <p:sp>
        <p:nvSpPr>
          <p:cNvPr id="28" name="AutoShape 28"/>
          <p:cNvSpPr/>
          <p:nvPr/>
        </p:nvSpPr>
        <p:spPr>
          <a:xfrm>
            <a:off x="6563150" y="8719222"/>
            <a:ext cx="2302197" cy="713884"/>
          </a:xfrm>
          <a:prstGeom prst="line">
            <a:avLst/>
          </a:prstGeom>
          <a:ln w="38100" cap="flat">
            <a:solidFill>
              <a:srgbClr val="FFFFFF"/>
            </a:solidFill>
            <a:prstDash val="solid"/>
            <a:headEnd type="none" w="sm" len="sm"/>
            <a:tailEnd type="arrow" w="med" len="sm"/>
          </a:ln>
        </p:spPr>
        <p:txBody>
          <a:bodyPr/>
          <a:lstStyle/>
          <a:p>
            <a:endParaRPr lang="pt-BR"/>
          </a:p>
        </p:txBody>
      </p:sp>
      <p:sp>
        <p:nvSpPr>
          <p:cNvPr id="29" name="AutoShape 29"/>
          <p:cNvSpPr/>
          <p:nvPr/>
        </p:nvSpPr>
        <p:spPr>
          <a:xfrm flipV="1">
            <a:off x="6563150" y="4700621"/>
            <a:ext cx="15909" cy="1775057"/>
          </a:xfrm>
          <a:prstGeom prst="line">
            <a:avLst/>
          </a:prstGeom>
          <a:ln w="38100" cap="flat">
            <a:solidFill>
              <a:srgbClr val="FFFFFF"/>
            </a:solidFill>
            <a:prstDash val="solid"/>
            <a:headEnd type="none" w="sm" len="sm"/>
            <a:tailEnd type="arrow" w="med" len="sm"/>
          </a:ln>
        </p:spPr>
        <p:txBody>
          <a:bodyPr/>
          <a:lstStyle/>
          <a:p>
            <a:endParaRPr lang="pt-BR"/>
          </a:p>
        </p:txBody>
      </p:sp>
      <p:sp>
        <p:nvSpPr>
          <p:cNvPr id="30" name="TextBox 30"/>
          <p:cNvSpPr txBox="1"/>
          <p:nvPr/>
        </p:nvSpPr>
        <p:spPr>
          <a:xfrm>
            <a:off x="6731912" y="8872183"/>
            <a:ext cx="1040487" cy="608821"/>
          </a:xfrm>
          <a:prstGeom prst="rect">
            <a:avLst/>
          </a:prstGeom>
        </p:spPr>
        <p:txBody>
          <a:bodyPr wrap="square" lIns="0" tIns="0" rIns="0" bIns="0" rtlCol="0" anchor="t">
            <a:spAutoFit/>
          </a:bodyPr>
          <a:lstStyle/>
          <a:p>
            <a:pPr algn="ctr">
              <a:lnSpc>
                <a:spcPts val="5212"/>
              </a:lnSpc>
              <a:spcBef>
                <a:spcPct val="0"/>
              </a:spcBef>
            </a:pPr>
            <a:r>
              <a:rPr lang="en-US" sz="3723" dirty="0">
                <a:solidFill>
                  <a:srgbClr val="FFFFFF"/>
                </a:solidFill>
                <a:latin typeface="Arimo"/>
                <a:ea typeface="Arimo"/>
                <a:cs typeface="Arimo"/>
                <a:sym typeface="Arimo"/>
              </a:rPr>
              <a:t>Sim</a:t>
            </a:r>
          </a:p>
        </p:txBody>
      </p:sp>
      <p:sp>
        <p:nvSpPr>
          <p:cNvPr id="31" name="TextBox 31"/>
          <p:cNvSpPr txBox="1"/>
          <p:nvPr/>
        </p:nvSpPr>
        <p:spPr>
          <a:xfrm>
            <a:off x="9143999" y="9153525"/>
            <a:ext cx="1040487" cy="608821"/>
          </a:xfrm>
          <a:prstGeom prst="rect">
            <a:avLst/>
          </a:prstGeom>
        </p:spPr>
        <p:txBody>
          <a:bodyPr wrap="square" lIns="0" tIns="0" rIns="0" bIns="0" rtlCol="0" anchor="t">
            <a:spAutoFit/>
          </a:bodyPr>
          <a:lstStyle/>
          <a:p>
            <a:pPr algn="ctr">
              <a:lnSpc>
                <a:spcPts val="5212"/>
              </a:lnSpc>
              <a:spcBef>
                <a:spcPct val="0"/>
              </a:spcBef>
            </a:pPr>
            <a:r>
              <a:rPr lang="en-US" sz="3723" dirty="0">
                <a:solidFill>
                  <a:srgbClr val="FFFFFF"/>
                </a:solidFill>
                <a:latin typeface="Arimo"/>
                <a:ea typeface="Arimo"/>
                <a:cs typeface="Arimo"/>
                <a:sym typeface="Arimo"/>
              </a:rPr>
              <a:t>FIM</a:t>
            </a:r>
          </a:p>
        </p:txBody>
      </p:sp>
      <p:sp>
        <p:nvSpPr>
          <p:cNvPr id="32" name="TextBox 32"/>
          <p:cNvSpPr txBox="1"/>
          <p:nvPr/>
        </p:nvSpPr>
        <p:spPr>
          <a:xfrm>
            <a:off x="5492771" y="5423962"/>
            <a:ext cx="1070377" cy="608821"/>
          </a:xfrm>
          <a:prstGeom prst="rect">
            <a:avLst/>
          </a:prstGeom>
        </p:spPr>
        <p:txBody>
          <a:bodyPr wrap="square" lIns="0" tIns="0" rIns="0" bIns="0" rtlCol="0" anchor="t">
            <a:spAutoFit/>
          </a:bodyPr>
          <a:lstStyle/>
          <a:p>
            <a:pPr algn="ctr">
              <a:lnSpc>
                <a:spcPts val="5212"/>
              </a:lnSpc>
              <a:spcBef>
                <a:spcPct val="0"/>
              </a:spcBef>
            </a:pPr>
            <a:r>
              <a:rPr lang="en-US" sz="3723" dirty="0" err="1">
                <a:solidFill>
                  <a:srgbClr val="FFFFFF"/>
                </a:solidFill>
                <a:latin typeface="Arimo"/>
                <a:ea typeface="Arimo"/>
                <a:cs typeface="Arimo"/>
                <a:sym typeface="Arimo"/>
              </a:rPr>
              <a:t>Não</a:t>
            </a:r>
            <a:endParaRPr lang="en-US" sz="3723" dirty="0">
              <a:solidFill>
                <a:srgbClr val="FFFFFF"/>
              </a:solidFill>
              <a:latin typeface="Arimo"/>
              <a:ea typeface="Arimo"/>
              <a:cs typeface="Arimo"/>
              <a:sym typeface="Arimo"/>
            </a:endParaRPr>
          </a:p>
        </p:txBody>
      </p:sp>
      <p:sp>
        <p:nvSpPr>
          <p:cNvPr id="33" name="TextBox 33"/>
          <p:cNvSpPr txBox="1"/>
          <p:nvPr/>
        </p:nvSpPr>
        <p:spPr>
          <a:xfrm>
            <a:off x="4127088" y="2946875"/>
            <a:ext cx="263054" cy="667460"/>
          </a:xfrm>
          <a:prstGeom prst="rect">
            <a:avLst/>
          </a:prstGeom>
        </p:spPr>
        <p:txBody>
          <a:bodyPr lIns="0" tIns="0" rIns="0" bIns="0" rtlCol="0" anchor="t">
            <a:spAutoFit/>
          </a:bodyPr>
          <a:lstStyle/>
          <a:p>
            <a:pPr algn="ctr">
              <a:lnSpc>
                <a:spcPts val="5212"/>
              </a:lnSpc>
              <a:spcBef>
                <a:spcPct val="0"/>
              </a:spcBef>
            </a:pPr>
            <a:r>
              <a:rPr lang="en-US" sz="3723">
                <a:solidFill>
                  <a:srgbClr val="FFFFFF"/>
                </a:solidFill>
                <a:latin typeface="Arimo"/>
                <a:ea typeface="Arimo"/>
                <a:cs typeface="Arimo"/>
                <a:sym typeface="Arimo"/>
              </a:rPr>
              <a:t>1</a:t>
            </a:r>
          </a:p>
        </p:txBody>
      </p:sp>
      <p:sp>
        <p:nvSpPr>
          <p:cNvPr id="34" name="TextBox 34"/>
          <p:cNvSpPr txBox="1"/>
          <p:nvPr/>
        </p:nvSpPr>
        <p:spPr>
          <a:xfrm>
            <a:off x="8416779" y="3228217"/>
            <a:ext cx="263054" cy="667460"/>
          </a:xfrm>
          <a:prstGeom prst="rect">
            <a:avLst/>
          </a:prstGeom>
        </p:spPr>
        <p:txBody>
          <a:bodyPr lIns="0" tIns="0" rIns="0" bIns="0" rtlCol="0" anchor="t">
            <a:spAutoFit/>
          </a:bodyPr>
          <a:lstStyle/>
          <a:p>
            <a:pPr algn="ctr">
              <a:lnSpc>
                <a:spcPts val="5212"/>
              </a:lnSpc>
              <a:spcBef>
                <a:spcPct val="0"/>
              </a:spcBef>
            </a:pPr>
            <a:r>
              <a:rPr lang="en-US" sz="3723">
                <a:solidFill>
                  <a:srgbClr val="FFFFFF"/>
                </a:solidFill>
                <a:latin typeface="Arimo"/>
                <a:ea typeface="Arimo"/>
                <a:cs typeface="Arimo"/>
                <a:sym typeface="Arimo"/>
              </a:rPr>
              <a:t>2</a:t>
            </a:r>
          </a:p>
        </p:txBody>
      </p:sp>
      <p:sp>
        <p:nvSpPr>
          <p:cNvPr id="35" name="TextBox 35"/>
          <p:cNvSpPr txBox="1"/>
          <p:nvPr/>
        </p:nvSpPr>
        <p:spPr>
          <a:xfrm>
            <a:off x="10998402" y="2141931"/>
            <a:ext cx="263054" cy="667460"/>
          </a:xfrm>
          <a:prstGeom prst="rect">
            <a:avLst/>
          </a:prstGeom>
        </p:spPr>
        <p:txBody>
          <a:bodyPr lIns="0" tIns="0" rIns="0" bIns="0" rtlCol="0" anchor="t">
            <a:spAutoFit/>
          </a:bodyPr>
          <a:lstStyle/>
          <a:p>
            <a:pPr algn="ctr">
              <a:lnSpc>
                <a:spcPts val="5212"/>
              </a:lnSpc>
              <a:spcBef>
                <a:spcPct val="0"/>
              </a:spcBef>
            </a:pPr>
            <a:r>
              <a:rPr lang="en-US" sz="3723">
                <a:solidFill>
                  <a:srgbClr val="FFFFFF"/>
                </a:solidFill>
                <a:latin typeface="Arimo"/>
                <a:ea typeface="Arimo"/>
                <a:cs typeface="Arimo"/>
                <a:sym typeface="Arimo"/>
              </a:rPr>
              <a:t>3</a:t>
            </a:r>
          </a:p>
        </p:txBody>
      </p:sp>
      <p:sp>
        <p:nvSpPr>
          <p:cNvPr id="36" name="TextBox 36"/>
          <p:cNvSpPr txBox="1"/>
          <p:nvPr/>
        </p:nvSpPr>
        <p:spPr>
          <a:xfrm>
            <a:off x="12569034" y="3509560"/>
            <a:ext cx="263054" cy="667460"/>
          </a:xfrm>
          <a:prstGeom prst="rect">
            <a:avLst/>
          </a:prstGeom>
        </p:spPr>
        <p:txBody>
          <a:bodyPr lIns="0" tIns="0" rIns="0" bIns="0" rtlCol="0" anchor="t">
            <a:spAutoFit/>
          </a:bodyPr>
          <a:lstStyle/>
          <a:p>
            <a:pPr algn="ctr">
              <a:lnSpc>
                <a:spcPts val="5212"/>
              </a:lnSpc>
              <a:spcBef>
                <a:spcPct val="0"/>
              </a:spcBef>
            </a:pPr>
            <a:r>
              <a:rPr lang="en-US" sz="3723">
                <a:solidFill>
                  <a:srgbClr val="FFFFFF"/>
                </a:solidFill>
                <a:latin typeface="Arimo"/>
                <a:ea typeface="Arimo"/>
                <a:cs typeface="Arimo"/>
                <a:sym typeface="Arimo"/>
              </a:rPr>
              <a:t>4</a:t>
            </a:r>
          </a:p>
        </p:txBody>
      </p:sp>
      <p:sp>
        <p:nvSpPr>
          <p:cNvPr id="37" name="TextBox 37"/>
          <p:cNvSpPr txBox="1"/>
          <p:nvPr/>
        </p:nvSpPr>
        <p:spPr>
          <a:xfrm>
            <a:off x="10717578" y="5616090"/>
            <a:ext cx="263054" cy="667460"/>
          </a:xfrm>
          <a:prstGeom prst="rect">
            <a:avLst/>
          </a:prstGeom>
        </p:spPr>
        <p:txBody>
          <a:bodyPr lIns="0" tIns="0" rIns="0" bIns="0" rtlCol="0" anchor="t">
            <a:spAutoFit/>
          </a:bodyPr>
          <a:lstStyle/>
          <a:p>
            <a:pPr algn="ctr">
              <a:lnSpc>
                <a:spcPts val="5212"/>
              </a:lnSpc>
              <a:spcBef>
                <a:spcPct val="0"/>
              </a:spcBef>
            </a:pPr>
            <a:r>
              <a:rPr lang="en-US" sz="3723">
                <a:solidFill>
                  <a:srgbClr val="FFFFFF"/>
                </a:solidFill>
                <a:latin typeface="Arimo"/>
                <a:ea typeface="Arimo"/>
                <a:cs typeface="Arimo"/>
                <a:sym typeface="Arimo"/>
              </a:rPr>
              <a:t>5</a:t>
            </a:r>
          </a:p>
        </p:txBody>
      </p:sp>
      <p:sp>
        <p:nvSpPr>
          <p:cNvPr id="38" name="TextBox 38"/>
          <p:cNvSpPr txBox="1"/>
          <p:nvPr/>
        </p:nvSpPr>
        <p:spPr>
          <a:xfrm>
            <a:off x="8548306" y="6894505"/>
            <a:ext cx="263054" cy="667460"/>
          </a:xfrm>
          <a:prstGeom prst="rect">
            <a:avLst/>
          </a:prstGeom>
        </p:spPr>
        <p:txBody>
          <a:bodyPr lIns="0" tIns="0" rIns="0" bIns="0" rtlCol="0" anchor="t">
            <a:spAutoFit/>
          </a:bodyPr>
          <a:lstStyle/>
          <a:p>
            <a:pPr algn="ctr">
              <a:lnSpc>
                <a:spcPts val="5212"/>
              </a:lnSpc>
              <a:spcBef>
                <a:spcPct val="0"/>
              </a:spcBef>
            </a:pPr>
            <a:r>
              <a:rPr lang="en-US" sz="3723">
                <a:solidFill>
                  <a:srgbClr val="FFFFFF"/>
                </a:solidFill>
                <a:latin typeface="Arimo"/>
                <a:ea typeface="Arimo"/>
                <a:cs typeface="Arimo"/>
                <a:sym typeface="Arimo"/>
              </a:rPr>
              <a:t>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a:off x="1311953" y="3556798"/>
            <a:ext cx="15664094" cy="3595450"/>
          </a:xfrm>
          <a:custGeom>
            <a:avLst/>
            <a:gdLst/>
            <a:ahLst/>
            <a:cxnLst/>
            <a:rect l="l" t="t" r="r" b="b"/>
            <a:pathLst>
              <a:path w="15664094" h="3595450">
                <a:moveTo>
                  <a:pt x="0" y="0"/>
                </a:moveTo>
                <a:lnTo>
                  <a:pt x="15664094" y="0"/>
                </a:lnTo>
                <a:lnTo>
                  <a:pt x="15664094" y="3595450"/>
                </a:lnTo>
                <a:lnTo>
                  <a:pt x="0" y="3595450"/>
                </a:lnTo>
                <a:lnTo>
                  <a:pt x="0" y="0"/>
                </a:lnTo>
                <a:close/>
              </a:path>
            </a:pathLst>
          </a:custGeom>
          <a:blipFill>
            <a:blip r:embed="rId3"/>
            <a:stretch>
              <a:fillRect/>
            </a:stretch>
          </a:blipFill>
        </p:spPr>
        <p:txBody>
          <a:bodyPr/>
          <a:lstStyle/>
          <a:p>
            <a:endParaRPr lang="pt-BR"/>
          </a:p>
        </p:txBody>
      </p:sp>
      <p:sp>
        <p:nvSpPr>
          <p:cNvPr id="4" name="TextBox 4"/>
          <p:cNvSpPr txBox="1"/>
          <p:nvPr/>
        </p:nvSpPr>
        <p:spPr>
          <a:xfrm>
            <a:off x="2003888" y="1661363"/>
            <a:ext cx="6454311" cy="1100814"/>
          </a:xfrm>
          <a:prstGeom prst="rect">
            <a:avLst/>
          </a:prstGeom>
        </p:spPr>
        <p:txBody>
          <a:bodyPr wrap="square" lIns="0" tIns="0" rIns="0" bIns="0" rtlCol="0" anchor="t">
            <a:spAutoFit/>
          </a:bodyPr>
          <a:lstStyle/>
          <a:p>
            <a:pPr algn="ctr">
              <a:lnSpc>
                <a:spcPts val="9434"/>
              </a:lnSpc>
              <a:spcBef>
                <a:spcPct val="0"/>
              </a:spcBef>
            </a:pPr>
            <a:r>
              <a:rPr lang="en-US" sz="6738" dirty="0">
                <a:solidFill>
                  <a:srgbClr val="FCFCFC"/>
                </a:solidFill>
                <a:latin typeface="Arimo"/>
                <a:ea typeface="Arimo"/>
                <a:cs typeface="Arimo"/>
                <a:sym typeface="Arimo"/>
              </a:rPr>
              <a:t>Testes do </a:t>
            </a:r>
            <a:r>
              <a:rPr lang="en-US" sz="6738" dirty="0" err="1">
                <a:solidFill>
                  <a:srgbClr val="FCFCFC"/>
                </a:solidFill>
                <a:latin typeface="Arimo"/>
                <a:ea typeface="Arimo"/>
                <a:cs typeface="Arimo"/>
                <a:sym typeface="Arimo"/>
              </a:rPr>
              <a:t>Artigo</a:t>
            </a:r>
            <a:endParaRPr lang="en-US" sz="6738" dirty="0">
              <a:solidFill>
                <a:srgbClr val="FCFCFC"/>
              </a:solidFill>
              <a:latin typeface="Arimo"/>
              <a:ea typeface="Arimo"/>
              <a:cs typeface="Arimo"/>
              <a:sym typeface="Arimo"/>
            </a:endParaRPr>
          </a:p>
        </p:txBody>
      </p:sp>
      <p:sp>
        <p:nvSpPr>
          <p:cNvPr id="5" name="Freeform 5"/>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6" name="Freeform 6"/>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7" name="Freeform 7"/>
          <p:cNvSpPr/>
          <p:nvPr/>
        </p:nvSpPr>
        <p:spPr>
          <a:xfrm rot="3005555" flipH="1">
            <a:off x="-1445549"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3005555" flipH="1">
            <a:off x="-1445549"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Freeform 6"/>
          <p:cNvSpPr/>
          <p:nvPr/>
        </p:nvSpPr>
        <p:spPr>
          <a:xfrm>
            <a:off x="9776975" y="2074896"/>
            <a:ext cx="7199072" cy="6137209"/>
          </a:xfrm>
          <a:custGeom>
            <a:avLst/>
            <a:gdLst/>
            <a:ahLst/>
            <a:cxnLst/>
            <a:rect l="l" t="t" r="r" b="b"/>
            <a:pathLst>
              <a:path w="7199072" h="6137209">
                <a:moveTo>
                  <a:pt x="0" y="0"/>
                </a:moveTo>
                <a:lnTo>
                  <a:pt x="7199072" y="0"/>
                </a:lnTo>
                <a:lnTo>
                  <a:pt x="7199072" y="6137208"/>
                </a:lnTo>
                <a:lnTo>
                  <a:pt x="0" y="6137208"/>
                </a:lnTo>
                <a:lnTo>
                  <a:pt x="0" y="0"/>
                </a:lnTo>
                <a:close/>
              </a:path>
            </a:pathLst>
          </a:custGeom>
          <a:blipFill>
            <a:blip r:embed="rId3"/>
            <a:stretch>
              <a:fillRect/>
            </a:stretch>
          </a:blipFill>
        </p:spPr>
        <p:txBody>
          <a:bodyPr/>
          <a:lstStyle/>
          <a:p>
            <a:endParaRPr lang="pt-BR"/>
          </a:p>
        </p:txBody>
      </p:sp>
      <p:sp>
        <p:nvSpPr>
          <p:cNvPr id="7" name="Freeform 7"/>
          <p:cNvSpPr/>
          <p:nvPr/>
        </p:nvSpPr>
        <p:spPr>
          <a:xfrm>
            <a:off x="2011085" y="6025557"/>
            <a:ext cx="5969375" cy="2619540"/>
          </a:xfrm>
          <a:custGeom>
            <a:avLst/>
            <a:gdLst/>
            <a:ahLst/>
            <a:cxnLst/>
            <a:rect l="l" t="t" r="r" b="b"/>
            <a:pathLst>
              <a:path w="5969375" h="2619540">
                <a:moveTo>
                  <a:pt x="0" y="0"/>
                </a:moveTo>
                <a:lnTo>
                  <a:pt x="5969375" y="0"/>
                </a:lnTo>
                <a:lnTo>
                  <a:pt x="5969375" y="2619540"/>
                </a:lnTo>
                <a:lnTo>
                  <a:pt x="0" y="2619540"/>
                </a:lnTo>
                <a:lnTo>
                  <a:pt x="0" y="0"/>
                </a:lnTo>
                <a:close/>
              </a:path>
            </a:pathLst>
          </a:custGeom>
          <a:blipFill>
            <a:blip r:embed="rId4"/>
            <a:stretch>
              <a:fillRect/>
            </a:stretch>
          </a:blipFill>
        </p:spPr>
        <p:txBody>
          <a:bodyPr/>
          <a:lstStyle/>
          <a:p>
            <a:endParaRPr lang="pt-BR"/>
          </a:p>
        </p:txBody>
      </p:sp>
      <p:sp>
        <p:nvSpPr>
          <p:cNvPr id="8" name="TextBox 8"/>
          <p:cNvSpPr txBox="1"/>
          <p:nvPr/>
        </p:nvSpPr>
        <p:spPr>
          <a:xfrm>
            <a:off x="1492530" y="1150296"/>
            <a:ext cx="6556765" cy="1230571"/>
          </a:xfrm>
          <a:prstGeom prst="rect">
            <a:avLst/>
          </a:prstGeom>
        </p:spPr>
        <p:txBody>
          <a:bodyPr lIns="0" tIns="0" rIns="0" bIns="0" rtlCol="0" anchor="t">
            <a:spAutoFit/>
          </a:bodyPr>
          <a:lstStyle/>
          <a:p>
            <a:pPr algn="ctr">
              <a:lnSpc>
                <a:spcPts val="9850"/>
              </a:lnSpc>
              <a:spcBef>
                <a:spcPct val="0"/>
              </a:spcBef>
            </a:pPr>
            <a:r>
              <a:rPr lang="en-US" sz="7036">
                <a:solidFill>
                  <a:srgbClr val="FCFCFC"/>
                </a:solidFill>
                <a:latin typeface="Arimo"/>
                <a:ea typeface="Arimo"/>
                <a:cs typeface="Arimo"/>
                <a:sym typeface="Arimo"/>
              </a:rPr>
              <a:t>Testes do Grupo</a:t>
            </a:r>
          </a:p>
        </p:txBody>
      </p:sp>
      <p:sp>
        <p:nvSpPr>
          <p:cNvPr id="9" name="TextBox 9"/>
          <p:cNvSpPr txBox="1"/>
          <p:nvPr/>
        </p:nvSpPr>
        <p:spPr>
          <a:xfrm>
            <a:off x="2120310" y="2889689"/>
            <a:ext cx="5575889" cy="2571652"/>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25</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150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150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10" name="TextBox 10"/>
          <p:cNvSpPr txBox="1"/>
          <p:nvPr/>
        </p:nvSpPr>
        <p:spPr>
          <a:xfrm>
            <a:off x="2011085" y="9142639"/>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- 94%</a:t>
            </a:r>
          </a:p>
          <a:p>
            <a:pPr algn="ctr">
              <a:lnSpc>
                <a:spcPts val="4060"/>
              </a:lnSpc>
              <a:spcBef>
                <a:spcPct val="0"/>
              </a:spcBef>
            </a:pPr>
            <a:r>
              <a:rPr lang="en-US" sz="2900">
                <a:solidFill>
                  <a:srgbClr val="FCFCFC"/>
                </a:solidFill>
                <a:latin typeface="Arimo"/>
                <a:ea typeface="Arimo"/>
                <a:cs typeface="Arimo"/>
                <a:sym typeface="Arimo"/>
              </a:rPr>
              <a:t>                               Fit - 80689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3005555" flipH="1">
            <a:off x="-1445549"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Freeform 6"/>
          <p:cNvSpPr/>
          <p:nvPr/>
        </p:nvSpPr>
        <p:spPr>
          <a:xfrm>
            <a:off x="8924398" y="1696889"/>
            <a:ext cx="7297204" cy="5987449"/>
          </a:xfrm>
          <a:custGeom>
            <a:avLst/>
            <a:gdLst/>
            <a:ahLst/>
            <a:cxnLst/>
            <a:rect l="l" t="t" r="r" b="b"/>
            <a:pathLst>
              <a:path w="7297204" h="5987449">
                <a:moveTo>
                  <a:pt x="0" y="0"/>
                </a:moveTo>
                <a:lnTo>
                  <a:pt x="7297204" y="0"/>
                </a:lnTo>
                <a:lnTo>
                  <a:pt x="7297204" y="5987449"/>
                </a:lnTo>
                <a:lnTo>
                  <a:pt x="0" y="5987449"/>
                </a:lnTo>
                <a:lnTo>
                  <a:pt x="0" y="0"/>
                </a:lnTo>
                <a:close/>
              </a:path>
            </a:pathLst>
          </a:custGeom>
          <a:blipFill>
            <a:blip r:embed="rId3"/>
            <a:stretch>
              <a:fillRect/>
            </a:stretch>
          </a:blipFill>
        </p:spPr>
        <p:txBody>
          <a:bodyPr/>
          <a:lstStyle/>
          <a:p>
            <a:endParaRPr lang="pt-BR"/>
          </a:p>
        </p:txBody>
      </p:sp>
      <p:sp>
        <p:nvSpPr>
          <p:cNvPr id="7" name="Freeform 7"/>
          <p:cNvSpPr/>
          <p:nvPr/>
        </p:nvSpPr>
        <p:spPr>
          <a:xfrm>
            <a:off x="1492530" y="6030640"/>
            <a:ext cx="6940645" cy="2924873"/>
          </a:xfrm>
          <a:custGeom>
            <a:avLst/>
            <a:gdLst/>
            <a:ahLst/>
            <a:cxnLst/>
            <a:rect l="l" t="t" r="r" b="b"/>
            <a:pathLst>
              <a:path w="6940645" h="2924873">
                <a:moveTo>
                  <a:pt x="0" y="0"/>
                </a:moveTo>
                <a:lnTo>
                  <a:pt x="6940645" y="0"/>
                </a:lnTo>
                <a:lnTo>
                  <a:pt x="6940645" y="2924873"/>
                </a:lnTo>
                <a:lnTo>
                  <a:pt x="0" y="2924873"/>
                </a:lnTo>
                <a:lnTo>
                  <a:pt x="0" y="0"/>
                </a:lnTo>
                <a:close/>
              </a:path>
            </a:pathLst>
          </a:custGeom>
          <a:blipFill>
            <a:blip r:embed="rId4"/>
            <a:stretch>
              <a:fillRect/>
            </a:stretch>
          </a:blipFill>
        </p:spPr>
        <p:txBody>
          <a:bodyPr/>
          <a:lstStyle/>
          <a:p>
            <a:endParaRPr lang="pt-BR"/>
          </a:p>
        </p:txBody>
      </p:sp>
      <p:sp>
        <p:nvSpPr>
          <p:cNvPr id="8" name="TextBox 8"/>
          <p:cNvSpPr txBox="1"/>
          <p:nvPr/>
        </p:nvSpPr>
        <p:spPr>
          <a:xfrm>
            <a:off x="1492530" y="1150296"/>
            <a:ext cx="6556765" cy="1230571"/>
          </a:xfrm>
          <a:prstGeom prst="rect">
            <a:avLst/>
          </a:prstGeom>
        </p:spPr>
        <p:txBody>
          <a:bodyPr lIns="0" tIns="0" rIns="0" bIns="0" rtlCol="0" anchor="t">
            <a:spAutoFit/>
          </a:bodyPr>
          <a:lstStyle/>
          <a:p>
            <a:pPr algn="ctr">
              <a:lnSpc>
                <a:spcPts val="9850"/>
              </a:lnSpc>
              <a:spcBef>
                <a:spcPct val="0"/>
              </a:spcBef>
            </a:pPr>
            <a:r>
              <a:rPr lang="en-US" sz="7036">
                <a:solidFill>
                  <a:srgbClr val="FCFCFC"/>
                </a:solidFill>
                <a:latin typeface="Arimo"/>
                <a:ea typeface="Arimo"/>
                <a:cs typeface="Arimo"/>
                <a:sym typeface="Arimo"/>
              </a:rPr>
              <a:t>Testes do Grupo</a:t>
            </a:r>
          </a:p>
        </p:txBody>
      </p:sp>
      <p:sp>
        <p:nvSpPr>
          <p:cNvPr id="9" name="TextBox 9"/>
          <p:cNvSpPr txBox="1"/>
          <p:nvPr/>
        </p:nvSpPr>
        <p:spPr>
          <a:xfrm>
            <a:off x="2120311" y="3205335"/>
            <a:ext cx="5652089" cy="2571506"/>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25</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200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150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10" name="TextBox 10"/>
          <p:cNvSpPr txBox="1"/>
          <p:nvPr/>
        </p:nvSpPr>
        <p:spPr>
          <a:xfrm>
            <a:off x="2011085" y="9142639"/>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- 94%</a:t>
            </a:r>
          </a:p>
          <a:p>
            <a:pPr algn="ctr">
              <a:lnSpc>
                <a:spcPts val="4060"/>
              </a:lnSpc>
              <a:spcBef>
                <a:spcPct val="0"/>
              </a:spcBef>
            </a:pPr>
            <a:r>
              <a:rPr lang="en-US" sz="2900">
                <a:solidFill>
                  <a:srgbClr val="FCFCFC"/>
                </a:solidFill>
                <a:latin typeface="Arimo"/>
                <a:ea typeface="Arimo"/>
                <a:cs typeface="Arimo"/>
                <a:sym typeface="Arimo"/>
              </a:rPr>
              <a:t>                               Fit - 77546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4" name="Freeform 4"/>
          <p:cNvSpPr/>
          <p:nvPr/>
        </p:nvSpPr>
        <p:spPr>
          <a:xfrm rot="-3408132" flipH="1">
            <a:off x="-416849" y="6855464"/>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1078673" flipH="1">
            <a:off x="-416849" y="-1388905"/>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TextBox 6"/>
          <p:cNvSpPr txBox="1"/>
          <p:nvPr/>
        </p:nvSpPr>
        <p:spPr>
          <a:xfrm>
            <a:off x="1522834" y="2493071"/>
            <a:ext cx="13804491" cy="2675141"/>
          </a:xfrm>
          <a:prstGeom prst="rect">
            <a:avLst/>
          </a:prstGeom>
        </p:spPr>
        <p:txBody>
          <a:bodyPr lIns="0" tIns="0" rIns="0" bIns="0" rtlCol="0" anchor="t">
            <a:spAutoFit/>
          </a:bodyPr>
          <a:lstStyle/>
          <a:p>
            <a:pPr algn="just">
              <a:lnSpc>
                <a:spcPts val="5320"/>
              </a:lnSpc>
              <a:spcBef>
                <a:spcPct val="0"/>
              </a:spcBef>
            </a:pPr>
            <a:r>
              <a:rPr lang="en-US" sz="3800">
                <a:solidFill>
                  <a:srgbClr val="FFFFFF"/>
                </a:solidFill>
                <a:latin typeface="Arimo"/>
                <a:ea typeface="Arimo"/>
                <a:cs typeface="Arimo"/>
                <a:sym typeface="Arimo"/>
              </a:rPr>
              <a:t>O problema consiste na alocação de turmas dos 19 cursos de graduação do campus Centro Politécnico da UFPR em 58 salas distribuídas em 11 blocos, respeitando restrições de capacidade, horários e preferências de localização.</a:t>
            </a:r>
          </a:p>
        </p:txBody>
      </p:sp>
      <p:sp>
        <p:nvSpPr>
          <p:cNvPr id="7" name="TextBox 7"/>
          <p:cNvSpPr txBox="1"/>
          <p:nvPr/>
        </p:nvSpPr>
        <p:spPr>
          <a:xfrm>
            <a:off x="1522834" y="583411"/>
            <a:ext cx="5243773" cy="1006477"/>
          </a:xfrm>
          <a:prstGeom prst="rect">
            <a:avLst/>
          </a:prstGeom>
        </p:spPr>
        <p:txBody>
          <a:bodyPr lIns="0" tIns="0" rIns="0" bIns="0" rtlCol="0" anchor="t">
            <a:spAutoFit/>
          </a:bodyPr>
          <a:lstStyle/>
          <a:p>
            <a:pPr algn="l">
              <a:lnSpc>
                <a:spcPts val="8024"/>
              </a:lnSpc>
              <a:spcBef>
                <a:spcPct val="0"/>
              </a:spcBef>
            </a:pPr>
            <a:r>
              <a:rPr lang="en-US" sz="5731">
                <a:solidFill>
                  <a:srgbClr val="FFFFFF"/>
                </a:solidFill>
                <a:latin typeface="Arimo"/>
                <a:ea typeface="Arimo"/>
                <a:cs typeface="Arimo"/>
                <a:sym typeface="Arimo"/>
              </a:rPr>
              <a:t>O Problema</a:t>
            </a:r>
          </a:p>
        </p:txBody>
      </p:sp>
      <p:sp>
        <p:nvSpPr>
          <p:cNvPr id="8" name="TextBox 8"/>
          <p:cNvSpPr txBox="1"/>
          <p:nvPr/>
        </p:nvSpPr>
        <p:spPr>
          <a:xfrm>
            <a:off x="1522834" y="7488710"/>
            <a:ext cx="13804491" cy="1981873"/>
          </a:xfrm>
          <a:prstGeom prst="rect">
            <a:avLst/>
          </a:prstGeom>
        </p:spPr>
        <p:txBody>
          <a:bodyPr lIns="0" tIns="0" rIns="0" bIns="0" rtlCol="0" anchor="t">
            <a:spAutoFit/>
          </a:bodyPr>
          <a:lstStyle/>
          <a:p>
            <a:pPr algn="just">
              <a:lnSpc>
                <a:spcPts val="5212"/>
              </a:lnSpc>
              <a:spcBef>
                <a:spcPct val="0"/>
              </a:spcBef>
            </a:pPr>
            <a:r>
              <a:rPr lang="en-US" sz="3723">
                <a:solidFill>
                  <a:srgbClr val="FFFFFF"/>
                </a:solidFill>
                <a:latin typeface="Arimo"/>
                <a:ea typeface="Arimo"/>
                <a:cs typeface="Arimo"/>
                <a:sym typeface="Arimo"/>
              </a:rPr>
              <a:t>Esse problema é classificado como NP-Hard, sendo abordado por heurísticas e metaheurísticas para encontrar soluções viáveis.</a:t>
            </a:r>
          </a:p>
        </p:txBody>
      </p:sp>
      <p:sp>
        <p:nvSpPr>
          <p:cNvPr id="9" name="TextBox 9"/>
          <p:cNvSpPr txBox="1"/>
          <p:nvPr/>
        </p:nvSpPr>
        <p:spPr>
          <a:xfrm>
            <a:off x="1522834" y="5373267"/>
            <a:ext cx="13804491" cy="1981873"/>
          </a:xfrm>
          <a:prstGeom prst="rect">
            <a:avLst/>
          </a:prstGeom>
        </p:spPr>
        <p:txBody>
          <a:bodyPr lIns="0" tIns="0" rIns="0" bIns="0" rtlCol="0" anchor="t">
            <a:spAutoFit/>
          </a:bodyPr>
          <a:lstStyle/>
          <a:p>
            <a:pPr algn="just">
              <a:lnSpc>
                <a:spcPts val="5212"/>
              </a:lnSpc>
              <a:spcBef>
                <a:spcPct val="0"/>
              </a:spcBef>
            </a:pPr>
            <a:r>
              <a:rPr lang="en-US" sz="3723">
                <a:solidFill>
                  <a:srgbClr val="FFFFFF"/>
                </a:solidFill>
                <a:latin typeface="Arimo"/>
                <a:ea typeface="Arimo"/>
                <a:cs typeface="Arimo"/>
                <a:sym typeface="Arimo"/>
              </a:rPr>
              <a:t>É um problema de escalonamento pois envolve a alocação de turmas (tarefas) para salas e horários (recursos) respeitando restrições.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3005555" flipH="1">
            <a:off x="-1445549"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Freeform 6"/>
          <p:cNvSpPr/>
          <p:nvPr/>
        </p:nvSpPr>
        <p:spPr>
          <a:xfrm>
            <a:off x="1777052" y="6370240"/>
            <a:ext cx="6436849" cy="2183424"/>
          </a:xfrm>
          <a:custGeom>
            <a:avLst/>
            <a:gdLst/>
            <a:ahLst/>
            <a:cxnLst/>
            <a:rect l="l" t="t" r="r" b="b"/>
            <a:pathLst>
              <a:path w="6436849" h="2183424">
                <a:moveTo>
                  <a:pt x="0" y="0"/>
                </a:moveTo>
                <a:lnTo>
                  <a:pt x="6436848" y="0"/>
                </a:lnTo>
                <a:lnTo>
                  <a:pt x="6436848" y="2183424"/>
                </a:lnTo>
                <a:lnTo>
                  <a:pt x="0" y="2183424"/>
                </a:lnTo>
                <a:lnTo>
                  <a:pt x="0" y="0"/>
                </a:lnTo>
                <a:close/>
              </a:path>
            </a:pathLst>
          </a:custGeom>
          <a:blipFill>
            <a:blip r:embed="rId3"/>
            <a:stretch>
              <a:fillRect/>
            </a:stretch>
          </a:blipFill>
        </p:spPr>
        <p:txBody>
          <a:bodyPr/>
          <a:lstStyle/>
          <a:p>
            <a:endParaRPr lang="pt-BR"/>
          </a:p>
        </p:txBody>
      </p:sp>
      <p:sp>
        <p:nvSpPr>
          <p:cNvPr id="7" name="Freeform 7"/>
          <p:cNvSpPr/>
          <p:nvPr/>
        </p:nvSpPr>
        <p:spPr>
          <a:xfrm>
            <a:off x="9689158" y="2098653"/>
            <a:ext cx="7403882" cy="6089693"/>
          </a:xfrm>
          <a:custGeom>
            <a:avLst/>
            <a:gdLst/>
            <a:ahLst/>
            <a:cxnLst/>
            <a:rect l="l" t="t" r="r" b="b"/>
            <a:pathLst>
              <a:path w="7403882" h="6089693">
                <a:moveTo>
                  <a:pt x="0" y="0"/>
                </a:moveTo>
                <a:lnTo>
                  <a:pt x="7403883" y="0"/>
                </a:lnTo>
                <a:lnTo>
                  <a:pt x="7403883" y="6089694"/>
                </a:lnTo>
                <a:lnTo>
                  <a:pt x="0" y="6089694"/>
                </a:lnTo>
                <a:lnTo>
                  <a:pt x="0" y="0"/>
                </a:lnTo>
                <a:close/>
              </a:path>
            </a:pathLst>
          </a:custGeom>
          <a:blipFill>
            <a:blip r:embed="rId4"/>
            <a:stretch>
              <a:fillRect/>
            </a:stretch>
          </a:blipFill>
        </p:spPr>
        <p:txBody>
          <a:bodyPr/>
          <a:lstStyle/>
          <a:p>
            <a:endParaRPr lang="pt-BR"/>
          </a:p>
        </p:txBody>
      </p:sp>
      <p:sp>
        <p:nvSpPr>
          <p:cNvPr id="8" name="TextBox 8"/>
          <p:cNvSpPr txBox="1"/>
          <p:nvPr/>
        </p:nvSpPr>
        <p:spPr>
          <a:xfrm>
            <a:off x="1492530" y="1150296"/>
            <a:ext cx="6556765" cy="1230571"/>
          </a:xfrm>
          <a:prstGeom prst="rect">
            <a:avLst/>
          </a:prstGeom>
        </p:spPr>
        <p:txBody>
          <a:bodyPr lIns="0" tIns="0" rIns="0" bIns="0" rtlCol="0" anchor="t">
            <a:spAutoFit/>
          </a:bodyPr>
          <a:lstStyle/>
          <a:p>
            <a:pPr algn="ctr">
              <a:lnSpc>
                <a:spcPts val="9850"/>
              </a:lnSpc>
              <a:spcBef>
                <a:spcPct val="0"/>
              </a:spcBef>
            </a:pPr>
            <a:r>
              <a:rPr lang="en-US" sz="7036">
                <a:solidFill>
                  <a:srgbClr val="FCFCFC"/>
                </a:solidFill>
                <a:latin typeface="Arimo"/>
                <a:ea typeface="Arimo"/>
                <a:cs typeface="Arimo"/>
                <a:sym typeface="Arimo"/>
              </a:rPr>
              <a:t>Testes do Grupo</a:t>
            </a:r>
          </a:p>
        </p:txBody>
      </p:sp>
      <p:sp>
        <p:nvSpPr>
          <p:cNvPr id="9" name="TextBox 9"/>
          <p:cNvSpPr txBox="1"/>
          <p:nvPr/>
        </p:nvSpPr>
        <p:spPr>
          <a:xfrm>
            <a:off x="2120310" y="3205335"/>
            <a:ext cx="5575889" cy="2571652"/>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25</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150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6</a:t>
            </a:r>
          </a:p>
          <a:p>
            <a:pPr algn="l">
              <a:lnSpc>
                <a:spcPts val="4091"/>
              </a:lnSpc>
              <a:spcBef>
                <a:spcPct val="0"/>
              </a:spcBef>
            </a:pPr>
            <a:r>
              <a:rPr lang="en-US" sz="2922" dirty="0">
                <a:solidFill>
                  <a:srgbClr val="FCFCFC"/>
                </a:solidFill>
                <a:latin typeface="Arimo"/>
                <a:ea typeface="Arimo"/>
                <a:cs typeface="Arimo"/>
                <a:sym typeface="Arimo"/>
              </a:rPr>
              <a:t>Taxa crossover: 150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10" name="TextBox 10"/>
          <p:cNvSpPr txBox="1"/>
          <p:nvPr/>
        </p:nvSpPr>
        <p:spPr>
          <a:xfrm>
            <a:off x="2011085" y="8947496"/>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- 93%</a:t>
            </a:r>
          </a:p>
          <a:p>
            <a:pPr algn="ctr">
              <a:lnSpc>
                <a:spcPts val="4060"/>
              </a:lnSpc>
              <a:spcBef>
                <a:spcPct val="0"/>
              </a:spcBef>
            </a:pPr>
            <a:r>
              <a:rPr lang="en-US" sz="2900">
                <a:solidFill>
                  <a:srgbClr val="FCFCFC"/>
                </a:solidFill>
                <a:latin typeface="Arimo"/>
                <a:ea typeface="Arimo"/>
                <a:cs typeface="Arimo"/>
                <a:sym typeface="Arimo"/>
              </a:rPr>
              <a:t>                               Fit - 83118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236781" y="6678956"/>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3005555" flipH="1">
            <a:off x="-1445549"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Freeform 6"/>
          <p:cNvSpPr/>
          <p:nvPr/>
        </p:nvSpPr>
        <p:spPr>
          <a:xfrm>
            <a:off x="9859260" y="2132142"/>
            <a:ext cx="6909259" cy="6022715"/>
          </a:xfrm>
          <a:custGeom>
            <a:avLst/>
            <a:gdLst/>
            <a:ahLst/>
            <a:cxnLst/>
            <a:rect l="l" t="t" r="r" b="b"/>
            <a:pathLst>
              <a:path w="6909259" h="6022715">
                <a:moveTo>
                  <a:pt x="0" y="0"/>
                </a:moveTo>
                <a:lnTo>
                  <a:pt x="6909258" y="0"/>
                </a:lnTo>
                <a:lnTo>
                  <a:pt x="6909258" y="6022716"/>
                </a:lnTo>
                <a:lnTo>
                  <a:pt x="0" y="6022716"/>
                </a:lnTo>
                <a:lnTo>
                  <a:pt x="0" y="0"/>
                </a:lnTo>
                <a:close/>
              </a:path>
            </a:pathLst>
          </a:custGeom>
          <a:blipFill>
            <a:blip r:embed="rId3"/>
            <a:stretch>
              <a:fillRect/>
            </a:stretch>
          </a:blipFill>
        </p:spPr>
        <p:txBody>
          <a:bodyPr/>
          <a:lstStyle/>
          <a:p>
            <a:endParaRPr lang="pt-BR"/>
          </a:p>
        </p:txBody>
      </p:sp>
      <p:sp>
        <p:nvSpPr>
          <p:cNvPr id="7" name="Freeform 7"/>
          <p:cNvSpPr/>
          <p:nvPr/>
        </p:nvSpPr>
        <p:spPr>
          <a:xfrm>
            <a:off x="2011085" y="6102199"/>
            <a:ext cx="6204335" cy="2781756"/>
          </a:xfrm>
          <a:custGeom>
            <a:avLst/>
            <a:gdLst/>
            <a:ahLst/>
            <a:cxnLst/>
            <a:rect l="l" t="t" r="r" b="b"/>
            <a:pathLst>
              <a:path w="6204335" h="2781756">
                <a:moveTo>
                  <a:pt x="0" y="0"/>
                </a:moveTo>
                <a:lnTo>
                  <a:pt x="6204334" y="0"/>
                </a:lnTo>
                <a:lnTo>
                  <a:pt x="6204334" y="2781756"/>
                </a:lnTo>
                <a:lnTo>
                  <a:pt x="0" y="2781756"/>
                </a:lnTo>
                <a:lnTo>
                  <a:pt x="0" y="0"/>
                </a:lnTo>
                <a:close/>
              </a:path>
            </a:pathLst>
          </a:custGeom>
          <a:blipFill>
            <a:blip r:embed="rId4"/>
            <a:stretch>
              <a:fillRect/>
            </a:stretch>
          </a:blipFill>
        </p:spPr>
        <p:txBody>
          <a:bodyPr/>
          <a:lstStyle/>
          <a:p>
            <a:endParaRPr lang="pt-BR"/>
          </a:p>
        </p:txBody>
      </p:sp>
      <p:sp>
        <p:nvSpPr>
          <p:cNvPr id="8" name="TextBox 8"/>
          <p:cNvSpPr txBox="1"/>
          <p:nvPr/>
        </p:nvSpPr>
        <p:spPr>
          <a:xfrm>
            <a:off x="1492530" y="1150296"/>
            <a:ext cx="6556765" cy="1230571"/>
          </a:xfrm>
          <a:prstGeom prst="rect">
            <a:avLst/>
          </a:prstGeom>
        </p:spPr>
        <p:txBody>
          <a:bodyPr lIns="0" tIns="0" rIns="0" bIns="0" rtlCol="0" anchor="t">
            <a:spAutoFit/>
          </a:bodyPr>
          <a:lstStyle/>
          <a:p>
            <a:pPr algn="ctr">
              <a:lnSpc>
                <a:spcPts val="9850"/>
              </a:lnSpc>
              <a:spcBef>
                <a:spcPct val="0"/>
              </a:spcBef>
            </a:pPr>
            <a:r>
              <a:rPr lang="en-US" sz="7036">
                <a:solidFill>
                  <a:srgbClr val="FCFCFC"/>
                </a:solidFill>
                <a:latin typeface="Arimo"/>
                <a:ea typeface="Arimo"/>
                <a:cs typeface="Arimo"/>
                <a:sym typeface="Arimo"/>
              </a:rPr>
              <a:t>Testes do Grupo</a:t>
            </a:r>
          </a:p>
        </p:txBody>
      </p:sp>
      <p:sp>
        <p:nvSpPr>
          <p:cNvPr id="9" name="TextBox 9"/>
          <p:cNvSpPr txBox="1"/>
          <p:nvPr/>
        </p:nvSpPr>
        <p:spPr>
          <a:xfrm>
            <a:off x="2120311" y="3205335"/>
            <a:ext cx="5499689" cy="2571506"/>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100</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200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200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10" name="TextBox 10"/>
          <p:cNvSpPr txBox="1"/>
          <p:nvPr/>
        </p:nvSpPr>
        <p:spPr>
          <a:xfrm>
            <a:off x="2011085" y="9142639"/>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- 95%</a:t>
            </a:r>
          </a:p>
          <a:p>
            <a:pPr algn="ctr">
              <a:lnSpc>
                <a:spcPts val="4060"/>
              </a:lnSpc>
              <a:spcBef>
                <a:spcPct val="0"/>
              </a:spcBef>
            </a:pPr>
            <a:r>
              <a:rPr lang="en-US" sz="2900">
                <a:solidFill>
                  <a:srgbClr val="FCFCFC"/>
                </a:solidFill>
                <a:latin typeface="Arimo"/>
                <a:ea typeface="Arimo"/>
                <a:cs typeface="Arimo"/>
                <a:sym typeface="Arimo"/>
              </a:rPr>
              <a:t>                               Fit - 70908</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3005555" flipH="1">
            <a:off x="-1445549"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Freeform 6"/>
          <p:cNvSpPr/>
          <p:nvPr/>
        </p:nvSpPr>
        <p:spPr>
          <a:xfrm>
            <a:off x="9743211" y="2162381"/>
            <a:ext cx="7072654" cy="5962237"/>
          </a:xfrm>
          <a:custGeom>
            <a:avLst/>
            <a:gdLst/>
            <a:ahLst/>
            <a:cxnLst/>
            <a:rect l="l" t="t" r="r" b="b"/>
            <a:pathLst>
              <a:path w="7072654" h="5962237">
                <a:moveTo>
                  <a:pt x="0" y="0"/>
                </a:moveTo>
                <a:lnTo>
                  <a:pt x="7072654" y="0"/>
                </a:lnTo>
                <a:lnTo>
                  <a:pt x="7072654" y="5962238"/>
                </a:lnTo>
                <a:lnTo>
                  <a:pt x="0" y="5962238"/>
                </a:lnTo>
                <a:lnTo>
                  <a:pt x="0" y="0"/>
                </a:lnTo>
                <a:close/>
              </a:path>
            </a:pathLst>
          </a:custGeom>
          <a:blipFill>
            <a:blip r:embed="rId3"/>
            <a:stretch>
              <a:fillRect/>
            </a:stretch>
          </a:blipFill>
        </p:spPr>
        <p:txBody>
          <a:bodyPr/>
          <a:lstStyle/>
          <a:p>
            <a:endParaRPr lang="pt-BR"/>
          </a:p>
        </p:txBody>
      </p:sp>
      <p:sp>
        <p:nvSpPr>
          <p:cNvPr id="7" name="Freeform 7"/>
          <p:cNvSpPr/>
          <p:nvPr/>
        </p:nvSpPr>
        <p:spPr>
          <a:xfrm>
            <a:off x="1755972" y="6003067"/>
            <a:ext cx="6763022" cy="2650374"/>
          </a:xfrm>
          <a:custGeom>
            <a:avLst/>
            <a:gdLst/>
            <a:ahLst/>
            <a:cxnLst/>
            <a:rect l="l" t="t" r="r" b="b"/>
            <a:pathLst>
              <a:path w="6763022" h="2650374">
                <a:moveTo>
                  <a:pt x="0" y="0"/>
                </a:moveTo>
                <a:lnTo>
                  <a:pt x="6763022" y="0"/>
                </a:lnTo>
                <a:lnTo>
                  <a:pt x="6763022" y="2650373"/>
                </a:lnTo>
                <a:lnTo>
                  <a:pt x="0" y="2650373"/>
                </a:lnTo>
                <a:lnTo>
                  <a:pt x="0" y="0"/>
                </a:lnTo>
                <a:close/>
              </a:path>
            </a:pathLst>
          </a:custGeom>
          <a:blipFill>
            <a:blip r:embed="rId4"/>
            <a:stretch>
              <a:fillRect/>
            </a:stretch>
          </a:blipFill>
        </p:spPr>
        <p:txBody>
          <a:bodyPr/>
          <a:lstStyle/>
          <a:p>
            <a:endParaRPr lang="pt-BR"/>
          </a:p>
        </p:txBody>
      </p:sp>
      <p:sp>
        <p:nvSpPr>
          <p:cNvPr id="8" name="TextBox 8"/>
          <p:cNvSpPr txBox="1"/>
          <p:nvPr/>
        </p:nvSpPr>
        <p:spPr>
          <a:xfrm>
            <a:off x="1492530" y="1150296"/>
            <a:ext cx="6556765" cy="1230571"/>
          </a:xfrm>
          <a:prstGeom prst="rect">
            <a:avLst/>
          </a:prstGeom>
        </p:spPr>
        <p:txBody>
          <a:bodyPr lIns="0" tIns="0" rIns="0" bIns="0" rtlCol="0" anchor="t">
            <a:spAutoFit/>
          </a:bodyPr>
          <a:lstStyle/>
          <a:p>
            <a:pPr algn="ctr">
              <a:lnSpc>
                <a:spcPts val="9850"/>
              </a:lnSpc>
              <a:spcBef>
                <a:spcPct val="0"/>
              </a:spcBef>
            </a:pPr>
            <a:r>
              <a:rPr lang="en-US" sz="7036">
                <a:solidFill>
                  <a:srgbClr val="FCFCFC"/>
                </a:solidFill>
                <a:latin typeface="Arimo"/>
                <a:ea typeface="Arimo"/>
                <a:cs typeface="Arimo"/>
                <a:sym typeface="Arimo"/>
              </a:rPr>
              <a:t>Testes do Grupo</a:t>
            </a:r>
          </a:p>
        </p:txBody>
      </p:sp>
      <p:sp>
        <p:nvSpPr>
          <p:cNvPr id="9" name="TextBox 9"/>
          <p:cNvSpPr txBox="1"/>
          <p:nvPr/>
        </p:nvSpPr>
        <p:spPr>
          <a:xfrm>
            <a:off x="2120311" y="3058376"/>
            <a:ext cx="5410428" cy="2571652"/>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100</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200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150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9</a:t>
            </a:r>
          </a:p>
        </p:txBody>
      </p:sp>
      <p:sp>
        <p:nvSpPr>
          <p:cNvPr id="10" name="TextBox 10"/>
          <p:cNvSpPr txBox="1"/>
          <p:nvPr/>
        </p:nvSpPr>
        <p:spPr>
          <a:xfrm>
            <a:off x="2011085" y="9142639"/>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- 96%</a:t>
            </a:r>
          </a:p>
          <a:p>
            <a:pPr algn="ctr">
              <a:lnSpc>
                <a:spcPts val="4060"/>
              </a:lnSpc>
              <a:spcBef>
                <a:spcPct val="0"/>
              </a:spcBef>
            </a:pPr>
            <a:r>
              <a:rPr lang="en-US" sz="2900">
                <a:solidFill>
                  <a:srgbClr val="FCFCFC"/>
                </a:solidFill>
                <a:latin typeface="Arimo"/>
                <a:ea typeface="Arimo"/>
                <a:cs typeface="Arimo"/>
                <a:sym typeface="Arimo"/>
              </a:rPr>
              <a:t>                               Fit - 64080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3005555" flipH="1">
            <a:off x="-2150950" y="-210951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6" name="Freeform 6"/>
          <p:cNvSpPr/>
          <p:nvPr/>
        </p:nvSpPr>
        <p:spPr>
          <a:xfrm>
            <a:off x="9856933" y="1904267"/>
            <a:ext cx="7119115" cy="5906689"/>
          </a:xfrm>
          <a:custGeom>
            <a:avLst/>
            <a:gdLst/>
            <a:ahLst/>
            <a:cxnLst/>
            <a:rect l="l" t="t" r="r" b="b"/>
            <a:pathLst>
              <a:path w="7119115" h="5906689">
                <a:moveTo>
                  <a:pt x="0" y="0"/>
                </a:moveTo>
                <a:lnTo>
                  <a:pt x="7119114" y="0"/>
                </a:lnTo>
                <a:lnTo>
                  <a:pt x="7119114" y="5906689"/>
                </a:lnTo>
                <a:lnTo>
                  <a:pt x="0" y="5906689"/>
                </a:lnTo>
                <a:lnTo>
                  <a:pt x="0" y="0"/>
                </a:lnTo>
                <a:close/>
              </a:path>
            </a:pathLst>
          </a:custGeom>
          <a:blipFill>
            <a:blip r:embed="rId3"/>
            <a:stretch>
              <a:fillRect/>
            </a:stretch>
          </a:blipFill>
        </p:spPr>
        <p:txBody>
          <a:bodyPr/>
          <a:lstStyle/>
          <a:p>
            <a:endParaRPr lang="pt-BR"/>
          </a:p>
        </p:txBody>
      </p:sp>
      <p:sp>
        <p:nvSpPr>
          <p:cNvPr id="7" name="Freeform 7"/>
          <p:cNvSpPr/>
          <p:nvPr/>
        </p:nvSpPr>
        <p:spPr>
          <a:xfrm>
            <a:off x="1492530" y="6370240"/>
            <a:ext cx="7143582" cy="2824207"/>
          </a:xfrm>
          <a:custGeom>
            <a:avLst/>
            <a:gdLst/>
            <a:ahLst/>
            <a:cxnLst/>
            <a:rect l="l" t="t" r="r" b="b"/>
            <a:pathLst>
              <a:path w="7143582" h="2824207">
                <a:moveTo>
                  <a:pt x="0" y="0"/>
                </a:moveTo>
                <a:lnTo>
                  <a:pt x="7143581" y="0"/>
                </a:lnTo>
                <a:lnTo>
                  <a:pt x="7143581" y="2824206"/>
                </a:lnTo>
                <a:lnTo>
                  <a:pt x="0" y="2824206"/>
                </a:lnTo>
                <a:lnTo>
                  <a:pt x="0" y="0"/>
                </a:lnTo>
                <a:close/>
              </a:path>
            </a:pathLst>
          </a:custGeom>
          <a:blipFill>
            <a:blip r:embed="rId4"/>
            <a:stretch>
              <a:fillRect/>
            </a:stretch>
          </a:blipFill>
        </p:spPr>
        <p:txBody>
          <a:bodyPr/>
          <a:lstStyle/>
          <a:p>
            <a:endParaRPr lang="pt-BR"/>
          </a:p>
        </p:txBody>
      </p:sp>
      <p:sp>
        <p:nvSpPr>
          <p:cNvPr id="8" name="TextBox 8"/>
          <p:cNvSpPr txBox="1"/>
          <p:nvPr/>
        </p:nvSpPr>
        <p:spPr>
          <a:xfrm>
            <a:off x="1292841" y="904737"/>
            <a:ext cx="6740771" cy="1874959"/>
          </a:xfrm>
          <a:prstGeom prst="rect">
            <a:avLst/>
          </a:prstGeom>
        </p:spPr>
        <p:txBody>
          <a:bodyPr lIns="0" tIns="0" rIns="0" bIns="0" rtlCol="0" anchor="t">
            <a:spAutoFit/>
          </a:bodyPr>
          <a:lstStyle/>
          <a:p>
            <a:pPr algn="ctr">
              <a:lnSpc>
                <a:spcPts val="7430"/>
              </a:lnSpc>
            </a:pPr>
            <a:r>
              <a:rPr lang="en-US" sz="5307">
                <a:solidFill>
                  <a:srgbClr val="FCFCFC"/>
                </a:solidFill>
                <a:latin typeface="Arimo"/>
                <a:ea typeface="Arimo"/>
                <a:cs typeface="Arimo"/>
                <a:sym typeface="Arimo"/>
              </a:rPr>
              <a:t>Testes do Grupo com nossos parâmetros</a:t>
            </a:r>
          </a:p>
        </p:txBody>
      </p:sp>
      <p:sp>
        <p:nvSpPr>
          <p:cNvPr id="9" name="TextBox 9"/>
          <p:cNvSpPr txBox="1"/>
          <p:nvPr/>
        </p:nvSpPr>
        <p:spPr>
          <a:xfrm>
            <a:off x="2352896" y="3255947"/>
            <a:ext cx="5495704" cy="2571506"/>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50</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150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9</a:t>
            </a:r>
          </a:p>
          <a:p>
            <a:pPr algn="l">
              <a:lnSpc>
                <a:spcPts val="4091"/>
              </a:lnSpc>
              <a:spcBef>
                <a:spcPct val="0"/>
              </a:spcBef>
            </a:pPr>
            <a:r>
              <a:rPr lang="en-US" sz="2922" dirty="0">
                <a:solidFill>
                  <a:srgbClr val="FCFCFC"/>
                </a:solidFill>
                <a:latin typeface="Arimo"/>
                <a:ea typeface="Arimo"/>
                <a:cs typeface="Arimo"/>
                <a:sym typeface="Arimo"/>
              </a:rPr>
              <a:t>Taxa crossover: 150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3005555" flipH="1">
            <a:off x="-2165646" y="-210951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6" name="Freeform 6"/>
          <p:cNvSpPr/>
          <p:nvPr/>
        </p:nvSpPr>
        <p:spPr>
          <a:xfrm>
            <a:off x="1642959" y="6370240"/>
            <a:ext cx="6711791" cy="2807076"/>
          </a:xfrm>
          <a:custGeom>
            <a:avLst/>
            <a:gdLst/>
            <a:ahLst/>
            <a:cxnLst/>
            <a:rect l="l" t="t" r="r" b="b"/>
            <a:pathLst>
              <a:path w="6711791" h="2807076">
                <a:moveTo>
                  <a:pt x="0" y="0"/>
                </a:moveTo>
                <a:lnTo>
                  <a:pt x="6711791" y="0"/>
                </a:lnTo>
                <a:lnTo>
                  <a:pt x="6711791" y="2807075"/>
                </a:lnTo>
                <a:lnTo>
                  <a:pt x="0" y="2807075"/>
                </a:lnTo>
                <a:lnTo>
                  <a:pt x="0" y="0"/>
                </a:lnTo>
                <a:close/>
              </a:path>
            </a:pathLst>
          </a:custGeom>
          <a:blipFill>
            <a:blip r:embed="rId3"/>
            <a:stretch>
              <a:fillRect/>
            </a:stretch>
          </a:blipFill>
        </p:spPr>
        <p:txBody>
          <a:bodyPr/>
          <a:lstStyle/>
          <a:p>
            <a:endParaRPr lang="pt-BR"/>
          </a:p>
        </p:txBody>
      </p:sp>
      <p:sp>
        <p:nvSpPr>
          <p:cNvPr id="7" name="Freeform 7"/>
          <p:cNvSpPr/>
          <p:nvPr/>
        </p:nvSpPr>
        <p:spPr>
          <a:xfrm>
            <a:off x="9782557" y="2347299"/>
            <a:ext cx="6677494" cy="5592401"/>
          </a:xfrm>
          <a:custGeom>
            <a:avLst/>
            <a:gdLst/>
            <a:ahLst/>
            <a:cxnLst/>
            <a:rect l="l" t="t" r="r" b="b"/>
            <a:pathLst>
              <a:path w="6677494" h="5592401">
                <a:moveTo>
                  <a:pt x="0" y="0"/>
                </a:moveTo>
                <a:lnTo>
                  <a:pt x="6677494" y="0"/>
                </a:lnTo>
                <a:lnTo>
                  <a:pt x="6677494" y="5592402"/>
                </a:lnTo>
                <a:lnTo>
                  <a:pt x="0" y="5592402"/>
                </a:lnTo>
                <a:lnTo>
                  <a:pt x="0" y="0"/>
                </a:lnTo>
                <a:close/>
              </a:path>
            </a:pathLst>
          </a:custGeom>
          <a:blipFill>
            <a:blip r:embed="rId4"/>
            <a:stretch>
              <a:fillRect/>
            </a:stretch>
          </a:blipFill>
        </p:spPr>
        <p:txBody>
          <a:bodyPr/>
          <a:lstStyle/>
          <a:p>
            <a:endParaRPr lang="pt-BR"/>
          </a:p>
        </p:txBody>
      </p:sp>
      <p:sp>
        <p:nvSpPr>
          <p:cNvPr id="8" name="TextBox 8"/>
          <p:cNvSpPr txBox="1"/>
          <p:nvPr/>
        </p:nvSpPr>
        <p:spPr>
          <a:xfrm>
            <a:off x="2205937" y="3255947"/>
            <a:ext cx="5566463" cy="2571506"/>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100</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100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300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9" name="TextBox 9"/>
          <p:cNvSpPr txBox="1"/>
          <p:nvPr/>
        </p:nvSpPr>
        <p:spPr>
          <a:xfrm>
            <a:off x="1486437" y="904737"/>
            <a:ext cx="6740771" cy="1874959"/>
          </a:xfrm>
          <a:prstGeom prst="rect">
            <a:avLst/>
          </a:prstGeom>
        </p:spPr>
        <p:txBody>
          <a:bodyPr lIns="0" tIns="0" rIns="0" bIns="0" rtlCol="0" anchor="t">
            <a:spAutoFit/>
          </a:bodyPr>
          <a:lstStyle/>
          <a:p>
            <a:pPr algn="ctr">
              <a:lnSpc>
                <a:spcPts val="7430"/>
              </a:lnSpc>
            </a:pPr>
            <a:r>
              <a:rPr lang="en-US" sz="5307">
                <a:solidFill>
                  <a:srgbClr val="FCFCFC"/>
                </a:solidFill>
                <a:latin typeface="Arimo"/>
                <a:ea typeface="Arimo"/>
                <a:cs typeface="Arimo"/>
                <a:sym typeface="Arimo"/>
              </a:rPr>
              <a:t>Testes do Grupo com nossos parâmetros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a:off x="9731158" y="2175121"/>
            <a:ext cx="6729681" cy="5936758"/>
          </a:xfrm>
          <a:custGeom>
            <a:avLst/>
            <a:gdLst/>
            <a:ahLst/>
            <a:cxnLst/>
            <a:rect l="l" t="t" r="r" b="b"/>
            <a:pathLst>
              <a:path w="6729681" h="5936758">
                <a:moveTo>
                  <a:pt x="0" y="0"/>
                </a:moveTo>
                <a:lnTo>
                  <a:pt x="6729681" y="0"/>
                </a:lnTo>
                <a:lnTo>
                  <a:pt x="6729681" y="5936758"/>
                </a:lnTo>
                <a:lnTo>
                  <a:pt x="0" y="5936758"/>
                </a:lnTo>
                <a:lnTo>
                  <a:pt x="0" y="0"/>
                </a:lnTo>
                <a:close/>
              </a:path>
            </a:pathLst>
          </a:custGeom>
          <a:blipFill>
            <a:blip r:embed="rId3"/>
            <a:stretch>
              <a:fillRect/>
            </a:stretch>
          </a:blipFill>
        </p:spPr>
        <p:txBody>
          <a:bodyPr/>
          <a:lstStyle/>
          <a:p>
            <a:endParaRPr lang="pt-BR"/>
          </a:p>
        </p:txBody>
      </p:sp>
      <p:sp>
        <p:nvSpPr>
          <p:cNvPr id="6" name="Freeform 6"/>
          <p:cNvSpPr/>
          <p:nvPr/>
        </p:nvSpPr>
        <p:spPr>
          <a:xfrm>
            <a:off x="2120311" y="6237394"/>
            <a:ext cx="6001624" cy="2460030"/>
          </a:xfrm>
          <a:custGeom>
            <a:avLst/>
            <a:gdLst/>
            <a:ahLst/>
            <a:cxnLst/>
            <a:rect l="l" t="t" r="r" b="b"/>
            <a:pathLst>
              <a:path w="6001624" h="2460030">
                <a:moveTo>
                  <a:pt x="0" y="0"/>
                </a:moveTo>
                <a:lnTo>
                  <a:pt x="6001624" y="0"/>
                </a:lnTo>
                <a:lnTo>
                  <a:pt x="6001624" y="2460030"/>
                </a:lnTo>
                <a:lnTo>
                  <a:pt x="0" y="2460030"/>
                </a:lnTo>
                <a:lnTo>
                  <a:pt x="0" y="0"/>
                </a:lnTo>
                <a:close/>
              </a:path>
            </a:pathLst>
          </a:custGeom>
          <a:blipFill>
            <a:blip r:embed="rId4"/>
            <a:stretch>
              <a:fillRect/>
            </a:stretch>
          </a:blipFill>
        </p:spPr>
        <p:txBody>
          <a:bodyPr/>
          <a:lstStyle/>
          <a:p>
            <a:endParaRPr lang="pt-BR"/>
          </a:p>
        </p:txBody>
      </p:sp>
      <p:sp>
        <p:nvSpPr>
          <p:cNvPr id="7" name="TextBox 7"/>
          <p:cNvSpPr txBox="1"/>
          <p:nvPr/>
        </p:nvSpPr>
        <p:spPr>
          <a:xfrm>
            <a:off x="2120310" y="3153853"/>
            <a:ext cx="5652089" cy="2571652"/>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25</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150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150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8" name="TextBox 8"/>
          <p:cNvSpPr txBox="1"/>
          <p:nvPr/>
        </p:nvSpPr>
        <p:spPr>
          <a:xfrm>
            <a:off x="2011085" y="9142639"/>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- 94%</a:t>
            </a:r>
          </a:p>
          <a:p>
            <a:pPr algn="ctr">
              <a:lnSpc>
                <a:spcPts val="4060"/>
              </a:lnSpc>
              <a:spcBef>
                <a:spcPct val="0"/>
              </a:spcBef>
            </a:pPr>
            <a:r>
              <a:rPr lang="en-US" sz="2900">
                <a:solidFill>
                  <a:srgbClr val="FCFCFC"/>
                </a:solidFill>
                <a:latin typeface="Arimo"/>
                <a:ea typeface="Arimo"/>
                <a:cs typeface="Arimo"/>
                <a:sym typeface="Arimo"/>
              </a:rPr>
              <a:t>                               Fit - 80689</a:t>
            </a:r>
          </a:p>
        </p:txBody>
      </p:sp>
      <p:sp>
        <p:nvSpPr>
          <p:cNvPr id="9" name="TextBox 9"/>
          <p:cNvSpPr txBox="1"/>
          <p:nvPr/>
        </p:nvSpPr>
        <p:spPr>
          <a:xfrm>
            <a:off x="423773" y="457359"/>
            <a:ext cx="9144000" cy="2353594"/>
          </a:xfrm>
          <a:prstGeom prst="rect">
            <a:avLst/>
          </a:prstGeom>
        </p:spPr>
        <p:txBody>
          <a:bodyPr lIns="0" tIns="0" rIns="0" bIns="0" rtlCol="0" anchor="t">
            <a:spAutoFit/>
          </a:bodyPr>
          <a:lstStyle/>
          <a:p>
            <a:pPr algn="ctr">
              <a:lnSpc>
                <a:spcPts val="9439"/>
              </a:lnSpc>
              <a:spcBef>
                <a:spcPct val="0"/>
              </a:spcBef>
            </a:pPr>
            <a:r>
              <a:rPr lang="en-US" sz="6742">
                <a:solidFill>
                  <a:srgbClr val="FCFCFC"/>
                </a:solidFill>
                <a:latin typeface="Arimo"/>
                <a:ea typeface="Arimo"/>
                <a:cs typeface="Arimo"/>
                <a:sym typeface="Arimo"/>
              </a:rPr>
              <a:t>Testes do Grupo sem Filho Ideal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a:off x="9738823" y="2177258"/>
            <a:ext cx="7237224" cy="5932485"/>
          </a:xfrm>
          <a:custGeom>
            <a:avLst/>
            <a:gdLst/>
            <a:ahLst/>
            <a:cxnLst/>
            <a:rect l="l" t="t" r="r" b="b"/>
            <a:pathLst>
              <a:path w="7237224" h="5932485">
                <a:moveTo>
                  <a:pt x="0" y="0"/>
                </a:moveTo>
                <a:lnTo>
                  <a:pt x="7237224" y="0"/>
                </a:lnTo>
                <a:lnTo>
                  <a:pt x="7237224" y="5932484"/>
                </a:lnTo>
                <a:lnTo>
                  <a:pt x="0" y="5932484"/>
                </a:lnTo>
                <a:lnTo>
                  <a:pt x="0" y="0"/>
                </a:lnTo>
                <a:close/>
              </a:path>
            </a:pathLst>
          </a:custGeom>
          <a:blipFill>
            <a:blip r:embed="rId3"/>
            <a:stretch>
              <a:fillRect/>
            </a:stretch>
          </a:blipFill>
        </p:spPr>
        <p:txBody>
          <a:bodyPr/>
          <a:lstStyle/>
          <a:p>
            <a:endParaRPr lang="pt-BR"/>
          </a:p>
        </p:txBody>
      </p:sp>
      <p:sp>
        <p:nvSpPr>
          <p:cNvPr id="6" name="Freeform 6"/>
          <p:cNvSpPr/>
          <p:nvPr/>
        </p:nvSpPr>
        <p:spPr>
          <a:xfrm>
            <a:off x="2411589" y="6234186"/>
            <a:ext cx="5493317" cy="2334660"/>
          </a:xfrm>
          <a:custGeom>
            <a:avLst/>
            <a:gdLst/>
            <a:ahLst/>
            <a:cxnLst/>
            <a:rect l="l" t="t" r="r" b="b"/>
            <a:pathLst>
              <a:path w="5493317" h="2334660">
                <a:moveTo>
                  <a:pt x="0" y="0"/>
                </a:moveTo>
                <a:lnTo>
                  <a:pt x="5493318" y="0"/>
                </a:lnTo>
                <a:lnTo>
                  <a:pt x="5493318" y="2334660"/>
                </a:lnTo>
                <a:lnTo>
                  <a:pt x="0" y="2334660"/>
                </a:lnTo>
                <a:lnTo>
                  <a:pt x="0" y="0"/>
                </a:lnTo>
                <a:close/>
              </a:path>
            </a:pathLst>
          </a:custGeom>
          <a:blipFill>
            <a:blip r:embed="rId4"/>
            <a:stretch>
              <a:fillRect/>
            </a:stretch>
          </a:blipFill>
        </p:spPr>
        <p:txBody>
          <a:bodyPr/>
          <a:lstStyle/>
          <a:p>
            <a:endParaRPr lang="pt-BR"/>
          </a:p>
        </p:txBody>
      </p:sp>
      <p:sp>
        <p:nvSpPr>
          <p:cNvPr id="7" name="TextBox 7"/>
          <p:cNvSpPr txBox="1"/>
          <p:nvPr/>
        </p:nvSpPr>
        <p:spPr>
          <a:xfrm>
            <a:off x="2223850" y="3172853"/>
            <a:ext cx="5493316" cy="2571652"/>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25</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200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150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8" name="TextBox 8"/>
          <p:cNvSpPr txBox="1"/>
          <p:nvPr/>
        </p:nvSpPr>
        <p:spPr>
          <a:xfrm>
            <a:off x="2011085" y="9142639"/>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- 94%</a:t>
            </a:r>
          </a:p>
          <a:p>
            <a:pPr algn="ctr">
              <a:lnSpc>
                <a:spcPts val="4060"/>
              </a:lnSpc>
              <a:spcBef>
                <a:spcPct val="0"/>
              </a:spcBef>
            </a:pPr>
            <a:r>
              <a:rPr lang="en-US" sz="2900">
                <a:solidFill>
                  <a:srgbClr val="FCFCFC"/>
                </a:solidFill>
                <a:latin typeface="Arimo"/>
                <a:ea typeface="Arimo"/>
                <a:cs typeface="Arimo"/>
                <a:sym typeface="Arimo"/>
              </a:rPr>
              <a:t>                               Fit - 77546</a:t>
            </a:r>
          </a:p>
        </p:txBody>
      </p:sp>
      <p:sp>
        <p:nvSpPr>
          <p:cNvPr id="9" name="TextBox 9"/>
          <p:cNvSpPr txBox="1"/>
          <p:nvPr/>
        </p:nvSpPr>
        <p:spPr>
          <a:xfrm>
            <a:off x="198912" y="461216"/>
            <a:ext cx="9144000" cy="2353594"/>
          </a:xfrm>
          <a:prstGeom prst="rect">
            <a:avLst/>
          </a:prstGeom>
        </p:spPr>
        <p:txBody>
          <a:bodyPr lIns="0" tIns="0" rIns="0" bIns="0" rtlCol="0" anchor="t">
            <a:spAutoFit/>
          </a:bodyPr>
          <a:lstStyle/>
          <a:p>
            <a:pPr algn="ctr">
              <a:lnSpc>
                <a:spcPts val="9439"/>
              </a:lnSpc>
              <a:spcBef>
                <a:spcPct val="0"/>
              </a:spcBef>
            </a:pPr>
            <a:r>
              <a:rPr lang="en-US" sz="6742">
                <a:solidFill>
                  <a:srgbClr val="FCFCFC"/>
                </a:solidFill>
                <a:latin typeface="Arimo"/>
                <a:ea typeface="Arimo"/>
                <a:cs typeface="Arimo"/>
                <a:sym typeface="Arimo"/>
              </a:rPr>
              <a:t>Testes do Grupo sem Filho Ideal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a:off x="9719107" y="2179398"/>
            <a:ext cx="7256940" cy="5928205"/>
          </a:xfrm>
          <a:custGeom>
            <a:avLst/>
            <a:gdLst/>
            <a:ahLst/>
            <a:cxnLst/>
            <a:rect l="l" t="t" r="r" b="b"/>
            <a:pathLst>
              <a:path w="7256940" h="5928205">
                <a:moveTo>
                  <a:pt x="0" y="0"/>
                </a:moveTo>
                <a:lnTo>
                  <a:pt x="7256940" y="0"/>
                </a:lnTo>
                <a:lnTo>
                  <a:pt x="7256940" y="5928204"/>
                </a:lnTo>
                <a:lnTo>
                  <a:pt x="0" y="5928204"/>
                </a:lnTo>
                <a:lnTo>
                  <a:pt x="0" y="0"/>
                </a:lnTo>
                <a:close/>
              </a:path>
            </a:pathLst>
          </a:custGeom>
          <a:blipFill>
            <a:blip r:embed="rId3"/>
            <a:stretch>
              <a:fillRect/>
            </a:stretch>
          </a:blipFill>
        </p:spPr>
        <p:txBody>
          <a:bodyPr/>
          <a:lstStyle/>
          <a:p>
            <a:endParaRPr lang="pt-BR"/>
          </a:p>
        </p:txBody>
      </p:sp>
      <p:sp>
        <p:nvSpPr>
          <p:cNvPr id="6" name="Freeform 6"/>
          <p:cNvSpPr/>
          <p:nvPr/>
        </p:nvSpPr>
        <p:spPr>
          <a:xfrm>
            <a:off x="2120311" y="6234186"/>
            <a:ext cx="5509009" cy="2285653"/>
          </a:xfrm>
          <a:custGeom>
            <a:avLst/>
            <a:gdLst/>
            <a:ahLst/>
            <a:cxnLst/>
            <a:rect l="l" t="t" r="r" b="b"/>
            <a:pathLst>
              <a:path w="5509009" h="2285653">
                <a:moveTo>
                  <a:pt x="0" y="0"/>
                </a:moveTo>
                <a:lnTo>
                  <a:pt x="5509009" y="0"/>
                </a:lnTo>
                <a:lnTo>
                  <a:pt x="5509009" y="2285653"/>
                </a:lnTo>
                <a:lnTo>
                  <a:pt x="0" y="2285653"/>
                </a:lnTo>
                <a:lnTo>
                  <a:pt x="0" y="0"/>
                </a:lnTo>
                <a:close/>
              </a:path>
            </a:pathLst>
          </a:custGeom>
          <a:blipFill>
            <a:blip r:embed="rId4"/>
            <a:stretch>
              <a:fillRect/>
            </a:stretch>
          </a:blipFill>
        </p:spPr>
        <p:txBody>
          <a:bodyPr/>
          <a:lstStyle/>
          <a:p>
            <a:endParaRPr lang="pt-BR"/>
          </a:p>
        </p:txBody>
      </p:sp>
      <p:sp>
        <p:nvSpPr>
          <p:cNvPr id="7" name="TextBox 7"/>
          <p:cNvSpPr txBox="1"/>
          <p:nvPr/>
        </p:nvSpPr>
        <p:spPr>
          <a:xfrm>
            <a:off x="198912" y="461216"/>
            <a:ext cx="9144000" cy="2353594"/>
          </a:xfrm>
          <a:prstGeom prst="rect">
            <a:avLst/>
          </a:prstGeom>
        </p:spPr>
        <p:txBody>
          <a:bodyPr lIns="0" tIns="0" rIns="0" bIns="0" rtlCol="0" anchor="t">
            <a:spAutoFit/>
          </a:bodyPr>
          <a:lstStyle/>
          <a:p>
            <a:pPr algn="ctr">
              <a:lnSpc>
                <a:spcPts val="9439"/>
              </a:lnSpc>
              <a:spcBef>
                <a:spcPct val="0"/>
              </a:spcBef>
            </a:pPr>
            <a:r>
              <a:rPr lang="en-US" sz="6742">
                <a:solidFill>
                  <a:srgbClr val="FCFCFC"/>
                </a:solidFill>
                <a:latin typeface="Arimo"/>
                <a:ea typeface="Arimo"/>
                <a:cs typeface="Arimo"/>
                <a:sym typeface="Arimo"/>
              </a:rPr>
              <a:t>Testes do Grupo sem Filho Ideal</a:t>
            </a:r>
          </a:p>
        </p:txBody>
      </p:sp>
      <p:sp>
        <p:nvSpPr>
          <p:cNvPr id="8" name="TextBox 8"/>
          <p:cNvSpPr txBox="1"/>
          <p:nvPr/>
        </p:nvSpPr>
        <p:spPr>
          <a:xfrm>
            <a:off x="2120310" y="3205335"/>
            <a:ext cx="5509009" cy="2571652"/>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25</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150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6</a:t>
            </a:r>
          </a:p>
          <a:p>
            <a:pPr algn="l">
              <a:lnSpc>
                <a:spcPts val="4091"/>
              </a:lnSpc>
              <a:spcBef>
                <a:spcPct val="0"/>
              </a:spcBef>
            </a:pPr>
            <a:r>
              <a:rPr lang="en-US" sz="2922" dirty="0">
                <a:solidFill>
                  <a:srgbClr val="FCFCFC"/>
                </a:solidFill>
                <a:latin typeface="Arimo"/>
                <a:ea typeface="Arimo"/>
                <a:cs typeface="Arimo"/>
                <a:sym typeface="Arimo"/>
              </a:rPr>
              <a:t>Taxa crossover: 150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9" name="TextBox 9"/>
          <p:cNvSpPr txBox="1"/>
          <p:nvPr/>
        </p:nvSpPr>
        <p:spPr>
          <a:xfrm>
            <a:off x="2011085" y="8947496"/>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- 93%</a:t>
            </a:r>
          </a:p>
          <a:p>
            <a:pPr algn="ctr">
              <a:lnSpc>
                <a:spcPts val="4060"/>
              </a:lnSpc>
              <a:spcBef>
                <a:spcPct val="0"/>
              </a:spcBef>
            </a:pPr>
            <a:r>
              <a:rPr lang="en-US" sz="2900">
                <a:solidFill>
                  <a:srgbClr val="FCFCFC"/>
                </a:solidFill>
                <a:latin typeface="Arimo"/>
                <a:ea typeface="Arimo"/>
                <a:cs typeface="Arimo"/>
                <a:sym typeface="Arimo"/>
              </a:rPr>
              <a:t>                               Fit - 83118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236781" y="6678956"/>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a:off x="10250601" y="2179398"/>
            <a:ext cx="6725446" cy="5928205"/>
          </a:xfrm>
          <a:custGeom>
            <a:avLst/>
            <a:gdLst/>
            <a:ahLst/>
            <a:cxnLst/>
            <a:rect l="l" t="t" r="r" b="b"/>
            <a:pathLst>
              <a:path w="6725446" h="5928205">
                <a:moveTo>
                  <a:pt x="0" y="0"/>
                </a:moveTo>
                <a:lnTo>
                  <a:pt x="6725446" y="0"/>
                </a:lnTo>
                <a:lnTo>
                  <a:pt x="6725446" y="5928204"/>
                </a:lnTo>
                <a:lnTo>
                  <a:pt x="0" y="5928204"/>
                </a:lnTo>
                <a:lnTo>
                  <a:pt x="0" y="0"/>
                </a:lnTo>
                <a:close/>
              </a:path>
            </a:pathLst>
          </a:custGeom>
          <a:blipFill>
            <a:blip r:embed="rId3"/>
            <a:stretch>
              <a:fillRect/>
            </a:stretch>
          </a:blipFill>
        </p:spPr>
        <p:txBody>
          <a:bodyPr/>
          <a:lstStyle/>
          <a:p>
            <a:endParaRPr lang="pt-BR"/>
          </a:p>
        </p:txBody>
      </p:sp>
      <p:sp>
        <p:nvSpPr>
          <p:cNvPr id="6" name="Freeform 6"/>
          <p:cNvSpPr/>
          <p:nvPr/>
        </p:nvSpPr>
        <p:spPr>
          <a:xfrm>
            <a:off x="2229280" y="6205007"/>
            <a:ext cx="6130039" cy="2577649"/>
          </a:xfrm>
          <a:custGeom>
            <a:avLst/>
            <a:gdLst/>
            <a:ahLst/>
            <a:cxnLst/>
            <a:rect l="l" t="t" r="r" b="b"/>
            <a:pathLst>
              <a:path w="6130039" h="2577649">
                <a:moveTo>
                  <a:pt x="0" y="0"/>
                </a:moveTo>
                <a:lnTo>
                  <a:pt x="6130039" y="0"/>
                </a:lnTo>
                <a:lnTo>
                  <a:pt x="6130039" y="2577649"/>
                </a:lnTo>
                <a:lnTo>
                  <a:pt x="0" y="2577649"/>
                </a:lnTo>
                <a:lnTo>
                  <a:pt x="0" y="0"/>
                </a:lnTo>
                <a:close/>
              </a:path>
            </a:pathLst>
          </a:custGeom>
          <a:blipFill>
            <a:blip r:embed="rId4"/>
            <a:stretch>
              <a:fillRect/>
            </a:stretch>
          </a:blipFill>
        </p:spPr>
        <p:txBody>
          <a:bodyPr/>
          <a:lstStyle/>
          <a:p>
            <a:endParaRPr lang="pt-BR"/>
          </a:p>
        </p:txBody>
      </p:sp>
      <p:sp>
        <p:nvSpPr>
          <p:cNvPr id="7" name="TextBox 7"/>
          <p:cNvSpPr txBox="1"/>
          <p:nvPr/>
        </p:nvSpPr>
        <p:spPr>
          <a:xfrm>
            <a:off x="2229280" y="3206843"/>
            <a:ext cx="5543120" cy="2582758"/>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100</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200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200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8" name="TextBox 8"/>
          <p:cNvSpPr txBox="1"/>
          <p:nvPr/>
        </p:nvSpPr>
        <p:spPr>
          <a:xfrm>
            <a:off x="2011085" y="9142639"/>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- 95%</a:t>
            </a:r>
          </a:p>
          <a:p>
            <a:pPr algn="ctr">
              <a:lnSpc>
                <a:spcPts val="4060"/>
              </a:lnSpc>
              <a:spcBef>
                <a:spcPct val="0"/>
              </a:spcBef>
            </a:pPr>
            <a:r>
              <a:rPr lang="en-US" sz="2900">
                <a:solidFill>
                  <a:srgbClr val="FCFCFC"/>
                </a:solidFill>
                <a:latin typeface="Arimo"/>
                <a:ea typeface="Arimo"/>
                <a:cs typeface="Arimo"/>
                <a:sym typeface="Arimo"/>
              </a:rPr>
              <a:t>                               Fit - 70908</a:t>
            </a:r>
          </a:p>
        </p:txBody>
      </p:sp>
      <p:sp>
        <p:nvSpPr>
          <p:cNvPr id="9" name="TextBox 9"/>
          <p:cNvSpPr txBox="1"/>
          <p:nvPr/>
        </p:nvSpPr>
        <p:spPr>
          <a:xfrm>
            <a:off x="437224" y="596075"/>
            <a:ext cx="9144000" cy="2353594"/>
          </a:xfrm>
          <a:prstGeom prst="rect">
            <a:avLst/>
          </a:prstGeom>
        </p:spPr>
        <p:txBody>
          <a:bodyPr lIns="0" tIns="0" rIns="0" bIns="0" rtlCol="0" anchor="t">
            <a:spAutoFit/>
          </a:bodyPr>
          <a:lstStyle/>
          <a:p>
            <a:pPr algn="ctr">
              <a:lnSpc>
                <a:spcPts val="9439"/>
              </a:lnSpc>
              <a:spcBef>
                <a:spcPct val="0"/>
              </a:spcBef>
            </a:pPr>
            <a:r>
              <a:rPr lang="en-US" sz="6742">
                <a:solidFill>
                  <a:srgbClr val="FCFCFC"/>
                </a:solidFill>
                <a:latin typeface="Arimo"/>
                <a:ea typeface="Arimo"/>
                <a:cs typeface="Arimo"/>
                <a:sym typeface="Arimo"/>
              </a:rPr>
              <a:t>Testes do Grupo sem Filho Ideal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7785966" flipH="1">
            <a:off x="16018329" y="6480363"/>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3" name="Freeform 3"/>
          <p:cNvSpPr/>
          <p:nvPr/>
        </p:nvSpPr>
        <p:spPr>
          <a:xfrm rot="-3203370" flipH="1">
            <a:off x="-291724" y="7191349"/>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6985485" flipH="1">
            <a:off x="15530498"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a:off x="9709483" y="2180469"/>
            <a:ext cx="7000736" cy="5926061"/>
          </a:xfrm>
          <a:custGeom>
            <a:avLst/>
            <a:gdLst/>
            <a:ahLst/>
            <a:cxnLst/>
            <a:rect l="l" t="t" r="r" b="b"/>
            <a:pathLst>
              <a:path w="7000736" h="5926061">
                <a:moveTo>
                  <a:pt x="0" y="0"/>
                </a:moveTo>
                <a:lnTo>
                  <a:pt x="7000736" y="0"/>
                </a:lnTo>
                <a:lnTo>
                  <a:pt x="7000736" y="5926062"/>
                </a:lnTo>
                <a:lnTo>
                  <a:pt x="0" y="5926062"/>
                </a:lnTo>
                <a:lnTo>
                  <a:pt x="0" y="0"/>
                </a:lnTo>
                <a:close/>
              </a:path>
            </a:pathLst>
          </a:custGeom>
          <a:blipFill>
            <a:blip r:embed="rId3"/>
            <a:stretch>
              <a:fillRect/>
            </a:stretch>
          </a:blipFill>
        </p:spPr>
        <p:txBody>
          <a:bodyPr/>
          <a:lstStyle/>
          <a:p>
            <a:endParaRPr lang="pt-BR"/>
          </a:p>
        </p:txBody>
      </p:sp>
      <p:sp>
        <p:nvSpPr>
          <p:cNvPr id="6" name="Freeform 6"/>
          <p:cNvSpPr/>
          <p:nvPr/>
        </p:nvSpPr>
        <p:spPr>
          <a:xfrm>
            <a:off x="2244930" y="6134446"/>
            <a:ext cx="6174411" cy="2570840"/>
          </a:xfrm>
          <a:custGeom>
            <a:avLst/>
            <a:gdLst/>
            <a:ahLst/>
            <a:cxnLst/>
            <a:rect l="l" t="t" r="r" b="b"/>
            <a:pathLst>
              <a:path w="6174411" h="2570840">
                <a:moveTo>
                  <a:pt x="0" y="0"/>
                </a:moveTo>
                <a:lnTo>
                  <a:pt x="6174411" y="0"/>
                </a:lnTo>
                <a:lnTo>
                  <a:pt x="6174411" y="2570840"/>
                </a:lnTo>
                <a:lnTo>
                  <a:pt x="0" y="2570840"/>
                </a:lnTo>
                <a:lnTo>
                  <a:pt x="0" y="0"/>
                </a:lnTo>
                <a:close/>
              </a:path>
            </a:pathLst>
          </a:custGeom>
          <a:blipFill>
            <a:blip r:embed="rId4"/>
            <a:stretch>
              <a:fillRect/>
            </a:stretch>
          </a:blipFill>
        </p:spPr>
        <p:txBody>
          <a:bodyPr/>
          <a:lstStyle/>
          <a:p>
            <a:endParaRPr lang="pt-BR"/>
          </a:p>
        </p:txBody>
      </p:sp>
      <p:sp>
        <p:nvSpPr>
          <p:cNvPr id="7" name="TextBox 7"/>
          <p:cNvSpPr txBox="1"/>
          <p:nvPr/>
        </p:nvSpPr>
        <p:spPr>
          <a:xfrm>
            <a:off x="2120310" y="3058767"/>
            <a:ext cx="5575889" cy="2571652"/>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100</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200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150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9</a:t>
            </a:r>
          </a:p>
        </p:txBody>
      </p:sp>
      <p:sp>
        <p:nvSpPr>
          <p:cNvPr id="8" name="TextBox 8"/>
          <p:cNvSpPr txBox="1"/>
          <p:nvPr/>
        </p:nvSpPr>
        <p:spPr>
          <a:xfrm>
            <a:off x="2011085" y="9142639"/>
            <a:ext cx="5519654" cy="1021789"/>
          </a:xfrm>
          <a:prstGeom prst="rect">
            <a:avLst/>
          </a:prstGeom>
        </p:spPr>
        <p:txBody>
          <a:bodyPr lIns="0" tIns="0" rIns="0" bIns="0" rtlCol="0" anchor="t">
            <a:spAutoFit/>
          </a:bodyPr>
          <a:lstStyle/>
          <a:p>
            <a:pPr algn="ctr">
              <a:lnSpc>
                <a:spcPts val="4060"/>
              </a:lnSpc>
            </a:pPr>
            <a:r>
              <a:rPr lang="en-US" sz="2900">
                <a:solidFill>
                  <a:srgbClr val="FCFCFC"/>
                </a:solidFill>
                <a:latin typeface="Arimo"/>
                <a:ea typeface="Arimo"/>
                <a:cs typeface="Arimo"/>
                <a:sym typeface="Arimo"/>
              </a:rPr>
              <a:t>Resultado deles: TE - 96%</a:t>
            </a:r>
          </a:p>
          <a:p>
            <a:pPr algn="ctr">
              <a:lnSpc>
                <a:spcPts val="4060"/>
              </a:lnSpc>
              <a:spcBef>
                <a:spcPct val="0"/>
              </a:spcBef>
            </a:pPr>
            <a:r>
              <a:rPr lang="en-US" sz="2900">
                <a:solidFill>
                  <a:srgbClr val="FCFCFC"/>
                </a:solidFill>
                <a:latin typeface="Arimo"/>
                <a:ea typeface="Arimo"/>
                <a:cs typeface="Arimo"/>
                <a:sym typeface="Arimo"/>
              </a:rPr>
              <a:t>                               Fit - 64080</a:t>
            </a:r>
          </a:p>
        </p:txBody>
      </p:sp>
      <p:sp>
        <p:nvSpPr>
          <p:cNvPr id="9" name="TextBox 9"/>
          <p:cNvSpPr txBox="1"/>
          <p:nvPr/>
        </p:nvSpPr>
        <p:spPr>
          <a:xfrm>
            <a:off x="565483" y="399982"/>
            <a:ext cx="9144000" cy="2353594"/>
          </a:xfrm>
          <a:prstGeom prst="rect">
            <a:avLst/>
          </a:prstGeom>
        </p:spPr>
        <p:txBody>
          <a:bodyPr lIns="0" tIns="0" rIns="0" bIns="0" rtlCol="0" anchor="t">
            <a:spAutoFit/>
          </a:bodyPr>
          <a:lstStyle/>
          <a:p>
            <a:pPr algn="ctr">
              <a:lnSpc>
                <a:spcPts val="9439"/>
              </a:lnSpc>
              <a:spcBef>
                <a:spcPct val="0"/>
              </a:spcBef>
            </a:pPr>
            <a:r>
              <a:rPr lang="en-US" sz="6742">
                <a:solidFill>
                  <a:srgbClr val="FCFCFC"/>
                </a:solidFill>
                <a:latin typeface="Arimo"/>
                <a:ea typeface="Arimo"/>
                <a:cs typeface="Arimo"/>
                <a:sym typeface="Arimo"/>
              </a:rPr>
              <a:t>Testes do Grupo sem Filho Ideal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4" name="Freeform 4"/>
          <p:cNvSpPr/>
          <p:nvPr/>
        </p:nvSpPr>
        <p:spPr>
          <a:xfrm rot="-3408132" flipH="1">
            <a:off x="-416849" y="6855464"/>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1078673" flipH="1">
            <a:off x="-887116"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TextBox 6"/>
          <p:cNvSpPr txBox="1"/>
          <p:nvPr/>
        </p:nvSpPr>
        <p:spPr>
          <a:xfrm>
            <a:off x="2026552" y="1058282"/>
            <a:ext cx="3345880" cy="983168"/>
          </a:xfrm>
          <a:prstGeom prst="rect">
            <a:avLst/>
          </a:prstGeom>
        </p:spPr>
        <p:txBody>
          <a:bodyPr lIns="0" tIns="0" rIns="0" bIns="0" rtlCol="0" anchor="t">
            <a:spAutoFit/>
          </a:bodyPr>
          <a:lstStyle/>
          <a:p>
            <a:pPr algn="ctr">
              <a:lnSpc>
                <a:spcPts val="7807"/>
              </a:lnSpc>
              <a:spcBef>
                <a:spcPct val="0"/>
              </a:spcBef>
            </a:pPr>
            <a:r>
              <a:rPr lang="en-US" sz="5577">
                <a:solidFill>
                  <a:srgbClr val="FFFFFF"/>
                </a:solidFill>
                <a:latin typeface="Arimo"/>
                <a:ea typeface="Arimo"/>
                <a:cs typeface="Arimo"/>
                <a:sym typeface="Arimo"/>
              </a:rPr>
              <a:t>Restrições</a:t>
            </a:r>
          </a:p>
        </p:txBody>
      </p:sp>
      <p:sp>
        <p:nvSpPr>
          <p:cNvPr id="7" name="TextBox 7"/>
          <p:cNvSpPr txBox="1"/>
          <p:nvPr/>
        </p:nvSpPr>
        <p:spPr>
          <a:xfrm>
            <a:off x="706267" y="2768503"/>
            <a:ext cx="10012507" cy="615950"/>
          </a:xfrm>
          <a:prstGeom prst="rect">
            <a:avLst/>
          </a:prstGeom>
        </p:spPr>
        <p:txBody>
          <a:bodyPr lIns="0" tIns="0" rIns="0" bIns="0" rtlCol="0" anchor="t">
            <a:spAutoFit/>
          </a:bodyPr>
          <a:lstStyle/>
          <a:p>
            <a:pPr algn="l">
              <a:lnSpc>
                <a:spcPts val="4899"/>
              </a:lnSpc>
              <a:spcBef>
                <a:spcPct val="0"/>
              </a:spcBef>
            </a:pPr>
            <a:r>
              <a:rPr lang="en-US" sz="3499">
                <a:solidFill>
                  <a:srgbClr val="FFFFFF"/>
                </a:solidFill>
                <a:latin typeface="Arimo"/>
                <a:ea typeface="Arimo"/>
                <a:cs typeface="Arimo"/>
                <a:sym typeface="Arimo"/>
              </a:rPr>
              <a:t>1 - Número de alunos para capacidade da sala:</a:t>
            </a:r>
          </a:p>
        </p:txBody>
      </p:sp>
      <p:sp>
        <p:nvSpPr>
          <p:cNvPr id="8" name="TextBox 8"/>
          <p:cNvSpPr txBox="1"/>
          <p:nvPr/>
        </p:nvSpPr>
        <p:spPr>
          <a:xfrm>
            <a:off x="1857437" y="3714649"/>
            <a:ext cx="14969914" cy="1690370"/>
          </a:xfrm>
          <a:prstGeom prst="rect">
            <a:avLst/>
          </a:prstGeom>
        </p:spPr>
        <p:txBody>
          <a:bodyPr lIns="0" tIns="0" rIns="0" bIns="0" rtlCol="0" anchor="t">
            <a:spAutoFit/>
          </a:bodyPr>
          <a:lstStyle/>
          <a:p>
            <a:pPr algn="l">
              <a:lnSpc>
                <a:spcPts val="4480"/>
              </a:lnSpc>
              <a:spcBef>
                <a:spcPct val="0"/>
              </a:spcBef>
            </a:pPr>
            <a:r>
              <a:rPr lang="en-US" sz="3200">
                <a:solidFill>
                  <a:srgbClr val="FFFFFF"/>
                </a:solidFill>
                <a:latin typeface="Arimo"/>
                <a:ea typeface="Arimo"/>
                <a:cs typeface="Arimo"/>
                <a:sym typeface="Arimo"/>
              </a:rPr>
              <a:t>Caso o número de alunos for maior que a capacidade o AG deve ser gravemente penalizado para que isso não ocorra, também se a sala tiver uma capacidade muito maior que o número de alunos o AG deve ser penalizado</a:t>
            </a:r>
          </a:p>
        </p:txBody>
      </p:sp>
      <p:sp>
        <p:nvSpPr>
          <p:cNvPr id="9" name="TextBox 9"/>
          <p:cNvSpPr txBox="1"/>
          <p:nvPr/>
        </p:nvSpPr>
        <p:spPr>
          <a:xfrm>
            <a:off x="706267" y="6125505"/>
            <a:ext cx="6816566" cy="615950"/>
          </a:xfrm>
          <a:prstGeom prst="rect">
            <a:avLst/>
          </a:prstGeom>
        </p:spPr>
        <p:txBody>
          <a:bodyPr lIns="0" tIns="0" rIns="0" bIns="0" rtlCol="0" anchor="t">
            <a:spAutoFit/>
          </a:bodyPr>
          <a:lstStyle/>
          <a:p>
            <a:pPr algn="l">
              <a:lnSpc>
                <a:spcPts val="4899"/>
              </a:lnSpc>
              <a:spcBef>
                <a:spcPct val="0"/>
              </a:spcBef>
            </a:pPr>
            <a:r>
              <a:rPr lang="en-US" sz="3499">
                <a:solidFill>
                  <a:srgbClr val="FFFFFF"/>
                </a:solidFill>
                <a:latin typeface="Arimo"/>
                <a:ea typeface="Arimo"/>
                <a:cs typeface="Arimo"/>
                <a:sym typeface="Arimo"/>
              </a:rPr>
              <a:t>2 - Turmas com blocos especificos</a:t>
            </a:r>
          </a:p>
        </p:txBody>
      </p:sp>
      <p:sp>
        <p:nvSpPr>
          <p:cNvPr id="10" name="TextBox 10"/>
          <p:cNvSpPr txBox="1"/>
          <p:nvPr/>
        </p:nvSpPr>
        <p:spPr>
          <a:xfrm>
            <a:off x="1857437" y="7170080"/>
            <a:ext cx="14969914" cy="1690370"/>
          </a:xfrm>
          <a:prstGeom prst="rect">
            <a:avLst/>
          </a:prstGeom>
        </p:spPr>
        <p:txBody>
          <a:bodyPr lIns="0" tIns="0" rIns="0" bIns="0" rtlCol="0" anchor="t">
            <a:spAutoFit/>
          </a:bodyPr>
          <a:lstStyle/>
          <a:p>
            <a:pPr algn="l">
              <a:lnSpc>
                <a:spcPts val="4480"/>
              </a:lnSpc>
              <a:spcBef>
                <a:spcPct val="0"/>
              </a:spcBef>
            </a:pPr>
            <a:r>
              <a:rPr lang="en-US" sz="3200">
                <a:solidFill>
                  <a:srgbClr val="FFFFFF"/>
                </a:solidFill>
                <a:latin typeface="Arimo"/>
                <a:ea typeface="Arimo"/>
                <a:cs typeface="Arimo"/>
                <a:sym typeface="Arimo"/>
              </a:rPr>
              <a:t>Algumas turmas têm preferência por alguns blocos, como por exemplo uma turma de Engenharia tem preferência em ficar em um bloco da engenharia (caso que acontece na UFPR)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946673" y="6940305"/>
            <a:ext cx="6731151" cy="2747409"/>
          </a:xfrm>
          <a:custGeom>
            <a:avLst/>
            <a:gdLst/>
            <a:ahLst/>
            <a:cxnLst/>
            <a:rect l="l" t="t" r="r" b="b"/>
            <a:pathLst>
              <a:path w="6731151" h="2747409">
                <a:moveTo>
                  <a:pt x="0" y="0"/>
                </a:moveTo>
                <a:lnTo>
                  <a:pt x="6731152" y="0"/>
                </a:lnTo>
                <a:lnTo>
                  <a:pt x="6731152" y="2747409"/>
                </a:lnTo>
                <a:lnTo>
                  <a:pt x="0" y="2747409"/>
                </a:lnTo>
                <a:lnTo>
                  <a:pt x="0" y="0"/>
                </a:lnTo>
                <a:close/>
              </a:path>
            </a:pathLst>
          </a:custGeom>
          <a:blipFill>
            <a:blip r:embed="rId2"/>
            <a:stretch>
              <a:fillRect/>
            </a:stretch>
          </a:blipFill>
        </p:spPr>
        <p:txBody>
          <a:bodyPr/>
          <a:lstStyle/>
          <a:p>
            <a:endParaRPr lang="pt-BR"/>
          </a:p>
        </p:txBody>
      </p:sp>
      <p:sp>
        <p:nvSpPr>
          <p:cNvPr id="3" name="Freeform 3"/>
          <p:cNvSpPr/>
          <p:nvPr/>
        </p:nvSpPr>
        <p:spPr>
          <a:xfrm>
            <a:off x="10202490" y="2821944"/>
            <a:ext cx="6652746" cy="5926061"/>
          </a:xfrm>
          <a:custGeom>
            <a:avLst/>
            <a:gdLst/>
            <a:ahLst/>
            <a:cxnLst/>
            <a:rect l="l" t="t" r="r" b="b"/>
            <a:pathLst>
              <a:path w="6652746" h="5926061">
                <a:moveTo>
                  <a:pt x="0" y="0"/>
                </a:moveTo>
                <a:lnTo>
                  <a:pt x="6652746" y="0"/>
                </a:lnTo>
                <a:lnTo>
                  <a:pt x="6652746" y="5926061"/>
                </a:lnTo>
                <a:lnTo>
                  <a:pt x="0" y="5926061"/>
                </a:lnTo>
                <a:lnTo>
                  <a:pt x="0" y="0"/>
                </a:lnTo>
                <a:close/>
              </a:path>
            </a:pathLst>
          </a:custGeom>
          <a:blipFill>
            <a:blip r:embed="rId3"/>
            <a:stretch>
              <a:fillRect/>
            </a:stretch>
          </a:blipFill>
        </p:spPr>
        <p:txBody>
          <a:bodyPr/>
          <a:lstStyle/>
          <a:p>
            <a:endParaRPr lang="pt-BR"/>
          </a:p>
        </p:txBody>
      </p:sp>
      <p:sp>
        <p:nvSpPr>
          <p:cNvPr id="4" name="TextBox 4"/>
          <p:cNvSpPr txBox="1"/>
          <p:nvPr/>
        </p:nvSpPr>
        <p:spPr>
          <a:xfrm>
            <a:off x="2133600" y="3857674"/>
            <a:ext cx="5423489" cy="2571652"/>
          </a:xfrm>
          <a:prstGeom prst="rect">
            <a:avLst/>
          </a:prstGeom>
        </p:spPr>
        <p:txBody>
          <a:bodyPr wrap="square" lIns="0" tIns="0" rIns="0" bIns="0" rtlCol="0" anchor="t">
            <a:spAutoFit/>
          </a:bodyPr>
          <a:lstStyle/>
          <a:p>
            <a:pPr algn="l">
              <a:lnSpc>
                <a:spcPts val="4091"/>
              </a:lnSpc>
              <a:spcBef>
                <a:spcPct val="0"/>
              </a:spcBef>
            </a:pPr>
            <a:r>
              <a:rPr lang="en-US" sz="2922" dirty="0" err="1">
                <a:solidFill>
                  <a:srgbClr val="FCFCFC"/>
                </a:solidFill>
                <a:latin typeface="Arimo"/>
                <a:ea typeface="Arimo"/>
                <a:cs typeface="Arimo"/>
                <a:sym typeface="Arimo"/>
              </a:rPr>
              <a:t>Tamanho</a:t>
            </a:r>
            <a:r>
              <a:rPr lang="en-US" sz="2922" dirty="0">
                <a:solidFill>
                  <a:srgbClr val="FCFCFC"/>
                </a:solidFill>
                <a:latin typeface="Arimo"/>
                <a:ea typeface="Arimo"/>
                <a:cs typeface="Arimo"/>
                <a:sym typeface="Arimo"/>
              </a:rPr>
              <a:t> da </a:t>
            </a:r>
            <a:r>
              <a:rPr lang="en-US" sz="2922" dirty="0" err="1">
                <a:solidFill>
                  <a:srgbClr val="FCFCFC"/>
                </a:solidFill>
                <a:latin typeface="Arimo"/>
                <a:ea typeface="Arimo"/>
                <a:cs typeface="Arimo"/>
                <a:sym typeface="Arimo"/>
              </a:rPr>
              <a:t>populacão</a:t>
            </a:r>
            <a:r>
              <a:rPr lang="en-US" sz="2922" dirty="0">
                <a:solidFill>
                  <a:srgbClr val="FCFCFC"/>
                </a:solidFill>
                <a:latin typeface="Arimo"/>
                <a:ea typeface="Arimo"/>
                <a:cs typeface="Arimo"/>
                <a:sym typeface="Arimo"/>
              </a:rPr>
              <a:t>: 100</a:t>
            </a:r>
          </a:p>
          <a:p>
            <a:pPr algn="l">
              <a:lnSpc>
                <a:spcPts val="4091"/>
              </a:lnSpc>
              <a:spcBef>
                <a:spcPct val="0"/>
              </a:spcBef>
            </a:pPr>
            <a:r>
              <a:rPr lang="en-US" sz="2922" dirty="0">
                <a:solidFill>
                  <a:srgbClr val="FCFCFC"/>
                </a:solidFill>
                <a:latin typeface="Arimo"/>
                <a:ea typeface="Arimo"/>
                <a:cs typeface="Arimo"/>
                <a:sym typeface="Arimo"/>
              </a:rPr>
              <a:t>Num de </a:t>
            </a:r>
            <a:r>
              <a:rPr lang="en-US" sz="2922" dirty="0" err="1">
                <a:solidFill>
                  <a:srgbClr val="FCFCFC"/>
                </a:solidFill>
                <a:latin typeface="Arimo"/>
                <a:ea typeface="Arimo"/>
                <a:cs typeface="Arimo"/>
                <a:sym typeface="Arimo"/>
              </a:rPr>
              <a:t>geracões</a:t>
            </a:r>
            <a:r>
              <a:rPr lang="en-US" sz="2922" dirty="0">
                <a:solidFill>
                  <a:srgbClr val="FCFCFC"/>
                </a:solidFill>
                <a:latin typeface="Arimo"/>
                <a:ea typeface="Arimo"/>
                <a:cs typeface="Arimo"/>
                <a:sym typeface="Arimo"/>
              </a:rPr>
              <a:t>: 1000</a:t>
            </a:r>
          </a:p>
          <a:p>
            <a:pPr algn="l">
              <a:lnSpc>
                <a:spcPts val="4091"/>
              </a:lnSpc>
              <a:spcBef>
                <a:spcPct val="0"/>
              </a:spcBef>
            </a:pPr>
            <a:r>
              <a:rPr lang="en-US" sz="2922" dirty="0" err="1">
                <a:solidFill>
                  <a:srgbClr val="FCFCFC"/>
                </a:solidFill>
                <a:latin typeface="Arimo"/>
                <a:ea typeface="Arimo"/>
                <a:cs typeface="Arimo"/>
                <a:sym typeface="Arimo"/>
              </a:rPr>
              <a:t>Novos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individuos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por</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geracão</a:t>
            </a:r>
            <a:r>
              <a:rPr lang="en-US" sz="2922" dirty="0">
                <a:solidFill>
                  <a:srgbClr val="FCFCFC"/>
                </a:solidFill>
                <a:latin typeface="Arimo"/>
                <a:ea typeface="Arimo"/>
                <a:cs typeface="Arimo"/>
                <a:sym typeface="Arimo"/>
              </a:rPr>
              <a:t>: 3</a:t>
            </a:r>
          </a:p>
          <a:p>
            <a:pPr algn="l">
              <a:lnSpc>
                <a:spcPts val="4091"/>
              </a:lnSpc>
              <a:spcBef>
                <a:spcPct val="0"/>
              </a:spcBef>
            </a:pPr>
            <a:r>
              <a:rPr lang="en-US" sz="2922" dirty="0">
                <a:solidFill>
                  <a:srgbClr val="FCFCFC"/>
                </a:solidFill>
                <a:latin typeface="Arimo"/>
                <a:ea typeface="Arimo"/>
                <a:cs typeface="Arimo"/>
                <a:sym typeface="Arimo"/>
              </a:rPr>
              <a:t>Taxa crossover: 200</a:t>
            </a:r>
          </a:p>
          <a:p>
            <a:pPr algn="l">
              <a:lnSpc>
                <a:spcPts val="4091"/>
              </a:lnSpc>
              <a:spcBef>
                <a:spcPct val="0"/>
              </a:spcBef>
            </a:pPr>
            <a:r>
              <a:rPr lang="en-US" sz="2922" dirty="0" err="1">
                <a:solidFill>
                  <a:srgbClr val="FCFCFC"/>
                </a:solidFill>
                <a:latin typeface="Arimo"/>
                <a:ea typeface="Arimo"/>
                <a:cs typeface="Arimo"/>
                <a:sym typeface="Arimo"/>
              </a:rPr>
              <a:t>Períodos</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sem</a:t>
            </a:r>
            <a:r>
              <a:rPr lang="en-US" sz="2922" dirty="0">
                <a:solidFill>
                  <a:srgbClr val="FCFCFC"/>
                </a:solidFill>
                <a:latin typeface="Arimo"/>
                <a:ea typeface="Arimo"/>
                <a:cs typeface="Arimo"/>
                <a:sym typeface="Arimo"/>
              </a:rPr>
              <a:t> </a:t>
            </a:r>
            <a:r>
              <a:rPr lang="en-US" sz="2922" dirty="0" err="1">
                <a:solidFill>
                  <a:srgbClr val="FCFCFC"/>
                </a:solidFill>
                <a:latin typeface="Arimo"/>
                <a:ea typeface="Arimo"/>
                <a:cs typeface="Arimo"/>
                <a:sym typeface="Arimo"/>
              </a:rPr>
              <a:t>evolucão</a:t>
            </a:r>
            <a:r>
              <a:rPr lang="en-US" sz="2922" dirty="0">
                <a:solidFill>
                  <a:srgbClr val="FCFCFC"/>
                </a:solidFill>
                <a:latin typeface="Arimo"/>
                <a:ea typeface="Arimo"/>
                <a:cs typeface="Arimo"/>
                <a:sym typeface="Arimo"/>
              </a:rPr>
              <a:t>: 6</a:t>
            </a:r>
          </a:p>
        </p:txBody>
      </p:sp>
      <p:sp>
        <p:nvSpPr>
          <p:cNvPr id="5" name="TextBox 5"/>
          <p:cNvSpPr txBox="1"/>
          <p:nvPr/>
        </p:nvSpPr>
        <p:spPr>
          <a:xfrm>
            <a:off x="695075" y="459560"/>
            <a:ext cx="9507415" cy="2362383"/>
          </a:xfrm>
          <a:prstGeom prst="rect">
            <a:avLst/>
          </a:prstGeom>
        </p:spPr>
        <p:txBody>
          <a:bodyPr lIns="0" tIns="0" rIns="0" bIns="0" rtlCol="0" anchor="t">
            <a:spAutoFit/>
          </a:bodyPr>
          <a:lstStyle/>
          <a:p>
            <a:pPr algn="ctr">
              <a:lnSpc>
                <a:spcPts val="9439"/>
              </a:lnSpc>
              <a:spcBef>
                <a:spcPct val="0"/>
              </a:spcBef>
            </a:pPr>
            <a:r>
              <a:rPr lang="en-US" sz="6742">
                <a:solidFill>
                  <a:srgbClr val="FCFCFC"/>
                </a:solidFill>
                <a:latin typeface="Arimo"/>
                <a:ea typeface="Arimo"/>
                <a:cs typeface="Arimo"/>
                <a:sym typeface="Arimo"/>
              </a:rPr>
              <a:t>Testes do Grupo sem Filho Ideal</a:t>
            </a:r>
          </a:p>
        </p:txBody>
      </p:sp>
      <p:sp>
        <p:nvSpPr>
          <p:cNvPr id="6" name="TextBox 6"/>
          <p:cNvSpPr txBox="1"/>
          <p:nvPr/>
        </p:nvSpPr>
        <p:spPr>
          <a:xfrm>
            <a:off x="10505564" y="868410"/>
            <a:ext cx="7402330" cy="848542"/>
          </a:xfrm>
          <a:prstGeom prst="rect">
            <a:avLst/>
          </a:prstGeom>
        </p:spPr>
        <p:txBody>
          <a:bodyPr lIns="0" tIns="0" rIns="0" bIns="0" rtlCol="0" anchor="t">
            <a:spAutoFit/>
          </a:bodyPr>
          <a:lstStyle/>
          <a:p>
            <a:pPr algn="ctr">
              <a:lnSpc>
                <a:spcPts val="6779"/>
              </a:lnSpc>
              <a:spcBef>
                <a:spcPct val="0"/>
              </a:spcBef>
            </a:pPr>
            <a:r>
              <a:rPr lang="en-US" sz="4842" b="1" u="sng">
                <a:solidFill>
                  <a:srgbClr val="FCFCFC"/>
                </a:solidFill>
                <a:latin typeface="Arimo Bold"/>
                <a:ea typeface="Arimo Bold"/>
                <a:cs typeface="Arimo Bold"/>
                <a:sym typeface="Arimo Bold"/>
              </a:rPr>
              <a:t>Com nossos parâmetros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4" name="Freeform 4"/>
          <p:cNvSpPr/>
          <p:nvPr/>
        </p:nvSpPr>
        <p:spPr>
          <a:xfrm rot="-3408132" flipH="1">
            <a:off x="-416849" y="6855464"/>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1078673" flipH="1">
            <a:off x="-887116"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TextBox 6"/>
          <p:cNvSpPr txBox="1"/>
          <p:nvPr/>
        </p:nvSpPr>
        <p:spPr>
          <a:xfrm>
            <a:off x="2026552" y="1058282"/>
            <a:ext cx="3345880" cy="983168"/>
          </a:xfrm>
          <a:prstGeom prst="rect">
            <a:avLst/>
          </a:prstGeom>
        </p:spPr>
        <p:txBody>
          <a:bodyPr lIns="0" tIns="0" rIns="0" bIns="0" rtlCol="0" anchor="t">
            <a:spAutoFit/>
          </a:bodyPr>
          <a:lstStyle/>
          <a:p>
            <a:pPr algn="ctr">
              <a:lnSpc>
                <a:spcPts val="7807"/>
              </a:lnSpc>
              <a:spcBef>
                <a:spcPct val="0"/>
              </a:spcBef>
            </a:pPr>
            <a:r>
              <a:rPr lang="en-US" sz="5577">
                <a:solidFill>
                  <a:srgbClr val="FFFFFF"/>
                </a:solidFill>
                <a:latin typeface="Arimo"/>
                <a:ea typeface="Arimo"/>
                <a:cs typeface="Arimo"/>
                <a:sym typeface="Arimo"/>
              </a:rPr>
              <a:t>Restrições</a:t>
            </a:r>
          </a:p>
        </p:txBody>
      </p:sp>
      <p:sp>
        <p:nvSpPr>
          <p:cNvPr id="7" name="TextBox 7"/>
          <p:cNvSpPr txBox="1"/>
          <p:nvPr/>
        </p:nvSpPr>
        <p:spPr>
          <a:xfrm>
            <a:off x="706267" y="2768503"/>
            <a:ext cx="16860771" cy="615950"/>
          </a:xfrm>
          <a:prstGeom prst="rect">
            <a:avLst/>
          </a:prstGeom>
        </p:spPr>
        <p:txBody>
          <a:bodyPr lIns="0" tIns="0" rIns="0" bIns="0" rtlCol="0" anchor="t">
            <a:spAutoFit/>
          </a:bodyPr>
          <a:lstStyle/>
          <a:p>
            <a:pPr algn="l">
              <a:lnSpc>
                <a:spcPts val="4899"/>
              </a:lnSpc>
              <a:spcBef>
                <a:spcPct val="0"/>
              </a:spcBef>
            </a:pPr>
            <a:r>
              <a:rPr lang="en-US" sz="3499">
                <a:solidFill>
                  <a:srgbClr val="FFFFFF"/>
                </a:solidFill>
                <a:latin typeface="Arimo"/>
                <a:ea typeface="Arimo"/>
                <a:cs typeface="Arimo"/>
                <a:sym typeface="Arimo"/>
              </a:rPr>
              <a:t>3 - Turmas com diferentes períodos na semana devem ser alocados na mesma sala</a:t>
            </a:r>
          </a:p>
        </p:txBody>
      </p:sp>
      <p:sp>
        <p:nvSpPr>
          <p:cNvPr id="8" name="TextBox 8"/>
          <p:cNvSpPr txBox="1"/>
          <p:nvPr/>
        </p:nvSpPr>
        <p:spPr>
          <a:xfrm>
            <a:off x="1857437" y="3689751"/>
            <a:ext cx="14969914" cy="1690370"/>
          </a:xfrm>
          <a:prstGeom prst="rect">
            <a:avLst/>
          </a:prstGeom>
        </p:spPr>
        <p:txBody>
          <a:bodyPr lIns="0" tIns="0" rIns="0" bIns="0" rtlCol="0" anchor="t">
            <a:spAutoFit/>
          </a:bodyPr>
          <a:lstStyle/>
          <a:p>
            <a:pPr algn="l">
              <a:lnSpc>
                <a:spcPts val="4480"/>
              </a:lnSpc>
              <a:spcBef>
                <a:spcPct val="0"/>
              </a:spcBef>
            </a:pPr>
            <a:r>
              <a:rPr lang="en-US" sz="3200">
                <a:solidFill>
                  <a:srgbClr val="FFFFFF"/>
                </a:solidFill>
                <a:latin typeface="Arimo"/>
                <a:ea typeface="Arimo"/>
                <a:cs typeface="Arimo"/>
                <a:sym typeface="Arimo"/>
              </a:rPr>
              <a:t>Essa restrição não é tão importante para o problema por isso tem um peso pequeno no fitness, ela apenas tem a função de ajudar os alunos e professores com suas grades horárias</a:t>
            </a:r>
          </a:p>
        </p:txBody>
      </p:sp>
      <p:sp>
        <p:nvSpPr>
          <p:cNvPr id="9" name="TextBox 9"/>
          <p:cNvSpPr txBox="1"/>
          <p:nvPr/>
        </p:nvSpPr>
        <p:spPr>
          <a:xfrm>
            <a:off x="706266" y="6125505"/>
            <a:ext cx="6685133" cy="573427"/>
          </a:xfrm>
          <a:prstGeom prst="rect">
            <a:avLst/>
          </a:prstGeom>
        </p:spPr>
        <p:txBody>
          <a:bodyPr wrap="square" lIns="0" tIns="0" rIns="0" bIns="0" rtlCol="0" anchor="t">
            <a:spAutoFit/>
          </a:bodyPr>
          <a:lstStyle/>
          <a:p>
            <a:pPr algn="l">
              <a:lnSpc>
                <a:spcPts val="4899"/>
              </a:lnSpc>
              <a:spcBef>
                <a:spcPct val="0"/>
              </a:spcBef>
            </a:pPr>
            <a:r>
              <a:rPr lang="en-US" sz="3499" dirty="0">
                <a:solidFill>
                  <a:srgbClr val="FFFFFF"/>
                </a:solidFill>
                <a:latin typeface="Arimo"/>
                <a:ea typeface="Arimo"/>
                <a:cs typeface="Arimo"/>
                <a:sym typeface="Arimo"/>
              </a:rPr>
              <a:t>4 - </a:t>
            </a:r>
            <a:r>
              <a:rPr lang="en-US" sz="3499" dirty="0" err="1">
                <a:solidFill>
                  <a:srgbClr val="FFFFFF"/>
                </a:solidFill>
                <a:latin typeface="Arimo"/>
                <a:ea typeface="Arimo"/>
                <a:cs typeface="Arimo"/>
                <a:sym typeface="Arimo"/>
              </a:rPr>
              <a:t>Turmas</a:t>
            </a:r>
            <a:r>
              <a:rPr lang="en-US" sz="3499" dirty="0">
                <a:solidFill>
                  <a:srgbClr val="FFFFFF"/>
                </a:solidFill>
                <a:latin typeface="Arimo"/>
                <a:ea typeface="Arimo"/>
                <a:cs typeface="Arimo"/>
                <a:sym typeface="Arimo"/>
              </a:rPr>
              <a:t> com </a:t>
            </a:r>
            <a:r>
              <a:rPr lang="en-US" sz="3499" dirty="0" err="1">
                <a:solidFill>
                  <a:srgbClr val="FFFFFF"/>
                </a:solidFill>
                <a:latin typeface="Arimo"/>
                <a:ea typeface="Arimo"/>
                <a:cs typeface="Arimo"/>
                <a:sym typeface="Arimo"/>
              </a:rPr>
              <a:t>blocos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especiais</a:t>
            </a:r>
            <a:endParaRPr lang="en-US" sz="3499" dirty="0">
              <a:solidFill>
                <a:srgbClr val="FFFFFF"/>
              </a:solidFill>
              <a:latin typeface="Arimo"/>
              <a:ea typeface="Arimo"/>
              <a:cs typeface="Arimo"/>
              <a:sym typeface="Arimo"/>
            </a:endParaRPr>
          </a:p>
        </p:txBody>
      </p:sp>
      <p:sp>
        <p:nvSpPr>
          <p:cNvPr id="10" name="TextBox 10"/>
          <p:cNvSpPr txBox="1"/>
          <p:nvPr/>
        </p:nvSpPr>
        <p:spPr>
          <a:xfrm>
            <a:off x="1857437" y="7170080"/>
            <a:ext cx="14969914" cy="1690370"/>
          </a:xfrm>
          <a:prstGeom prst="rect">
            <a:avLst/>
          </a:prstGeom>
        </p:spPr>
        <p:txBody>
          <a:bodyPr lIns="0" tIns="0" rIns="0" bIns="0" rtlCol="0" anchor="t">
            <a:spAutoFit/>
          </a:bodyPr>
          <a:lstStyle/>
          <a:p>
            <a:pPr algn="l">
              <a:lnSpc>
                <a:spcPts val="4480"/>
              </a:lnSpc>
              <a:spcBef>
                <a:spcPct val="0"/>
              </a:spcBef>
            </a:pPr>
            <a:r>
              <a:rPr lang="en-US" sz="3200">
                <a:solidFill>
                  <a:srgbClr val="FFFFFF"/>
                </a:solidFill>
                <a:latin typeface="Arimo"/>
                <a:ea typeface="Arimo"/>
                <a:cs typeface="Arimo"/>
                <a:sym typeface="Arimo"/>
              </a:rPr>
              <a:t>Algumas salas são consideradas especiais, como salas de desenho ou informática, neste caso elas são classificadas como tal e devem ser usadas somente por turmas do mesmo tipo.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4" name="Freeform 4"/>
          <p:cNvSpPr/>
          <p:nvPr/>
        </p:nvSpPr>
        <p:spPr>
          <a:xfrm rot="-3408132" flipH="1">
            <a:off x="-887116" y="7509063"/>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1078673" flipH="1">
            <a:off x="-887116"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TextBox 6"/>
          <p:cNvSpPr txBox="1"/>
          <p:nvPr/>
        </p:nvSpPr>
        <p:spPr>
          <a:xfrm>
            <a:off x="2426038" y="587936"/>
            <a:ext cx="3345880" cy="983168"/>
          </a:xfrm>
          <a:prstGeom prst="rect">
            <a:avLst/>
          </a:prstGeom>
        </p:spPr>
        <p:txBody>
          <a:bodyPr lIns="0" tIns="0" rIns="0" bIns="0" rtlCol="0" anchor="t">
            <a:spAutoFit/>
          </a:bodyPr>
          <a:lstStyle/>
          <a:p>
            <a:pPr algn="ctr">
              <a:lnSpc>
                <a:spcPts val="7807"/>
              </a:lnSpc>
              <a:spcBef>
                <a:spcPct val="0"/>
              </a:spcBef>
            </a:pPr>
            <a:r>
              <a:rPr lang="en-US" sz="5577">
                <a:solidFill>
                  <a:srgbClr val="FFFFFF"/>
                </a:solidFill>
                <a:latin typeface="Arimo"/>
                <a:ea typeface="Arimo"/>
                <a:cs typeface="Arimo"/>
                <a:sym typeface="Arimo"/>
              </a:rPr>
              <a:t>Restrições</a:t>
            </a:r>
          </a:p>
        </p:txBody>
      </p:sp>
      <p:sp>
        <p:nvSpPr>
          <p:cNvPr id="7" name="TextBox 7"/>
          <p:cNvSpPr txBox="1"/>
          <p:nvPr/>
        </p:nvSpPr>
        <p:spPr>
          <a:xfrm>
            <a:off x="1802820" y="3147212"/>
            <a:ext cx="14059116" cy="1854200"/>
          </a:xfrm>
          <a:prstGeom prst="rect">
            <a:avLst/>
          </a:prstGeom>
        </p:spPr>
        <p:txBody>
          <a:bodyPr lIns="0" tIns="0" rIns="0" bIns="0" rtlCol="0" anchor="t">
            <a:spAutoFit/>
          </a:bodyPr>
          <a:lstStyle/>
          <a:p>
            <a:pPr algn="l">
              <a:lnSpc>
                <a:spcPts val="4899"/>
              </a:lnSpc>
              <a:spcBef>
                <a:spcPct val="0"/>
              </a:spcBef>
            </a:pPr>
            <a:r>
              <a:rPr lang="en-US" sz="3499">
                <a:solidFill>
                  <a:srgbClr val="FFFFFF"/>
                </a:solidFill>
                <a:latin typeface="Arimo"/>
                <a:ea typeface="Arimo"/>
                <a:cs typeface="Arimo"/>
                <a:sym typeface="Arimo"/>
              </a:rPr>
              <a:t>Cada turma tem entre 10 e 110 alunos, têm dentre 1 e 3 horários na semana distribuidos de segunda a sábado, sendo o primeiro período as 7:30h e o último as 23:30h, além do fator preferência já citado</a:t>
            </a:r>
          </a:p>
        </p:txBody>
      </p:sp>
      <p:sp>
        <p:nvSpPr>
          <p:cNvPr id="8" name="TextBox 8"/>
          <p:cNvSpPr txBox="1"/>
          <p:nvPr/>
        </p:nvSpPr>
        <p:spPr>
          <a:xfrm>
            <a:off x="1179602" y="2190755"/>
            <a:ext cx="1686780" cy="690992"/>
          </a:xfrm>
          <a:prstGeom prst="rect">
            <a:avLst/>
          </a:prstGeom>
        </p:spPr>
        <p:txBody>
          <a:bodyPr lIns="0" tIns="0" rIns="0" bIns="0" rtlCol="0" anchor="t">
            <a:spAutoFit/>
          </a:bodyPr>
          <a:lstStyle/>
          <a:p>
            <a:pPr algn="l">
              <a:lnSpc>
                <a:spcPts val="5492"/>
              </a:lnSpc>
              <a:spcBef>
                <a:spcPct val="0"/>
              </a:spcBef>
            </a:pPr>
            <a:r>
              <a:rPr lang="en-US" sz="3923">
                <a:solidFill>
                  <a:srgbClr val="FFFFFF"/>
                </a:solidFill>
                <a:latin typeface="Arimo"/>
                <a:ea typeface="Arimo"/>
                <a:cs typeface="Arimo"/>
                <a:sym typeface="Arimo"/>
              </a:rPr>
              <a:t>Turmas</a:t>
            </a:r>
          </a:p>
        </p:txBody>
      </p:sp>
      <p:sp>
        <p:nvSpPr>
          <p:cNvPr id="9" name="TextBox 9"/>
          <p:cNvSpPr txBox="1"/>
          <p:nvPr/>
        </p:nvSpPr>
        <p:spPr>
          <a:xfrm>
            <a:off x="1179602" y="5832941"/>
            <a:ext cx="1487398" cy="643509"/>
          </a:xfrm>
          <a:prstGeom prst="rect">
            <a:avLst/>
          </a:prstGeom>
        </p:spPr>
        <p:txBody>
          <a:bodyPr wrap="square" lIns="0" tIns="0" rIns="0" bIns="0" rtlCol="0" anchor="t">
            <a:spAutoFit/>
          </a:bodyPr>
          <a:lstStyle/>
          <a:p>
            <a:pPr algn="ctr">
              <a:lnSpc>
                <a:spcPts val="5492"/>
              </a:lnSpc>
              <a:spcBef>
                <a:spcPct val="0"/>
              </a:spcBef>
            </a:pPr>
            <a:r>
              <a:rPr lang="en-US" sz="3923" dirty="0">
                <a:solidFill>
                  <a:srgbClr val="FFFFFF"/>
                </a:solidFill>
                <a:latin typeface="Arimo"/>
                <a:ea typeface="Arimo"/>
                <a:cs typeface="Arimo"/>
                <a:sym typeface="Arimo"/>
              </a:rPr>
              <a:t>Salas</a:t>
            </a:r>
          </a:p>
        </p:txBody>
      </p:sp>
      <p:sp>
        <p:nvSpPr>
          <p:cNvPr id="10" name="TextBox 10"/>
          <p:cNvSpPr txBox="1"/>
          <p:nvPr/>
        </p:nvSpPr>
        <p:spPr>
          <a:xfrm>
            <a:off x="1802820" y="6895408"/>
            <a:ext cx="14059116" cy="1854200"/>
          </a:xfrm>
          <a:prstGeom prst="rect">
            <a:avLst/>
          </a:prstGeom>
        </p:spPr>
        <p:txBody>
          <a:bodyPr lIns="0" tIns="0" rIns="0" bIns="0" rtlCol="0" anchor="t">
            <a:spAutoFit/>
          </a:bodyPr>
          <a:lstStyle/>
          <a:p>
            <a:pPr algn="l">
              <a:lnSpc>
                <a:spcPts val="4899"/>
              </a:lnSpc>
              <a:spcBef>
                <a:spcPct val="0"/>
              </a:spcBef>
            </a:pPr>
            <a:r>
              <a:rPr lang="en-US" sz="3499">
                <a:solidFill>
                  <a:srgbClr val="FFFFFF"/>
                </a:solidFill>
                <a:latin typeface="Arimo"/>
                <a:ea typeface="Arimo"/>
                <a:cs typeface="Arimo"/>
                <a:sym typeface="Arimo"/>
              </a:rPr>
              <a:t>As salas têm entre 10 e 110 carteiras e estão alocados em 1 dos 11 blocos disponiveis no campus, com os mesmos períodos de aulas das turmas.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4" name="Freeform 4"/>
          <p:cNvSpPr/>
          <p:nvPr/>
        </p:nvSpPr>
        <p:spPr>
          <a:xfrm rot="-3408132" flipH="1">
            <a:off x="-416849" y="6855464"/>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1078673" flipH="1">
            <a:off x="-887116"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graphicFrame>
        <p:nvGraphicFramePr>
          <p:cNvPr id="6" name="Table 6"/>
          <p:cNvGraphicFramePr>
            <a:graphicFrameLocks noGrp="1"/>
          </p:cNvGraphicFramePr>
          <p:nvPr/>
        </p:nvGraphicFramePr>
        <p:xfrm>
          <a:off x="4468436" y="4117175"/>
          <a:ext cx="7284495" cy="1057275"/>
        </p:xfrm>
        <a:graphic>
          <a:graphicData uri="http://schemas.openxmlformats.org/drawingml/2006/table">
            <a:tbl>
              <a:tblPr/>
              <a:tblGrid>
                <a:gridCol w="1227190">
                  <a:extLst>
                    <a:ext uri="{9D8B030D-6E8A-4147-A177-3AD203B41FA5}">
                      <a16:colId xmlns:a16="http://schemas.microsoft.com/office/drawing/2014/main" val="20000"/>
                    </a:ext>
                  </a:extLst>
                </a:gridCol>
                <a:gridCol w="1211461">
                  <a:extLst>
                    <a:ext uri="{9D8B030D-6E8A-4147-A177-3AD203B41FA5}">
                      <a16:colId xmlns:a16="http://schemas.microsoft.com/office/drawing/2014/main" val="20001"/>
                    </a:ext>
                  </a:extLst>
                </a:gridCol>
                <a:gridCol w="1211461">
                  <a:extLst>
                    <a:ext uri="{9D8B030D-6E8A-4147-A177-3AD203B41FA5}">
                      <a16:colId xmlns:a16="http://schemas.microsoft.com/office/drawing/2014/main" val="20002"/>
                    </a:ext>
                  </a:extLst>
                </a:gridCol>
                <a:gridCol w="1211461">
                  <a:extLst>
                    <a:ext uri="{9D8B030D-6E8A-4147-A177-3AD203B41FA5}">
                      <a16:colId xmlns:a16="http://schemas.microsoft.com/office/drawing/2014/main" val="20003"/>
                    </a:ext>
                  </a:extLst>
                </a:gridCol>
                <a:gridCol w="1211461">
                  <a:extLst>
                    <a:ext uri="{9D8B030D-6E8A-4147-A177-3AD203B41FA5}">
                      <a16:colId xmlns:a16="http://schemas.microsoft.com/office/drawing/2014/main" val="20004"/>
                    </a:ext>
                  </a:extLst>
                </a:gridCol>
                <a:gridCol w="1211461">
                  <a:extLst>
                    <a:ext uri="{9D8B030D-6E8A-4147-A177-3AD203B41FA5}">
                      <a16:colId xmlns:a16="http://schemas.microsoft.com/office/drawing/2014/main" val="20005"/>
                    </a:ext>
                  </a:extLst>
                </a:gridCol>
              </a:tblGrid>
              <a:tr h="1057275">
                <a:tc>
                  <a:txBody>
                    <a:bodyPr/>
                    <a:lstStyle/>
                    <a:p>
                      <a:pPr algn="ctr">
                        <a:lnSpc>
                          <a:spcPts val="2520"/>
                        </a:lnSpc>
                        <a:defRPr/>
                      </a:pPr>
                      <a:r>
                        <a:rPr lang="en-US" sz="1800">
                          <a:solidFill>
                            <a:srgbClr val="FFFFFF"/>
                          </a:solidFill>
                          <a:latin typeface="Arimo"/>
                          <a:ea typeface="Arimo"/>
                          <a:cs typeface="Arimo"/>
                          <a:sym typeface="Arimo"/>
                        </a:rPr>
                        <a:t>Gene 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FFFFFF"/>
                          </a:solidFill>
                          <a:latin typeface="Arimo"/>
                          <a:ea typeface="Arimo"/>
                          <a:cs typeface="Arimo"/>
                          <a:sym typeface="Arimo"/>
                        </a:rPr>
                        <a:t>Gene 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FFFFFF"/>
                          </a:solidFill>
                          <a:latin typeface="Arimo"/>
                          <a:ea typeface="Arimo"/>
                          <a:cs typeface="Arimo"/>
                          <a:sym typeface="Arimo"/>
                        </a:rPr>
                        <a:t>Gene 3</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FFFFFF"/>
                          </a:solidFill>
                          <a:latin typeface="Arimo"/>
                          <a:ea typeface="Arimo"/>
                          <a:cs typeface="Arimo"/>
                          <a:sym typeface="Arimo"/>
                        </a:rPr>
                        <a:t>Gene 4</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FFFFFF"/>
                          </a:solidFill>
                          <a:latin typeface="Arimo"/>
                          <a:ea typeface="Arimo"/>
                          <a:cs typeface="Arimo"/>
                          <a:sym typeface="Arimo"/>
                        </a:rPr>
                        <a: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FFFFFF"/>
                          </a:solidFill>
                          <a:latin typeface="Arimo"/>
                          <a:ea typeface="Arimo"/>
                          <a:cs typeface="Arimo"/>
                          <a:sym typeface="Arimo"/>
                        </a:rPr>
                        <a:t>Gene 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 name="TextBox 7"/>
          <p:cNvSpPr txBox="1"/>
          <p:nvPr/>
        </p:nvSpPr>
        <p:spPr>
          <a:xfrm>
            <a:off x="1820529" y="1387180"/>
            <a:ext cx="2835436" cy="983168"/>
          </a:xfrm>
          <a:prstGeom prst="rect">
            <a:avLst/>
          </a:prstGeom>
        </p:spPr>
        <p:txBody>
          <a:bodyPr lIns="0" tIns="0" rIns="0" bIns="0" rtlCol="0" anchor="t">
            <a:spAutoFit/>
          </a:bodyPr>
          <a:lstStyle/>
          <a:p>
            <a:pPr algn="ctr">
              <a:lnSpc>
                <a:spcPts val="7807"/>
              </a:lnSpc>
              <a:spcBef>
                <a:spcPct val="0"/>
              </a:spcBef>
            </a:pPr>
            <a:r>
              <a:rPr lang="en-US" sz="5577">
                <a:solidFill>
                  <a:srgbClr val="FFFFFF"/>
                </a:solidFill>
                <a:latin typeface="Arimo"/>
                <a:ea typeface="Arimo"/>
                <a:cs typeface="Arimo"/>
                <a:sym typeface="Arimo"/>
              </a:rPr>
              <a:t>Individuo</a:t>
            </a:r>
          </a:p>
        </p:txBody>
      </p:sp>
      <p:sp>
        <p:nvSpPr>
          <p:cNvPr id="8" name="TextBox 8"/>
          <p:cNvSpPr txBox="1"/>
          <p:nvPr/>
        </p:nvSpPr>
        <p:spPr>
          <a:xfrm>
            <a:off x="1820529" y="2856123"/>
            <a:ext cx="13624363" cy="3013164"/>
          </a:xfrm>
          <a:prstGeom prst="rect">
            <a:avLst/>
          </a:prstGeom>
        </p:spPr>
        <p:txBody>
          <a:bodyPr lIns="0" tIns="0" rIns="0" bIns="0" rtlCol="0" anchor="t">
            <a:spAutoFit/>
          </a:bodyPr>
          <a:lstStyle/>
          <a:p>
            <a:pPr algn="just">
              <a:lnSpc>
                <a:spcPts val="4023"/>
              </a:lnSpc>
              <a:spcBef>
                <a:spcPct val="0"/>
              </a:spcBef>
            </a:pPr>
            <a:r>
              <a:rPr lang="en-US" sz="2874">
                <a:solidFill>
                  <a:srgbClr val="FFFFFF"/>
                </a:solidFill>
                <a:latin typeface="Arimo"/>
                <a:ea typeface="Arimo"/>
                <a:cs typeface="Arimo"/>
                <a:sym typeface="Arimo"/>
              </a:rPr>
              <a:t>Podemos representar o individuo como uma lista de genes, onde cada gene contém os atributos da turma:</a:t>
            </a:r>
          </a:p>
          <a:p>
            <a:pPr algn="just">
              <a:lnSpc>
                <a:spcPts val="4023"/>
              </a:lnSpc>
              <a:spcBef>
                <a:spcPct val="0"/>
              </a:spcBef>
            </a:pPr>
            <a:endParaRPr lang="en-US" sz="2874">
              <a:solidFill>
                <a:srgbClr val="FFFFFF"/>
              </a:solidFill>
              <a:latin typeface="Arimo"/>
              <a:ea typeface="Arimo"/>
              <a:cs typeface="Arimo"/>
              <a:sym typeface="Arimo"/>
            </a:endParaRPr>
          </a:p>
          <a:p>
            <a:pPr algn="just">
              <a:lnSpc>
                <a:spcPts val="4023"/>
              </a:lnSpc>
              <a:spcBef>
                <a:spcPct val="0"/>
              </a:spcBef>
            </a:pPr>
            <a:r>
              <a:rPr lang="en-US" sz="2874">
                <a:solidFill>
                  <a:srgbClr val="FFFFFF"/>
                </a:solidFill>
                <a:latin typeface="Arimo"/>
                <a:ea typeface="Arimo"/>
                <a:cs typeface="Arimo"/>
                <a:sym typeface="Arimo"/>
              </a:rPr>
              <a:t>Cromossomo = </a:t>
            </a:r>
          </a:p>
          <a:p>
            <a:pPr algn="ctr">
              <a:lnSpc>
                <a:spcPts val="4023"/>
              </a:lnSpc>
              <a:spcBef>
                <a:spcPct val="0"/>
              </a:spcBef>
            </a:pPr>
            <a:endParaRPr lang="en-US" sz="2874">
              <a:solidFill>
                <a:srgbClr val="FFFFFF"/>
              </a:solidFill>
              <a:latin typeface="Arimo"/>
              <a:ea typeface="Arimo"/>
              <a:cs typeface="Arimo"/>
              <a:sym typeface="Arimo"/>
            </a:endParaRPr>
          </a:p>
          <a:p>
            <a:pPr algn="ctr">
              <a:lnSpc>
                <a:spcPts val="4023"/>
              </a:lnSpc>
              <a:spcBef>
                <a:spcPct val="0"/>
              </a:spcBef>
            </a:pPr>
            <a:endParaRPr lang="en-US" sz="2874">
              <a:solidFill>
                <a:srgbClr val="FFFFFF"/>
              </a:solidFill>
              <a:latin typeface="Arimo"/>
              <a:ea typeface="Arimo"/>
              <a:cs typeface="Arimo"/>
              <a:sym typeface="Arimo"/>
            </a:endParaRPr>
          </a:p>
        </p:txBody>
      </p:sp>
      <p:sp>
        <p:nvSpPr>
          <p:cNvPr id="9" name="TextBox 9"/>
          <p:cNvSpPr txBox="1"/>
          <p:nvPr/>
        </p:nvSpPr>
        <p:spPr>
          <a:xfrm>
            <a:off x="2037074" y="5659211"/>
            <a:ext cx="13123962" cy="4032119"/>
          </a:xfrm>
          <a:prstGeom prst="rect">
            <a:avLst/>
          </a:prstGeom>
        </p:spPr>
        <p:txBody>
          <a:bodyPr lIns="0" tIns="0" rIns="0" bIns="0" rtlCol="0" anchor="t">
            <a:spAutoFit/>
          </a:bodyPr>
          <a:lstStyle/>
          <a:p>
            <a:pPr algn="l">
              <a:lnSpc>
                <a:spcPts val="4032"/>
              </a:lnSpc>
              <a:spcBef>
                <a:spcPct val="0"/>
              </a:spcBef>
            </a:pPr>
            <a:r>
              <a:rPr lang="en-US" sz="2880">
                <a:solidFill>
                  <a:srgbClr val="FFFFFF"/>
                </a:solidFill>
                <a:latin typeface="Arimo"/>
                <a:ea typeface="Arimo"/>
                <a:cs typeface="Arimo"/>
                <a:sym typeface="Arimo"/>
              </a:rPr>
              <a:t>Cada gene pode conter os seguintes atributos:</a:t>
            </a:r>
          </a:p>
          <a:p>
            <a:pPr algn="l">
              <a:lnSpc>
                <a:spcPts val="4032"/>
              </a:lnSpc>
              <a:spcBef>
                <a:spcPct val="0"/>
              </a:spcBef>
            </a:pPr>
            <a:endParaRPr lang="en-US" sz="2880">
              <a:solidFill>
                <a:srgbClr val="FFFFFF"/>
              </a:solidFill>
              <a:latin typeface="Arimo"/>
              <a:ea typeface="Arimo"/>
              <a:cs typeface="Arimo"/>
              <a:sym typeface="Arimo"/>
            </a:endParaRPr>
          </a:p>
          <a:p>
            <a:pPr marL="621829" lvl="1" indent="-310915" algn="l">
              <a:lnSpc>
                <a:spcPts val="4032"/>
              </a:lnSpc>
              <a:spcBef>
                <a:spcPct val="0"/>
              </a:spcBef>
              <a:buFont typeface="Arial"/>
              <a:buChar char="•"/>
            </a:pPr>
            <a:r>
              <a:rPr lang="en-US" sz="2880">
                <a:solidFill>
                  <a:srgbClr val="FFFFFF"/>
                </a:solidFill>
                <a:latin typeface="Arimo"/>
                <a:ea typeface="Arimo"/>
                <a:cs typeface="Arimo"/>
                <a:sym typeface="Arimo"/>
              </a:rPr>
              <a:t>Turma ID → Identificação da turma.</a:t>
            </a:r>
          </a:p>
          <a:p>
            <a:pPr marL="621829" lvl="1" indent="-310915" algn="l">
              <a:lnSpc>
                <a:spcPts val="4032"/>
              </a:lnSpc>
              <a:spcBef>
                <a:spcPct val="0"/>
              </a:spcBef>
              <a:buFont typeface="Arial"/>
              <a:buChar char="•"/>
            </a:pPr>
            <a:r>
              <a:rPr lang="en-US" sz="2880">
                <a:solidFill>
                  <a:srgbClr val="FFFFFF"/>
                </a:solidFill>
                <a:latin typeface="Arimo"/>
                <a:ea typeface="Arimo"/>
                <a:cs typeface="Arimo"/>
                <a:sym typeface="Arimo"/>
              </a:rPr>
              <a:t>Sala ID → Sala onde a turma será alocada.</a:t>
            </a:r>
          </a:p>
          <a:p>
            <a:pPr marL="621829" lvl="1" indent="-310915" algn="l">
              <a:lnSpc>
                <a:spcPts val="4032"/>
              </a:lnSpc>
              <a:spcBef>
                <a:spcPct val="0"/>
              </a:spcBef>
              <a:buFont typeface="Arial"/>
              <a:buChar char="•"/>
            </a:pPr>
            <a:r>
              <a:rPr lang="en-US" sz="2880">
                <a:solidFill>
                  <a:srgbClr val="FFFFFF"/>
                </a:solidFill>
                <a:latin typeface="Arimo"/>
                <a:ea typeface="Arimo"/>
                <a:cs typeface="Arimo"/>
                <a:sym typeface="Arimo"/>
              </a:rPr>
              <a:t>Horário → Intervalo de tempo da aula.</a:t>
            </a:r>
          </a:p>
          <a:p>
            <a:pPr marL="621829" lvl="1" indent="-310915" algn="l">
              <a:lnSpc>
                <a:spcPts val="4032"/>
              </a:lnSpc>
              <a:spcBef>
                <a:spcPct val="0"/>
              </a:spcBef>
              <a:buFont typeface="Arial"/>
              <a:buChar char="•"/>
            </a:pPr>
            <a:r>
              <a:rPr lang="en-US" sz="2880">
                <a:solidFill>
                  <a:srgbClr val="FFFFFF"/>
                </a:solidFill>
                <a:latin typeface="Arimo"/>
                <a:ea typeface="Arimo"/>
                <a:cs typeface="Arimo"/>
                <a:sym typeface="Arimo"/>
              </a:rPr>
              <a:t>Bloco → Bloco do campus onde está a sala.</a:t>
            </a:r>
          </a:p>
          <a:p>
            <a:pPr marL="621829" lvl="1" indent="-310915" algn="l">
              <a:lnSpc>
                <a:spcPts val="4032"/>
              </a:lnSpc>
              <a:spcBef>
                <a:spcPct val="0"/>
              </a:spcBef>
              <a:buFont typeface="Arial"/>
              <a:buChar char="•"/>
            </a:pPr>
            <a:r>
              <a:rPr lang="en-US" sz="2880">
                <a:solidFill>
                  <a:srgbClr val="FFFFFF"/>
                </a:solidFill>
                <a:latin typeface="Arimo"/>
                <a:ea typeface="Arimo"/>
                <a:cs typeface="Arimo"/>
                <a:sym typeface="Arimo"/>
              </a:rPr>
              <a:t>Número de Alunos → Quantidade de alunos da turma.</a:t>
            </a:r>
          </a:p>
          <a:p>
            <a:pPr marL="621829" lvl="1" indent="-310915" algn="l">
              <a:lnSpc>
                <a:spcPts val="4032"/>
              </a:lnSpc>
              <a:spcBef>
                <a:spcPct val="0"/>
              </a:spcBef>
              <a:buFont typeface="Arial"/>
              <a:buChar char="•"/>
            </a:pPr>
            <a:r>
              <a:rPr lang="en-US" sz="2880">
                <a:solidFill>
                  <a:srgbClr val="FFFFFF"/>
                </a:solidFill>
                <a:latin typeface="Arimo"/>
                <a:ea typeface="Arimo"/>
                <a:cs typeface="Arimo"/>
                <a:sym typeface="Arimo"/>
              </a:rPr>
              <a:t>Restrições Especiais → Preferências ou requisitos (laboratórios, ateliês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4" name="Freeform 4"/>
          <p:cNvSpPr/>
          <p:nvPr/>
        </p:nvSpPr>
        <p:spPr>
          <a:xfrm rot="-3408132" flipH="1">
            <a:off x="-416849" y="6855464"/>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1078673" flipH="1">
            <a:off x="-887116"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TextBox 6"/>
          <p:cNvSpPr txBox="1"/>
          <p:nvPr/>
        </p:nvSpPr>
        <p:spPr>
          <a:xfrm>
            <a:off x="1820529" y="1275873"/>
            <a:ext cx="5315686" cy="983168"/>
          </a:xfrm>
          <a:prstGeom prst="rect">
            <a:avLst/>
          </a:prstGeom>
        </p:spPr>
        <p:txBody>
          <a:bodyPr lIns="0" tIns="0" rIns="0" bIns="0" rtlCol="0" anchor="t">
            <a:spAutoFit/>
          </a:bodyPr>
          <a:lstStyle/>
          <a:p>
            <a:pPr algn="ctr">
              <a:lnSpc>
                <a:spcPts val="7807"/>
              </a:lnSpc>
              <a:spcBef>
                <a:spcPct val="0"/>
              </a:spcBef>
            </a:pPr>
            <a:r>
              <a:rPr lang="en-US" sz="5577">
                <a:solidFill>
                  <a:srgbClr val="FFFFFF"/>
                </a:solidFill>
                <a:latin typeface="Arimo"/>
                <a:ea typeface="Arimo"/>
                <a:cs typeface="Arimo"/>
                <a:sym typeface="Arimo"/>
              </a:rPr>
              <a:t>População inicial</a:t>
            </a:r>
          </a:p>
        </p:txBody>
      </p:sp>
      <p:sp>
        <p:nvSpPr>
          <p:cNvPr id="7" name="TextBox 7"/>
          <p:cNvSpPr txBox="1"/>
          <p:nvPr/>
        </p:nvSpPr>
        <p:spPr>
          <a:xfrm>
            <a:off x="1820529" y="3602056"/>
            <a:ext cx="15216792" cy="3092450"/>
          </a:xfrm>
          <a:prstGeom prst="rect">
            <a:avLst/>
          </a:prstGeom>
        </p:spPr>
        <p:txBody>
          <a:bodyPr lIns="0" tIns="0" rIns="0" bIns="0" rtlCol="0" anchor="t">
            <a:spAutoFit/>
          </a:bodyPr>
          <a:lstStyle/>
          <a:p>
            <a:pPr algn="just">
              <a:lnSpc>
                <a:spcPts val="4899"/>
              </a:lnSpc>
              <a:spcBef>
                <a:spcPct val="0"/>
              </a:spcBef>
            </a:pPr>
            <a:r>
              <a:rPr lang="en-US" sz="3499">
                <a:solidFill>
                  <a:srgbClr val="FFFFFF"/>
                </a:solidFill>
                <a:latin typeface="Arimo"/>
                <a:ea typeface="Arimo"/>
                <a:cs typeface="Arimo"/>
                <a:sym typeface="Arimo"/>
              </a:rPr>
              <a:t>As turmas são alocadas de forma aleatória em salas aleatórias, seguindo a restrição de salas especiais, então cada turma vai sendo alocada em uma sala que não tenha sido ocupada, desde que os horários sejam compativeis, até que não seja mais possivel alocar turmas em salas ou todas as turmas tenha sido alocadas.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4" name="Freeform 4"/>
          <p:cNvSpPr/>
          <p:nvPr/>
        </p:nvSpPr>
        <p:spPr>
          <a:xfrm rot="-3408132" flipH="1">
            <a:off x="-416849" y="6855464"/>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5" name="Freeform 5"/>
          <p:cNvSpPr/>
          <p:nvPr/>
        </p:nvSpPr>
        <p:spPr>
          <a:xfrm rot="1078673" flipH="1">
            <a:off x="-887116" y="-1749237"/>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pt-BR"/>
          </a:p>
        </p:txBody>
      </p:sp>
      <p:sp>
        <p:nvSpPr>
          <p:cNvPr id="6" name="TextBox 6"/>
          <p:cNvSpPr txBox="1"/>
          <p:nvPr/>
        </p:nvSpPr>
        <p:spPr>
          <a:xfrm>
            <a:off x="2276100" y="885825"/>
            <a:ext cx="3227563" cy="983168"/>
          </a:xfrm>
          <a:prstGeom prst="rect">
            <a:avLst/>
          </a:prstGeom>
        </p:spPr>
        <p:txBody>
          <a:bodyPr lIns="0" tIns="0" rIns="0" bIns="0" rtlCol="0" anchor="t">
            <a:spAutoFit/>
          </a:bodyPr>
          <a:lstStyle/>
          <a:p>
            <a:pPr algn="ctr">
              <a:lnSpc>
                <a:spcPts val="7807"/>
              </a:lnSpc>
              <a:spcBef>
                <a:spcPct val="0"/>
              </a:spcBef>
            </a:pPr>
            <a:r>
              <a:rPr lang="en-US" sz="5577">
                <a:solidFill>
                  <a:srgbClr val="FFFFFF"/>
                </a:solidFill>
                <a:latin typeface="Arimo"/>
                <a:ea typeface="Arimo"/>
                <a:cs typeface="Arimo"/>
                <a:sym typeface="Arimo"/>
              </a:rPr>
              <a:t>Crossover</a:t>
            </a:r>
          </a:p>
        </p:txBody>
      </p:sp>
      <p:sp>
        <p:nvSpPr>
          <p:cNvPr id="7" name="TextBox 7"/>
          <p:cNvSpPr txBox="1"/>
          <p:nvPr/>
        </p:nvSpPr>
        <p:spPr>
          <a:xfrm>
            <a:off x="1820529" y="1969861"/>
            <a:ext cx="15216792" cy="7485575"/>
          </a:xfrm>
          <a:prstGeom prst="rect">
            <a:avLst/>
          </a:prstGeom>
        </p:spPr>
        <p:txBody>
          <a:bodyPr lIns="0" tIns="0" rIns="0" bIns="0" rtlCol="0" anchor="t">
            <a:spAutoFit/>
          </a:bodyPr>
          <a:lstStyle/>
          <a:p>
            <a:pPr algn="just">
              <a:lnSpc>
                <a:spcPts val="4899"/>
              </a:lnSpc>
            </a:pPr>
            <a:r>
              <a:rPr lang="en-US" sz="3499" dirty="0">
                <a:solidFill>
                  <a:srgbClr val="FFFFFF"/>
                </a:solidFill>
                <a:latin typeface="Arimo"/>
                <a:ea typeface="Arimo"/>
                <a:cs typeface="Arimo"/>
                <a:sym typeface="Arimo"/>
              </a:rPr>
              <a:t>O crossover é um </a:t>
            </a:r>
            <a:r>
              <a:rPr lang="en-US" sz="3499" dirty="0" err="1">
                <a:solidFill>
                  <a:srgbClr val="FFFFFF"/>
                </a:solidFill>
                <a:latin typeface="Arimo"/>
                <a:ea typeface="Arimo"/>
                <a:cs typeface="Arimo"/>
                <a:sym typeface="Arimo"/>
              </a:rPr>
              <a:t>operador</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genético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essencial</a:t>
            </a:r>
            <a:r>
              <a:rPr lang="en-US" sz="3499" dirty="0">
                <a:solidFill>
                  <a:srgbClr val="FFFFFF"/>
                </a:solidFill>
                <a:latin typeface="Arimo"/>
                <a:ea typeface="Arimo"/>
                <a:cs typeface="Arimo"/>
                <a:sym typeface="Arimo"/>
              </a:rPr>
              <a:t> que </a:t>
            </a:r>
            <a:r>
              <a:rPr lang="en-US" sz="3499" dirty="0" err="1">
                <a:solidFill>
                  <a:srgbClr val="FFFFFF"/>
                </a:solidFill>
                <a:latin typeface="Arimo"/>
                <a:ea typeface="Arimo"/>
                <a:cs typeface="Arimo"/>
                <a:sym typeface="Arimo"/>
              </a:rPr>
              <a:t>combina</a:t>
            </a:r>
            <a:r>
              <a:rPr lang="en-US" sz="3499" dirty="0">
                <a:solidFill>
                  <a:srgbClr val="FFFFFF"/>
                </a:solidFill>
                <a:latin typeface="Arimo"/>
                <a:ea typeface="Arimo"/>
                <a:cs typeface="Arimo"/>
                <a:sym typeface="Arimo"/>
              </a:rPr>
              <a:t> partes do </a:t>
            </a:r>
            <a:r>
              <a:rPr lang="en-US" sz="3499" dirty="0" err="1">
                <a:solidFill>
                  <a:srgbClr val="FFFFFF"/>
                </a:solidFill>
                <a:latin typeface="Arimo"/>
                <a:ea typeface="Arimo"/>
                <a:cs typeface="Arimo"/>
                <a:sym typeface="Arimo"/>
              </a:rPr>
              <a:t>código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genético</a:t>
            </a:r>
            <a:r>
              <a:rPr lang="en-US" sz="3499" dirty="0">
                <a:solidFill>
                  <a:srgbClr val="FFFFFF"/>
                </a:solidFill>
                <a:latin typeface="Arimo"/>
                <a:ea typeface="Arimo"/>
                <a:cs typeface="Arimo"/>
                <a:sym typeface="Arimo"/>
              </a:rPr>
              <a:t> de </a:t>
            </a:r>
            <a:r>
              <a:rPr lang="en-US" sz="3499" dirty="0" err="1">
                <a:solidFill>
                  <a:srgbClr val="FFFFFF"/>
                </a:solidFill>
                <a:latin typeface="Arimo"/>
                <a:ea typeface="Arimo"/>
                <a:cs typeface="Arimo"/>
                <a:sym typeface="Arimo"/>
              </a:rPr>
              <a:t>dois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pais</a:t>
            </a:r>
            <a:r>
              <a:rPr lang="en-US" sz="3499" dirty="0">
                <a:solidFill>
                  <a:srgbClr val="FFFFFF"/>
                </a:solidFill>
                <a:latin typeface="Arimo"/>
                <a:ea typeface="Arimo"/>
                <a:cs typeface="Arimo"/>
                <a:sym typeface="Arimo"/>
              </a:rPr>
              <a:t> para </a:t>
            </a:r>
            <a:r>
              <a:rPr lang="en-US" sz="3499" dirty="0" err="1">
                <a:solidFill>
                  <a:srgbClr val="FFFFFF"/>
                </a:solidFill>
                <a:latin typeface="Arimo"/>
                <a:ea typeface="Arimo"/>
                <a:cs typeface="Arimo"/>
                <a:sym typeface="Arimo"/>
              </a:rPr>
              <a:t>gerar</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novos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indivíduos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promovendo</a:t>
            </a:r>
            <a:r>
              <a:rPr lang="en-US" sz="3499" dirty="0">
                <a:solidFill>
                  <a:srgbClr val="FFFFFF"/>
                </a:solidFill>
                <a:latin typeface="Arimo"/>
                <a:ea typeface="Arimo"/>
                <a:cs typeface="Arimo"/>
                <a:sym typeface="Arimo"/>
              </a:rPr>
              <a:t> a </a:t>
            </a:r>
            <a:r>
              <a:rPr lang="en-US" sz="3499" dirty="0" err="1">
                <a:solidFill>
                  <a:srgbClr val="FFFFFF"/>
                </a:solidFill>
                <a:latin typeface="Arimo"/>
                <a:ea typeface="Arimo"/>
                <a:cs typeface="Arimo"/>
                <a:sym typeface="Arimo"/>
              </a:rPr>
              <a:t>diversidade</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na</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população</a:t>
            </a:r>
            <a:r>
              <a:rPr lang="en-US" sz="3499" dirty="0">
                <a:solidFill>
                  <a:srgbClr val="FFFFFF"/>
                </a:solidFill>
                <a:latin typeface="Arimo"/>
                <a:ea typeface="Arimo"/>
                <a:cs typeface="Arimo"/>
                <a:sym typeface="Arimo"/>
              </a:rPr>
              <a:t> e </a:t>
            </a:r>
            <a:r>
              <a:rPr lang="en-US" sz="3499" dirty="0" err="1">
                <a:solidFill>
                  <a:srgbClr val="FFFFFF"/>
                </a:solidFill>
                <a:latin typeface="Arimo"/>
                <a:ea typeface="Arimo"/>
                <a:cs typeface="Arimo"/>
                <a:sym typeface="Arimo"/>
              </a:rPr>
              <a:t>melhorando</a:t>
            </a:r>
            <a:r>
              <a:rPr lang="en-US" sz="3499" dirty="0">
                <a:solidFill>
                  <a:srgbClr val="FFFFFF"/>
                </a:solidFill>
                <a:latin typeface="Arimo"/>
                <a:ea typeface="Arimo"/>
                <a:cs typeface="Arimo"/>
                <a:sym typeface="Arimo"/>
              </a:rPr>
              <a:t> a </a:t>
            </a:r>
            <a:r>
              <a:rPr lang="en-US" sz="3499" dirty="0" err="1">
                <a:solidFill>
                  <a:srgbClr val="FFFFFF"/>
                </a:solidFill>
                <a:latin typeface="Arimo"/>
                <a:ea typeface="Arimo"/>
                <a:cs typeface="Arimo"/>
                <a:sym typeface="Arimo"/>
              </a:rPr>
              <a:t>busca</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por</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soluções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ótimas</a:t>
            </a:r>
            <a:r>
              <a:rPr lang="en-US" sz="3499" dirty="0">
                <a:solidFill>
                  <a:srgbClr val="FFFFFF"/>
                </a:solidFill>
                <a:latin typeface="Arimo"/>
                <a:ea typeface="Arimo"/>
                <a:cs typeface="Arimo"/>
                <a:sym typeface="Arimo"/>
              </a:rPr>
              <a:t>.</a:t>
            </a:r>
          </a:p>
          <a:p>
            <a:pPr algn="just">
              <a:lnSpc>
                <a:spcPts val="4899"/>
              </a:lnSpc>
            </a:pPr>
            <a:r>
              <a:rPr lang="en-US" sz="3499" dirty="0">
                <a:solidFill>
                  <a:srgbClr val="FFFFFF"/>
                </a:solidFill>
                <a:latin typeface="Arimo"/>
                <a:ea typeface="Arimo"/>
                <a:cs typeface="Arimo"/>
                <a:sym typeface="Arimo"/>
              </a:rPr>
              <a:t> </a:t>
            </a:r>
          </a:p>
          <a:p>
            <a:pPr marL="755649" lvl="1" indent="-377824" algn="just">
              <a:lnSpc>
                <a:spcPts val="4899"/>
              </a:lnSpc>
              <a:buAutoNum type="arabicPeriod"/>
            </a:pPr>
            <a:r>
              <a:rPr lang="en-US" sz="3499" dirty="0" err="1">
                <a:solidFill>
                  <a:srgbClr val="FFFFFF"/>
                </a:solidFill>
                <a:latin typeface="Arimo"/>
                <a:ea typeface="Arimo"/>
                <a:cs typeface="Arimo"/>
                <a:sym typeface="Arimo"/>
              </a:rPr>
              <a:t>Seleção</a:t>
            </a:r>
            <a:r>
              <a:rPr lang="en-US" sz="3499" dirty="0">
                <a:solidFill>
                  <a:srgbClr val="FFFFFF"/>
                </a:solidFill>
                <a:latin typeface="Arimo"/>
                <a:ea typeface="Arimo"/>
                <a:cs typeface="Arimo"/>
                <a:sym typeface="Arimo"/>
              </a:rPr>
              <a:t> dos Pais: </a:t>
            </a:r>
            <a:r>
              <a:rPr lang="en-US" sz="3499" dirty="0" err="1">
                <a:solidFill>
                  <a:srgbClr val="FFFFFF"/>
                </a:solidFill>
                <a:latin typeface="Arimo"/>
                <a:ea typeface="Arimo"/>
                <a:cs typeface="Arimo"/>
                <a:sym typeface="Arimo"/>
              </a:rPr>
              <a:t>Dois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indivíduos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são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escolhidos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aleatóriamente</a:t>
            </a:r>
            <a:r>
              <a:rPr lang="en-US" sz="3499" dirty="0">
                <a:solidFill>
                  <a:srgbClr val="FFFFFF"/>
                </a:solidFill>
                <a:latin typeface="Arimo"/>
                <a:ea typeface="Arimo"/>
                <a:cs typeface="Arimo"/>
                <a:sym typeface="Arimo"/>
              </a:rPr>
              <a:t> </a:t>
            </a:r>
          </a:p>
          <a:p>
            <a:pPr marL="755649" lvl="1" indent="-377824" algn="just">
              <a:lnSpc>
                <a:spcPts val="4899"/>
              </a:lnSpc>
              <a:buAutoNum type="arabicPeriod"/>
            </a:pPr>
            <a:r>
              <a:rPr lang="en-US" sz="3499" dirty="0" err="1">
                <a:solidFill>
                  <a:srgbClr val="FFFFFF"/>
                </a:solidFill>
                <a:latin typeface="Arimo"/>
                <a:ea typeface="Arimo"/>
                <a:cs typeface="Arimo"/>
                <a:sym typeface="Arimo"/>
              </a:rPr>
              <a:t>Troca</a:t>
            </a:r>
            <a:r>
              <a:rPr lang="en-US" sz="3499" dirty="0">
                <a:solidFill>
                  <a:srgbClr val="FFFFFF"/>
                </a:solidFill>
                <a:latin typeface="Arimo"/>
                <a:ea typeface="Arimo"/>
                <a:cs typeface="Arimo"/>
                <a:sym typeface="Arimo"/>
              </a:rPr>
              <a:t> de </a:t>
            </a:r>
            <a:r>
              <a:rPr lang="en-US" sz="3499" dirty="0" err="1">
                <a:solidFill>
                  <a:srgbClr val="FFFFFF"/>
                </a:solidFill>
                <a:latin typeface="Arimo"/>
                <a:ea typeface="Arimo"/>
                <a:cs typeface="Arimo"/>
                <a:sym typeface="Arimo"/>
              </a:rPr>
              <a:t>Segmentos</a:t>
            </a:r>
            <a:r>
              <a:rPr lang="en-US" sz="3499" dirty="0">
                <a:solidFill>
                  <a:srgbClr val="FFFFFF"/>
                </a:solidFill>
                <a:latin typeface="Arimo"/>
                <a:ea typeface="Arimo"/>
                <a:cs typeface="Arimo"/>
                <a:sym typeface="Arimo"/>
              </a:rPr>
              <a:t>: As partes do </a:t>
            </a:r>
            <a:r>
              <a:rPr lang="en-US" sz="3499" dirty="0" err="1">
                <a:solidFill>
                  <a:srgbClr val="FFFFFF"/>
                </a:solidFill>
                <a:latin typeface="Arimo"/>
                <a:ea typeface="Arimo"/>
                <a:cs typeface="Arimo"/>
                <a:sym typeface="Arimo"/>
              </a:rPr>
              <a:t>genoma</a:t>
            </a:r>
            <a:r>
              <a:rPr lang="en-US" sz="3499" dirty="0">
                <a:solidFill>
                  <a:srgbClr val="FFFFFF"/>
                </a:solidFill>
                <a:latin typeface="Arimo"/>
                <a:ea typeface="Arimo"/>
                <a:cs typeface="Arimo"/>
                <a:sym typeface="Arimo"/>
              </a:rPr>
              <a:t> dos </a:t>
            </a:r>
            <a:r>
              <a:rPr lang="en-US" sz="3499" dirty="0" err="1">
                <a:solidFill>
                  <a:srgbClr val="FFFFFF"/>
                </a:solidFill>
                <a:latin typeface="Arimo"/>
                <a:ea typeface="Arimo"/>
                <a:cs typeface="Arimo"/>
                <a:sym typeface="Arimo"/>
              </a:rPr>
              <a:t>pais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são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trocadas</a:t>
            </a:r>
            <a:r>
              <a:rPr lang="en-US" sz="3499" dirty="0">
                <a:solidFill>
                  <a:srgbClr val="FFFFFF"/>
                </a:solidFill>
                <a:latin typeface="Arimo"/>
                <a:ea typeface="Arimo"/>
                <a:cs typeface="Arimo"/>
                <a:sym typeface="Arimo"/>
              </a:rPr>
              <a:t> entre </a:t>
            </a:r>
            <a:r>
              <a:rPr lang="en-US" sz="3499" dirty="0" err="1">
                <a:solidFill>
                  <a:srgbClr val="FFFFFF"/>
                </a:solidFill>
                <a:latin typeface="Arimo"/>
                <a:ea typeface="Arimo"/>
                <a:cs typeface="Arimo"/>
                <a:sym typeface="Arimo"/>
              </a:rPr>
              <a:t>si</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baseado</a:t>
            </a:r>
            <a:r>
              <a:rPr lang="en-US" sz="3499" dirty="0">
                <a:solidFill>
                  <a:srgbClr val="FFFFFF"/>
                </a:solidFill>
                <a:latin typeface="Arimo"/>
                <a:ea typeface="Arimo"/>
                <a:cs typeface="Arimo"/>
                <a:sym typeface="Arimo"/>
              </a:rPr>
              <a:t> no que </a:t>
            </a:r>
            <a:r>
              <a:rPr lang="en-US" sz="3499" dirty="0" err="1">
                <a:solidFill>
                  <a:srgbClr val="FFFFFF"/>
                </a:solidFill>
                <a:latin typeface="Arimo"/>
                <a:ea typeface="Arimo"/>
                <a:cs typeface="Arimo"/>
                <a:sym typeface="Arimo"/>
              </a:rPr>
              <a:t>tem</a:t>
            </a:r>
            <a:r>
              <a:rPr lang="en-US" sz="3499" dirty="0">
                <a:solidFill>
                  <a:srgbClr val="FFFFFF"/>
                </a:solidFill>
                <a:latin typeface="Arimo"/>
                <a:ea typeface="Arimo"/>
                <a:cs typeface="Arimo"/>
                <a:sym typeface="Arimo"/>
              </a:rPr>
              <a:t> o </a:t>
            </a:r>
            <a:r>
              <a:rPr lang="en-US" sz="3499" dirty="0" err="1">
                <a:solidFill>
                  <a:srgbClr val="FFFFFF"/>
                </a:solidFill>
                <a:latin typeface="Arimo"/>
                <a:ea typeface="Arimo"/>
                <a:cs typeface="Arimo"/>
                <a:sym typeface="Arimo"/>
              </a:rPr>
              <a:t>melhor</a:t>
            </a:r>
            <a:r>
              <a:rPr lang="en-US" sz="3499" dirty="0">
                <a:solidFill>
                  <a:srgbClr val="FFFFFF"/>
                </a:solidFill>
                <a:latin typeface="Arimo"/>
                <a:ea typeface="Arimo"/>
                <a:cs typeface="Arimo"/>
                <a:sym typeface="Arimo"/>
              </a:rPr>
              <a:t> fitness </a:t>
            </a:r>
          </a:p>
          <a:p>
            <a:pPr marL="755649" lvl="1" indent="-377824" algn="just">
              <a:lnSpc>
                <a:spcPts val="4899"/>
              </a:lnSpc>
              <a:buAutoNum type="arabicPeriod"/>
            </a:pPr>
            <a:r>
              <a:rPr lang="en-US" sz="3499" dirty="0" err="1">
                <a:solidFill>
                  <a:srgbClr val="FFFFFF"/>
                </a:solidFill>
                <a:latin typeface="Arimo"/>
                <a:ea typeface="Arimo"/>
                <a:cs typeface="Arimo"/>
                <a:sym typeface="Arimo"/>
              </a:rPr>
              <a:t>Correção</a:t>
            </a:r>
            <a:r>
              <a:rPr lang="en-US" sz="3499" dirty="0">
                <a:solidFill>
                  <a:srgbClr val="FFFFFF"/>
                </a:solidFill>
                <a:latin typeface="Arimo"/>
                <a:ea typeface="Arimo"/>
                <a:cs typeface="Arimo"/>
                <a:sym typeface="Arimo"/>
              </a:rPr>
              <a:t> de </a:t>
            </a:r>
            <a:r>
              <a:rPr lang="en-US" sz="3499" dirty="0" err="1">
                <a:solidFill>
                  <a:srgbClr val="FFFFFF"/>
                </a:solidFill>
                <a:latin typeface="Arimo"/>
                <a:ea typeface="Arimo"/>
                <a:cs typeface="Arimo"/>
                <a:sym typeface="Arimo"/>
              </a:rPr>
              <a:t>Conflitos</a:t>
            </a:r>
            <a:r>
              <a:rPr lang="en-US" sz="3499" dirty="0">
                <a:solidFill>
                  <a:srgbClr val="FFFFFF"/>
                </a:solidFill>
                <a:latin typeface="Arimo"/>
                <a:ea typeface="Arimo"/>
                <a:cs typeface="Arimo"/>
                <a:sym typeface="Arimo"/>
              </a:rPr>
              <a:t>: Caso </a:t>
            </a:r>
            <a:r>
              <a:rPr lang="en-US" sz="3499" dirty="0" err="1">
                <a:solidFill>
                  <a:srgbClr val="FFFFFF"/>
                </a:solidFill>
                <a:latin typeface="Arimo"/>
                <a:ea typeface="Arimo"/>
                <a:cs typeface="Arimo"/>
                <a:sym typeface="Arimo"/>
              </a:rPr>
              <a:t>surjam</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soluções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inválidas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aplica</a:t>
            </a:r>
            <a:r>
              <a:rPr lang="en-US" sz="3499" dirty="0">
                <a:solidFill>
                  <a:srgbClr val="FFFFFF"/>
                </a:solidFill>
                <a:latin typeface="Arimo"/>
                <a:ea typeface="Arimo"/>
                <a:cs typeface="Arimo"/>
                <a:sym typeface="Arimo"/>
              </a:rPr>
              <a:t>-se um </a:t>
            </a:r>
            <a:r>
              <a:rPr lang="en-US" sz="3499" dirty="0" err="1">
                <a:solidFill>
                  <a:srgbClr val="FFFFFF"/>
                </a:solidFill>
                <a:latin typeface="Arimo"/>
                <a:ea typeface="Arimo"/>
                <a:cs typeface="Arimo"/>
                <a:sym typeface="Arimo"/>
              </a:rPr>
              <a:t>método</a:t>
            </a:r>
            <a:r>
              <a:rPr lang="en-US" sz="3499" dirty="0">
                <a:solidFill>
                  <a:srgbClr val="FFFFFF"/>
                </a:solidFill>
                <a:latin typeface="Arimo"/>
                <a:ea typeface="Arimo"/>
                <a:cs typeface="Arimo"/>
                <a:sym typeface="Arimo"/>
              </a:rPr>
              <a:t> de </a:t>
            </a:r>
            <a:r>
              <a:rPr lang="en-US" sz="3499" dirty="0" err="1">
                <a:solidFill>
                  <a:srgbClr val="FFFFFF"/>
                </a:solidFill>
                <a:latin typeface="Arimo"/>
                <a:ea typeface="Arimo"/>
                <a:cs typeface="Arimo"/>
                <a:sym typeface="Arimo"/>
              </a:rPr>
              <a:t>ajuste</a:t>
            </a:r>
            <a:r>
              <a:rPr lang="en-US" sz="3499" dirty="0">
                <a:solidFill>
                  <a:srgbClr val="FFFFFF"/>
                </a:solidFill>
                <a:latin typeface="Arimo"/>
                <a:ea typeface="Arimo"/>
                <a:cs typeface="Arimo"/>
                <a:sym typeface="Arimo"/>
              </a:rPr>
              <a:t>, no </a:t>
            </a:r>
            <a:r>
              <a:rPr lang="en-US" sz="3499" dirty="0" err="1">
                <a:solidFill>
                  <a:srgbClr val="FFFFFF"/>
                </a:solidFill>
                <a:latin typeface="Arimo"/>
                <a:ea typeface="Arimo"/>
                <a:cs typeface="Arimo"/>
                <a:sym typeface="Arimo"/>
              </a:rPr>
              <a:t>caso</a:t>
            </a:r>
            <a:r>
              <a:rPr lang="en-US" sz="3499" dirty="0">
                <a:solidFill>
                  <a:srgbClr val="FFFFFF"/>
                </a:solidFill>
                <a:latin typeface="Arimo"/>
                <a:ea typeface="Arimo"/>
                <a:cs typeface="Arimo"/>
                <a:sym typeface="Arimo"/>
              </a:rPr>
              <a:t> o </a:t>
            </a:r>
            <a:r>
              <a:rPr lang="en-US" sz="3499" dirty="0" err="1">
                <a:solidFill>
                  <a:srgbClr val="FFFFFF"/>
                </a:solidFill>
                <a:latin typeface="Arimo"/>
                <a:ea typeface="Arimo"/>
                <a:cs typeface="Arimo"/>
                <a:sym typeface="Arimo"/>
              </a:rPr>
              <a:t>artigo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pode</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alocar</a:t>
            </a:r>
            <a:r>
              <a:rPr lang="en-US" sz="3499" dirty="0">
                <a:solidFill>
                  <a:srgbClr val="FFFFFF"/>
                </a:solidFill>
                <a:latin typeface="Arimo"/>
                <a:ea typeface="Arimo"/>
                <a:cs typeface="Arimo"/>
                <a:sym typeface="Arimo"/>
              </a:rPr>
              <a:t> duas </a:t>
            </a:r>
            <a:r>
              <a:rPr lang="en-US" sz="3499" dirty="0" err="1">
                <a:solidFill>
                  <a:srgbClr val="FFFFFF"/>
                </a:solidFill>
                <a:latin typeface="Arimo"/>
                <a:ea typeface="Arimo"/>
                <a:cs typeface="Arimo"/>
                <a:sym typeface="Arimo"/>
              </a:rPr>
              <a:t>turmas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na</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mesma</a:t>
            </a:r>
            <a:r>
              <a:rPr lang="en-US" sz="3499" dirty="0">
                <a:solidFill>
                  <a:srgbClr val="FFFFFF"/>
                </a:solidFill>
                <a:latin typeface="Arimo"/>
                <a:ea typeface="Arimo"/>
                <a:cs typeface="Arimo"/>
                <a:sym typeface="Arimo"/>
              </a:rPr>
              <a:t> sala, </a:t>
            </a:r>
            <a:r>
              <a:rPr lang="en-US" sz="3499" dirty="0" err="1">
                <a:solidFill>
                  <a:srgbClr val="FFFFFF"/>
                </a:solidFill>
                <a:latin typeface="Arimo"/>
                <a:ea typeface="Arimo"/>
                <a:cs typeface="Arimo"/>
                <a:sym typeface="Arimo"/>
              </a:rPr>
              <a:t>corrigimos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isso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alocando</a:t>
            </a:r>
            <a:r>
              <a:rPr lang="en-US" sz="3499" dirty="0">
                <a:solidFill>
                  <a:srgbClr val="FFFFFF"/>
                </a:solidFill>
                <a:latin typeface="Arimo"/>
                <a:ea typeface="Arimo"/>
                <a:cs typeface="Arimo"/>
                <a:sym typeface="Arimo"/>
              </a:rPr>
              <a:t> o </a:t>
            </a:r>
            <a:r>
              <a:rPr lang="en-US" sz="3499" dirty="0" err="1">
                <a:solidFill>
                  <a:srgbClr val="FFFFFF"/>
                </a:solidFill>
                <a:latin typeface="Arimo"/>
                <a:ea typeface="Arimo"/>
                <a:cs typeface="Arimo"/>
                <a:sym typeface="Arimo"/>
              </a:rPr>
              <a:t>melhor</a:t>
            </a:r>
            <a:r>
              <a:rPr lang="en-US" sz="3499" dirty="0">
                <a:solidFill>
                  <a:srgbClr val="FFFFFF"/>
                </a:solidFill>
                <a:latin typeface="Arimo"/>
                <a:ea typeface="Arimo"/>
                <a:cs typeface="Arimo"/>
                <a:sym typeface="Arimo"/>
              </a:rPr>
              <a:t> pai </a:t>
            </a:r>
            <a:r>
              <a:rPr lang="en-US" sz="3499" dirty="0" err="1">
                <a:solidFill>
                  <a:srgbClr val="FFFFFF"/>
                </a:solidFill>
                <a:latin typeface="Arimo"/>
                <a:ea typeface="Arimo"/>
                <a:cs typeface="Arimo"/>
                <a:sym typeface="Arimo"/>
              </a:rPr>
              <a:t>caso</a:t>
            </a:r>
            <a:r>
              <a:rPr lang="en-US" sz="3499" dirty="0">
                <a:solidFill>
                  <a:srgbClr val="FFFFFF"/>
                </a:solidFill>
                <a:latin typeface="Arimo"/>
                <a:ea typeface="Arimo"/>
                <a:cs typeface="Arimo"/>
                <a:sym typeface="Arimo"/>
              </a:rPr>
              <a:t> a sala dele </a:t>
            </a:r>
            <a:r>
              <a:rPr lang="en-US" sz="3499" dirty="0" err="1">
                <a:solidFill>
                  <a:srgbClr val="FFFFFF"/>
                </a:solidFill>
                <a:latin typeface="Arimo"/>
                <a:ea typeface="Arimo"/>
                <a:cs typeface="Arimo"/>
                <a:sym typeface="Arimo"/>
              </a:rPr>
              <a:t>não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tenha</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sido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alocada</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caso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contrário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aloca</a:t>
            </a:r>
            <a:r>
              <a:rPr lang="en-US" sz="3499" dirty="0">
                <a:solidFill>
                  <a:srgbClr val="FFFFFF"/>
                </a:solidFill>
                <a:latin typeface="Arimo"/>
                <a:ea typeface="Arimo"/>
                <a:cs typeface="Arimo"/>
                <a:sym typeface="Arimo"/>
              </a:rPr>
              <a:t> o outro, se </a:t>
            </a:r>
            <a:r>
              <a:rPr lang="en-US" sz="3499" dirty="0" err="1">
                <a:solidFill>
                  <a:srgbClr val="FFFFFF"/>
                </a:solidFill>
                <a:latin typeface="Arimo"/>
                <a:ea typeface="Arimo"/>
                <a:cs typeface="Arimo"/>
                <a:sym typeface="Arimo"/>
              </a:rPr>
              <a:t>nos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dois</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tiverem</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sido</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alocados</a:t>
            </a:r>
            <a:r>
              <a:rPr lang="en-US" sz="3499" dirty="0">
                <a:solidFill>
                  <a:srgbClr val="FFFFFF"/>
                </a:solidFill>
                <a:latin typeface="Arimo"/>
                <a:ea typeface="Arimo"/>
                <a:cs typeface="Arimo"/>
                <a:sym typeface="Arimo"/>
              </a:rPr>
              <a:t> a </a:t>
            </a:r>
            <a:r>
              <a:rPr lang="en-US" sz="3499" dirty="0" err="1">
                <a:solidFill>
                  <a:srgbClr val="FFFFFF"/>
                </a:solidFill>
                <a:latin typeface="Arimo"/>
                <a:ea typeface="Arimo"/>
                <a:cs typeface="Arimo"/>
                <a:sym typeface="Arimo"/>
              </a:rPr>
              <a:t>turma</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fica</a:t>
            </a:r>
            <a:r>
              <a:rPr lang="en-US" sz="3499" dirty="0">
                <a:solidFill>
                  <a:srgbClr val="FFFFFF"/>
                </a:solidFill>
                <a:latin typeface="Arimo"/>
                <a:ea typeface="Arimo"/>
                <a:cs typeface="Arimo"/>
                <a:sym typeface="Arimo"/>
              </a:rPr>
              <a:t> </a:t>
            </a:r>
            <a:r>
              <a:rPr lang="en-US" sz="3499" dirty="0" err="1">
                <a:solidFill>
                  <a:srgbClr val="FFFFFF"/>
                </a:solidFill>
                <a:latin typeface="Arimo"/>
                <a:ea typeface="Arimo"/>
                <a:cs typeface="Arimo"/>
                <a:sym typeface="Arimo"/>
              </a:rPr>
              <a:t>sem</a:t>
            </a:r>
            <a:r>
              <a:rPr lang="en-US" sz="3499" dirty="0">
                <a:solidFill>
                  <a:srgbClr val="FFFFFF"/>
                </a:solidFill>
                <a:latin typeface="Arimo"/>
                <a:ea typeface="Arimo"/>
                <a:cs typeface="Arimo"/>
                <a:sym typeface="Arimo"/>
              </a:rPr>
              <a:t> sala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3959395">
            <a:off x="15591771" y="-1749237"/>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pt-BR"/>
          </a:p>
        </p:txBody>
      </p:sp>
      <p:sp>
        <p:nvSpPr>
          <p:cNvPr id="3" name="Freeform 3"/>
          <p:cNvSpPr/>
          <p:nvPr/>
        </p:nvSpPr>
        <p:spPr>
          <a:xfrm rot="2388849" flipH="1">
            <a:off x="-759798" y="-1314254"/>
            <a:ext cx="2891099" cy="5555874"/>
          </a:xfrm>
          <a:custGeom>
            <a:avLst/>
            <a:gdLst/>
            <a:ahLst/>
            <a:cxnLst/>
            <a:rect l="l" t="t" r="r" b="b"/>
            <a:pathLst>
              <a:path w="2891099" h="5555874">
                <a:moveTo>
                  <a:pt x="2891099" y="0"/>
                </a:moveTo>
                <a:lnTo>
                  <a:pt x="0" y="0"/>
                </a:lnTo>
                <a:lnTo>
                  <a:pt x="0" y="5555874"/>
                </a:lnTo>
                <a:lnTo>
                  <a:pt x="2891099" y="5555874"/>
                </a:lnTo>
                <a:lnTo>
                  <a:pt x="2891099" y="0"/>
                </a:lnTo>
                <a:close/>
              </a:path>
            </a:pathLst>
          </a:custGeom>
          <a:blipFill>
            <a:blip r:embed="rId2"/>
            <a:stretch>
              <a:fillRect/>
            </a:stretch>
          </a:blipFill>
        </p:spPr>
        <p:txBody>
          <a:bodyPr/>
          <a:lstStyle/>
          <a:p>
            <a:endParaRPr lang="pt-BR"/>
          </a:p>
        </p:txBody>
      </p:sp>
      <p:sp>
        <p:nvSpPr>
          <p:cNvPr id="4" name="Freeform 4"/>
          <p:cNvSpPr/>
          <p:nvPr/>
        </p:nvSpPr>
        <p:spPr>
          <a:xfrm rot="-7785966" flipH="1">
            <a:off x="17059290" y="5836010"/>
            <a:ext cx="2891099" cy="5555874"/>
          </a:xfrm>
          <a:custGeom>
            <a:avLst/>
            <a:gdLst/>
            <a:ahLst/>
            <a:cxnLst/>
            <a:rect l="l" t="t" r="r" b="b"/>
            <a:pathLst>
              <a:path w="2891099" h="5555874">
                <a:moveTo>
                  <a:pt x="2891098" y="0"/>
                </a:moveTo>
                <a:lnTo>
                  <a:pt x="0" y="0"/>
                </a:lnTo>
                <a:lnTo>
                  <a:pt x="0" y="5555873"/>
                </a:lnTo>
                <a:lnTo>
                  <a:pt x="2891098" y="5555873"/>
                </a:lnTo>
                <a:lnTo>
                  <a:pt x="2891098" y="0"/>
                </a:lnTo>
                <a:close/>
              </a:path>
            </a:pathLst>
          </a:custGeom>
          <a:blipFill>
            <a:blip r:embed="rId2"/>
            <a:stretch>
              <a:fillRect/>
            </a:stretch>
          </a:blipFill>
        </p:spPr>
        <p:txBody>
          <a:bodyPr/>
          <a:lstStyle/>
          <a:p>
            <a:endParaRPr lang="pt-BR"/>
          </a:p>
        </p:txBody>
      </p:sp>
      <p:sp>
        <p:nvSpPr>
          <p:cNvPr id="5" name="TextBox 5"/>
          <p:cNvSpPr txBox="1"/>
          <p:nvPr/>
        </p:nvSpPr>
        <p:spPr>
          <a:xfrm>
            <a:off x="5785405" y="1669021"/>
            <a:ext cx="6217530" cy="2625270"/>
          </a:xfrm>
          <a:prstGeom prst="rect">
            <a:avLst/>
          </a:prstGeom>
        </p:spPr>
        <p:txBody>
          <a:bodyPr lIns="0" tIns="0" rIns="0" bIns="0" rtlCol="0" anchor="t">
            <a:spAutoFit/>
          </a:bodyPr>
          <a:lstStyle/>
          <a:p>
            <a:pPr marL="803908" lvl="1" indent="-401954" algn="just">
              <a:lnSpc>
                <a:spcPts val="5212"/>
              </a:lnSpc>
              <a:buFont typeface="Arial"/>
              <a:buChar char="•"/>
            </a:pPr>
            <a:r>
              <a:rPr lang="en-US" sz="3723">
                <a:solidFill>
                  <a:srgbClr val="FFFFFF"/>
                </a:solidFill>
                <a:latin typeface="Arimo"/>
                <a:ea typeface="Arimo"/>
                <a:cs typeface="Arimo"/>
                <a:sym typeface="Arimo"/>
              </a:rPr>
              <a:t>Listas de turmas </a:t>
            </a:r>
          </a:p>
          <a:p>
            <a:pPr marL="803908" lvl="1" indent="-401954" algn="l">
              <a:lnSpc>
                <a:spcPts val="5212"/>
              </a:lnSpc>
              <a:buFont typeface="Arial"/>
              <a:buChar char="•"/>
            </a:pPr>
            <a:r>
              <a:rPr lang="en-US" sz="3723">
                <a:solidFill>
                  <a:srgbClr val="FFFFFF"/>
                </a:solidFill>
                <a:latin typeface="Arimo"/>
                <a:ea typeface="Arimo"/>
                <a:cs typeface="Arimo"/>
                <a:sym typeface="Arimo"/>
              </a:rPr>
              <a:t>Lista de salas</a:t>
            </a:r>
          </a:p>
          <a:p>
            <a:pPr marL="803908" lvl="1" indent="-401954" algn="l">
              <a:lnSpc>
                <a:spcPts val="5212"/>
              </a:lnSpc>
              <a:buFont typeface="Arial"/>
              <a:buChar char="•"/>
            </a:pPr>
            <a:r>
              <a:rPr lang="en-US" sz="3723">
                <a:solidFill>
                  <a:srgbClr val="FFFFFF"/>
                </a:solidFill>
                <a:latin typeface="Arimo"/>
                <a:ea typeface="Arimo"/>
                <a:cs typeface="Arimo"/>
                <a:sym typeface="Arimo"/>
              </a:rPr>
              <a:t>Informações sobre blocos</a:t>
            </a:r>
          </a:p>
          <a:p>
            <a:pPr marL="803908" lvl="1" indent="-401954" algn="l">
              <a:lnSpc>
                <a:spcPts val="5212"/>
              </a:lnSpc>
              <a:buFont typeface="Arial"/>
              <a:buChar char="•"/>
            </a:pPr>
            <a:r>
              <a:rPr lang="en-US" sz="3723">
                <a:solidFill>
                  <a:srgbClr val="FFFFFF"/>
                </a:solidFill>
                <a:latin typeface="Arimo"/>
                <a:ea typeface="Arimo"/>
                <a:cs typeface="Arimo"/>
                <a:sym typeface="Arimo"/>
              </a:rPr>
              <a:t>Parâmetros do AG</a:t>
            </a:r>
          </a:p>
        </p:txBody>
      </p:sp>
      <p:sp>
        <p:nvSpPr>
          <p:cNvPr id="6" name="TextBox 6"/>
          <p:cNvSpPr txBox="1"/>
          <p:nvPr/>
        </p:nvSpPr>
        <p:spPr>
          <a:xfrm>
            <a:off x="1975352" y="4932646"/>
            <a:ext cx="6384354" cy="4714789"/>
          </a:xfrm>
          <a:prstGeom prst="rect">
            <a:avLst/>
          </a:prstGeom>
        </p:spPr>
        <p:txBody>
          <a:bodyPr lIns="0" tIns="0" rIns="0" bIns="0" rtlCol="0" anchor="t">
            <a:spAutoFit/>
          </a:bodyPr>
          <a:lstStyle/>
          <a:p>
            <a:pPr algn="l">
              <a:lnSpc>
                <a:spcPts val="4696"/>
              </a:lnSpc>
              <a:spcBef>
                <a:spcPct val="0"/>
              </a:spcBef>
            </a:pPr>
            <a:r>
              <a:rPr lang="en-US" sz="3354">
                <a:solidFill>
                  <a:srgbClr val="FFFFFF"/>
                </a:solidFill>
                <a:latin typeface="Arimo"/>
                <a:ea typeface="Arimo"/>
                <a:cs typeface="Arimo"/>
                <a:sym typeface="Arimo"/>
              </a:rPr>
              <a:t>Parametros:</a:t>
            </a:r>
          </a:p>
          <a:p>
            <a:pPr algn="l">
              <a:lnSpc>
                <a:spcPts val="4696"/>
              </a:lnSpc>
              <a:spcBef>
                <a:spcPct val="0"/>
              </a:spcBef>
            </a:pPr>
            <a:endParaRPr lang="en-US" sz="3354">
              <a:solidFill>
                <a:srgbClr val="FFFFFF"/>
              </a:solidFill>
              <a:latin typeface="Arimo"/>
              <a:ea typeface="Arimo"/>
              <a:cs typeface="Arimo"/>
              <a:sym typeface="Arimo"/>
            </a:endParaRPr>
          </a:p>
          <a:p>
            <a:pPr marL="724336" lvl="1" indent="-362168" algn="l">
              <a:lnSpc>
                <a:spcPts val="4696"/>
              </a:lnSpc>
              <a:buFont typeface="Arial"/>
              <a:buChar char="•"/>
            </a:pPr>
            <a:r>
              <a:rPr lang="en-US" sz="3354">
                <a:solidFill>
                  <a:srgbClr val="FFFFFF"/>
                </a:solidFill>
                <a:latin typeface="Arimo"/>
                <a:ea typeface="Arimo"/>
                <a:cs typeface="Arimo"/>
                <a:sym typeface="Arimo"/>
              </a:rPr>
              <a:t> tamanho população</a:t>
            </a:r>
          </a:p>
          <a:p>
            <a:pPr marL="724336" lvl="1" indent="-362168" algn="l">
              <a:lnSpc>
                <a:spcPts val="4696"/>
              </a:lnSpc>
              <a:buFont typeface="Arial"/>
              <a:buChar char="•"/>
            </a:pPr>
            <a:r>
              <a:rPr lang="en-US" sz="3354">
                <a:solidFill>
                  <a:srgbClr val="FFFFFF"/>
                </a:solidFill>
                <a:latin typeface="Arimo"/>
                <a:ea typeface="Arimo"/>
                <a:cs typeface="Arimo"/>
                <a:sym typeface="Arimo"/>
              </a:rPr>
              <a:t> num gerações</a:t>
            </a:r>
          </a:p>
          <a:p>
            <a:pPr marL="724336" lvl="1" indent="-362168" algn="l">
              <a:lnSpc>
                <a:spcPts val="4696"/>
              </a:lnSpc>
              <a:buFont typeface="Arial"/>
              <a:buChar char="•"/>
            </a:pPr>
            <a:r>
              <a:rPr lang="en-US" sz="3354">
                <a:solidFill>
                  <a:srgbClr val="FFFFFF"/>
                </a:solidFill>
                <a:latin typeface="Arimo"/>
                <a:ea typeface="Arimo"/>
                <a:cs typeface="Arimo"/>
                <a:sym typeface="Arimo"/>
              </a:rPr>
              <a:t> novos individuos por geração</a:t>
            </a:r>
          </a:p>
          <a:p>
            <a:pPr marL="724336" lvl="1" indent="-362168" algn="l">
              <a:lnSpc>
                <a:spcPts val="4696"/>
              </a:lnSpc>
              <a:buFont typeface="Arial"/>
              <a:buChar char="•"/>
            </a:pPr>
            <a:r>
              <a:rPr lang="en-US" sz="3354">
                <a:solidFill>
                  <a:srgbClr val="FFFFFF"/>
                </a:solidFill>
                <a:latin typeface="Arimo"/>
                <a:ea typeface="Arimo"/>
                <a:cs typeface="Arimo"/>
                <a:sym typeface="Arimo"/>
              </a:rPr>
              <a:t> taxa crossover</a:t>
            </a:r>
          </a:p>
          <a:p>
            <a:pPr marL="724336" lvl="1" indent="-362168" algn="l">
              <a:lnSpc>
                <a:spcPts val="4696"/>
              </a:lnSpc>
              <a:buFont typeface="Arial"/>
              <a:buChar char="•"/>
            </a:pPr>
            <a:r>
              <a:rPr lang="en-US" sz="3354">
                <a:solidFill>
                  <a:srgbClr val="FFFFFF"/>
                </a:solidFill>
                <a:latin typeface="Arimo"/>
                <a:ea typeface="Arimo"/>
                <a:cs typeface="Arimo"/>
                <a:sym typeface="Arimo"/>
              </a:rPr>
              <a:t> períodos sem evolução</a:t>
            </a:r>
          </a:p>
          <a:p>
            <a:pPr algn="l">
              <a:lnSpc>
                <a:spcPts val="4696"/>
              </a:lnSpc>
              <a:spcBef>
                <a:spcPct val="0"/>
              </a:spcBef>
            </a:pPr>
            <a:r>
              <a:rPr lang="en-US" sz="3354">
                <a:solidFill>
                  <a:srgbClr val="FFFFFF"/>
                </a:solidFill>
                <a:latin typeface="Arimo"/>
                <a:ea typeface="Arimo"/>
                <a:cs typeface="Arimo"/>
                <a:sym typeface="Arimo"/>
              </a:rPr>
              <a:t>   </a:t>
            </a:r>
          </a:p>
        </p:txBody>
      </p:sp>
      <p:sp>
        <p:nvSpPr>
          <p:cNvPr id="7" name="TextBox 7"/>
          <p:cNvSpPr txBox="1"/>
          <p:nvPr/>
        </p:nvSpPr>
        <p:spPr>
          <a:xfrm>
            <a:off x="9827009" y="5225679"/>
            <a:ext cx="7432291" cy="1754393"/>
          </a:xfrm>
          <a:prstGeom prst="rect">
            <a:avLst/>
          </a:prstGeom>
        </p:spPr>
        <p:txBody>
          <a:bodyPr lIns="0" tIns="0" rIns="0" bIns="0" rtlCol="0" anchor="t">
            <a:spAutoFit/>
          </a:bodyPr>
          <a:lstStyle/>
          <a:p>
            <a:pPr algn="just">
              <a:lnSpc>
                <a:spcPts val="4620"/>
              </a:lnSpc>
            </a:pPr>
            <a:r>
              <a:rPr lang="en-US" sz="3300">
                <a:solidFill>
                  <a:srgbClr val="FFFFFF"/>
                </a:solidFill>
                <a:latin typeface="Arimo"/>
                <a:ea typeface="Arimo"/>
                <a:cs typeface="Arimo"/>
                <a:sym typeface="Arimo"/>
              </a:rPr>
              <a:t>Informações dos blocos</a:t>
            </a:r>
          </a:p>
          <a:p>
            <a:pPr algn="just">
              <a:lnSpc>
                <a:spcPts val="4620"/>
              </a:lnSpc>
            </a:pPr>
            <a:endParaRPr lang="en-US" sz="3300">
              <a:solidFill>
                <a:srgbClr val="FFFFFF"/>
              </a:solidFill>
              <a:latin typeface="Arimo"/>
              <a:ea typeface="Arimo"/>
              <a:cs typeface="Arimo"/>
              <a:sym typeface="Arimo"/>
            </a:endParaRPr>
          </a:p>
          <a:p>
            <a:pPr algn="just">
              <a:lnSpc>
                <a:spcPts val="4620"/>
              </a:lnSpc>
              <a:spcBef>
                <a:spcPct val="0"/>
              </a:spcBef>
            </a:pPr>
            <a:r>
              <a:rPr lang="en-US" sz="3300">
                <a:solidFill>
                  <a:srgbClr val="FFFFFF"/>
                </a:solidFill>
                <a:latin typeface="Arimo"/>
                <a:ea typeface="Arimo"/>
                <a:cs typeface="Arimo"/>
                <a:sym typeface="Arimo"/>
              </a:rPr>
              <a:t>Guarda o nome do bloco e sua posição </a:t>
            </a:r>
          </a:p>
        </p:txBody>
      </p:sp>
      <p:sp>
        <p:nvSpPr>
          <p:cNvPr id="8" name="TextBox 8"/>
          <p:cNvSpPr txBox="1"/>
          <p:nvPr/>
        </p:nvSpPr>
        <p:spPr>
          <a:xfrm>
            <a:off x="3574826" y="563562"/>
            <a:ext cx="9723493" cy="815976"/>
          </a:xfrm>
          <a:prstGeom prst="rect">
            <a:avLst/>
          </a:prstGeom>
        </p:spPr>
        <p:txBody>
          <a:bodyPr lIns="0" tIns="0" rIns="0" bIns="0" rtlCol="0" anchor="t">
            <a:spAutoFit/>
          </a:bodyPr>
          <a:lstStyle/>
          <a:p>
            <a:pPr algn="ctr">
              <a:lnSpc>
                <a:spcPts val="6472"/>
              </a:lnSpc>
              <a:spcBef>
                <a:spcPct val="0"/>
              </a:spcBef>
            </a:pPr>
            <a:r>
              <a:rPr lang="en-US" sz="4623">
                <a:solidFill>
                  <a:srgbClr val="FFFFFF"/>
                </a:solidFill>
                <a:latin typeface="Arimo"/>
                <a:ea typeface="Arimo"/>
                <a:cs typeface="Arimo"/>
                <a:sym typeface="Arimo"/>
              </a:rPr>
              <a:t>Informações passadas para o AG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1768</Words>
  <Application>Microsoft Office PowerPoint</Application>
  <PresentationFormat>Personalizar</PresentationFormat>
  <Paragraphs>241</Paragraphs>
  <Slides>30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30</vt:i4>
      </vt:variant>
    </vt:vector>
  </HeadingPairs>
  <TitlesOfParts>
    <vt:vector size="36" baseType="lpstr">
      <vt:lpstr>Arial</vt:lpstr>
      <vt:lpstr>Arimo Bold</vt:lpstr>
      <vt:lpstr>Calibri</vt:lpstr>
      <vt:lpstr>Arimo</vt:lpstr>
      <vt:lpstr>Open Sans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listas de turmase lista de salas informações sobre blocos parâmetros do AG</dc:title>
  <cp:lastModifiedBy>Victor Hugo</cp:lastModifiedBy>
  <cp:revision>1</cp:revision>
  <dcterms:created xsi:type="dcterms:W3CDTF">2006-08-16T00:00:00Z</dcterms:created>
  <dcterms:modified xsi:type="dcterms:W3CDTF">2025-04-04T00:48:34Z</dcterms:modified>
  <dc:identifier>DAGjayxXxf0</dc:identifier>
</cp:coreProperties>
</file>