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0" r:id="rId7"/>
    <p:sldId id="271" r:id="rId8"/>
    <p:sldId id="272" r:id="rId9"/>
    <p:sldId id="273" r:id="rId10"/>
    <p:sldId id="28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26C6D-A6E6-416F-A7FC-FB5D3DFD28F9}" v="5" dt="2018-12-12T12:32:46.43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rangba Oje" userId="afe54d74-64b3-4e3c-8771-9258c339046a" providerId="ADAL" clId="{B6526C6D-A6E6-416F-A7FC-FB5D3DFD28F9}"/>
    <pc:docChg chg="custSel addSld modSld">
      <pc:chgData name="Adurangba Oje" userId="afe54d74-64b3-4e3c-8771-9258c339046a" providerId="ADAL" clId="{B6526C6D-A6E6-416F-A7FC-FB5D3DFD28F9}" dt="2018-12-12T12:42:51.321" v="81" actId="20577"/>
      <pc:docMkLst>
        <pc:docMk/>
      </pc:docMkLst>
      <pc:sldChg chg="modSp">
        <pc:chgData name="Adurangba Oje" userId="afe54d74-64b3-4e3c-8771-9258c339046a" providerId="ADAL" clId="{B6526C6D-A6E6-416F-A7FC-FB5D3DFD28F9}" dt="2018-12-12T10:51:07.141" v="6" actId="20577"/>
        <pc:sldMkLst>
          <pc:docMk/>
          <pc:sldMk cId="2364934239" sldId="266"/>
        </pc:sldMkLst>
        <pc:spChg chg="mod">
          <ac:chgData name="Adurangba Oje" userId="afe54d74-64b3-4e3c-8771-9258c339046a" providerId="ADAL" clId="{B6526C6D-A6E6-416F-A7FC-FB5D3DFD28F9}" dt="2018-12-12T10:51:07.141" v="6" actId="20577"/>
          <ac:spMkLst>
            <pc:docMk/>
            <pc:sldMk cId="2364934239" sldId="266"/>
            <ac:spMk id="14" creationId="{00000000-0000-0000-0000-000000000000}"/>
          </ac:spMkLst>
        </pc:spChg>
      </pc:sldChg>
      <pc:sldChg chg="modSp">
        <pc:chgData name="Adurangba Oje" userId="afe54d74-64b3-4e3c-8771-9258c339046a" providerId="ADAL" clId="{B6526C6D-A6E6-416F-A7FC-FB5D3DFD28F9}" dt="2018-12-12T10:50:54.943" v="4" actId="20577"/>
        <pc:sldMkLst>
          <pc:docMk/>
          <pc:sldMk cId="742313155" sldId="270"/>
        </pc:sldMkLst>
        <pc:spChg chg="mod">
          <ac:chgData name="Adurangba Oje" userId="afe54d74-64b3-4e3c-8771-9258c339046a" providerId="ADAL" clId="{B6526C6D-A6E6-416F-A7FC-FB5D3DFD28F9}" dt="2018-12-12T10:50:54.943" v="4" actId="20577"/>
          <ac:spMkLst>
            <pc:docMk/>
            <pc:sldMk cId="742313155" sldId="270"/>
            <ac:spMk id="14" creationId="{00000000-0000-0000-0000-000000000000}"/>
          </ac:spMkLst>
        </pc:spChg>
      </pc:sldChg>
      <pc:sldChg chg="addSp delSp modSp">
        <pc:chgData name="Adurangba Oje" userId="afe54d74-64b3-4e3c-8771-9258c339046a" providerId="ADAL" clId="{B6526C6D-A6E6-416F-A7FC-FB5D3DFD28F9}" dt="2018-12-12T12:14:43.522" v="37" actId="1076"/>
        <pc:sldMkLst>
          <pc:docMk/>
          <pc:sldMk cId="3351488703" sldId="273"/>
        </pc:sldMkLst>
        <pc:spChg chg="mod">
          <ac:chgData name="Adurangba Oje" userId="afe54d74-64b3-4e3c-8771-9258c339046a" providerId="ADAL" clId="{B6526C6D-A6E6-416F-A7FC-FB5D3DFD28F9}" dt="2018-12-12T12:14:43.522" v="37" actId="1076"/>
          <ac:spMkLst>
            <pc:docMk/>
            <pc:sldMk cId="3351488703" sldId="273"/>
            <ac:spMk id="13" creationId="{00000000-0000-0000-0000-000000000000}"/>
          </ac:spMkLst>
        </pc:spChg>
        <pc:picChg chg="del">
          <ac:chgData name="Adurangba Oje" userId="afe54d74-64b3-4e3c-8771-9258c339046a" providerId="ADAL" clId="{B6526C6D-A6E6-416F-A7FC-FB5D3DFD28F9}" dt="2018-12-12T11:53:08.288" v="8" actId="478"/>
          <ac:picMkLst>
            <pc:docMk/>
            <pc:sldMk cId="3351488703" sldId="273"/>
            <ac:picMk id="3" creationId="{8C4EEABF-E12F-43A4-8B0E-4DE7F73FC571}"/>
          </ac:picMkLst>
        </pc:picChg>
        <pc:picChg chg="add mod">
          <ac:chgData name="Adurangba Oje" userId="afe54d74-64b3-4e3c-8771-9258c339046a" providerId="ADAL" clId="{B6526C6D-A6E6-416F-A7FC-FB5D3DFD28F9}" dt="2018-12-12T12:13:37.529" v="32" actId="1076"/>
          <ac:picMkLst>
            <pc:docMk/>
            <pc:sldMk cId="3351488703" sldId="273"/>
            <ac:picMk id="4" creationId="{D5CC15ED-7BCF-48C6-8F7F-9D246CE696DB}"/>
          </ac:picMkLst>
        </pc:picChg>
        <pc:picChg chg="add mod">
          <ac:chgData name="Adurangba Oje" userId="afe54d74-64b3-4e3c-8771-9258c339046a" providerId="ADAL" clId="{B6526C6D-A6E6-416F-A7FC-FB5D3DFD28F9}" dt="2018-12-12T12:13:42.525" v="35" actId="1076"/>
          <ac:picMkLst>
            <pc:docMk/>
            <pc:sldMk cId="3351488703" sldId="273"/>
            <ac:picMk id="5" creationId="{70DCB849-C0B1-400A-95CD-ABD296B79343}"/>
          </ac:picMkLst>
        </pc:picChg>
        <pc:picChg chg="add mod">
          <ac:chgData name="Adurangba Oje" userId="afe54d74-64b3-4e3c-8771-9258c339046a" providerId="ADAL" clId="{B6526C6D-A6E6-416F-A7FC-FB5D3DFD28F9}" dt="2018-12-12T12:14:33.715" v="36" actId="1076"/>
          <ac:picMkLst>
            <pc:docMk/>
            <pc:sldMk cId="3351488703" sldId="273"/>
            <ac:picMk id="6" creationId="{BC092A53-DE77-423C-A40C-1D815AC35B81}"/>
          </ac:picMkLst>
        </pc:picChg>
      </pc:sldChg>
      <pc:sldChg chg="modSp">
        <pc:chgData name="Adurangba Oje" userId="afe54d74-64b3-4e3c-8771-9258c339046a" providerId="ADAL" clId="{B6526C6D-A6E6-416F-A7FC-FB5D3DFD28F9}" dt="2018-12-12T12:42:51.321" v="81" actId="20577"/>
        <pc:sldMkLst>
          <pc:docMk/>
          <pc:sldMk cId="927776213" sldId="274"/>
        </pc:sldMkLst>
        <pc:spChg chg="mod">
          <ac:chgData name="Adurangba Oje" userId="afe54d74-64b3-4e3c-8771-9258c339046a" providerId="ADAL" clId="{B6526C6D-A6E6-416F-A7FC-FB5D3DFD28F9}" dt="2018-12-12T12:42:51.321" v="81" actId="20577"/>
          <ac:spMkLst>
            <pc:docMk/>
            <pc:sldMk cId="927776213" sldId="274"/>
            <ac:spMk id="14" creationId="{00000000-0000-0000-0000-000000000000}"/>
          </ac:spMkLst>
        </pc:spChg>
      </pc:sldChg>
      <pc:sldChg chg="addSp modSp">
        <pc:chgData name="Adurangba Oje" userId="afe54d74-64b3-4e3c-8771-9258c339046a" providerId="ADAL" clId="{B6526C6D-A6E6-416F-A7FC-FB5D3DFD28F9}" dt="2018-12-12T12:32:58.534" v="79" actId="1076"/>
        <pc:sldMkLst>
          <pc:docMk/>
          <pc:sldMk cId="1042642175" sldId="280"/>
        </pc:sldMkLst>
        <pc:picChg chg="mod">
          <ac:chgData name="Adurangba Oje" userId="afe54d74-64b3-4e3c-8771-9258c339046a" providerId="ADAL" clId="{B6526C6D-A6E6-416F-A7FC-FB5D3DFD28F9}" dt="2018-12-12T12:32:34.684" v="68" actId="1076"/>
          <ac:picMkLst>
            <pc:docMk/>
            <pc:sldMk cId="1042642175" sldId="280"/>
            <ac:picMk id="4" creationId="{CF8720FC-1450-4A2F-B36F-18FC2ED6A645}"/>
          </ac:picMkLst>
        </pc:picChg>
        <pc:picChg chg="mod">
          <ac:chgData name="Adurangba Oje" userId="afe54d74-64b3-4e3c-8771-9258c339046a" providerId="ADAL" clId="{B6526C6D-A6E6-416F-A7FC-FB5D3DFD28F9}" dt="2018-12-12T12:32:35.304" v="69" actId="1076"/>
          <ac:picMkLst>
            <pc:docMk/>
            <pc:sldMk cId="1042642175" sldId="280"/>
            <ac:picMk id="5" creationId="{4C5170E5-ADC0-4F45-8270-4867686D8E9D}"/>
          </ac:picMkLst>
        </pc:picChg>
        <pc:picChg chg="mod">
          <ac:chgData name="Adurangba Oje" userId="afe54d74-64b3-4e3c-8771-9258c339046a" providerId="ADAL" clId="{B6526C6D-A6E6-416F-A7FC-FB5D3DFD28F9}" dt="2018-12-12T12:32:58.534" v="79" actId="1076"/>
          <ac:picMkLst>
            <pc:docMk/>
            <pc:sldMk cId="1042642175" sldId="280"/>
            <ac:picMk id="6" creationId="{8898DF8D-87BA-48CA-99AA-01622B3E5A16}"/>
          </ac:picMkLst>
        </pc:picChg>
        <pc:picChg chg="mod">
          <ac:chgData name="Adurangba Oje" userId="afe54d74-64b3-4e3c-8771-9258c339046a" providerId="ADAL" clId="{B6526C6D-A6E6-416F-A7FC-FB5D3DFD28F9}" dt="2018-12-12T12:32:39.736" v="72" actId="14100"/>
          <ac:picMkLst>
            <pc:docMk/>
            <pc:sldMk cId="1042642175" sldId="280"/>
            <ac:picMk id="7" creationId="{2401714D-7ABA-4A15-8E3D-C8A523D85C63}"/>
          </ac:picMkLst>
        </pc:picChg>
        <pc:picChg chg="add mod">
          <ac:chgData name="Adurangba Oje" userId="afe54d74-64b3-4e3c-8771-9258c339046a" providerId="ADAL" clId="{B6526C6D-A6E6-416F-A7FC-FB5D3DFD28F9}" dt="2018-12-12T12:32:57.174" v="78" actId="1076"/>
          <ac:picMkLst>
            <pc:docMk/>
            <pc:sldMk cId="1042642175" sldId="280"/>
            <ac:picMk id="8" creationId="{0656B032-5AB2-4D54-B3A2-28AFFE5DFE5D}"/>
          </ac:picMkLst>
        </pc:picChg>
      </pc:sldChg>
      <pc:sldChg chg="modSp">
        <pc:chgData name="Adurangba Oje" userId="afe54d74-64b3-4e3c-8771-9258c339046a" providerId="ADAL" clId="{B6526C6D-A6E6-416F-A7FC-FB5D3DFD28F9}" dt="2018-12-12T10:40:45.431" v="3" actId="27636"/>
        <pc:sldMkLst>
          <pc:docMk/>
          <pc:sldMk cId="2728174620" sldId="281"/>
        </pc:sldMkLst>
        <pc:spChg chg="mod">
          <ac:chgData name="Adurangba Oje" userId="afe54d74-64b3-4e3c-8771-9258c339046a" providerId="ADAL" clId="{B6526C6D-A6E6-416F-A7FC-FB5D3DFD28F9}" dt="2018-12-12T10:40:45.431" v="3" actId="27636"/>
          <ac:spMkLst>
            <pc:docMk/>
            <pc:sldMk cId="2728174620" sldId="281"/>
            <ac:spMk id="14" creationId="{00000000-0000-0000-0000-000000000000}"/>
          </ac:spMkLst>
        </pc:spChg>
      </pc:sldChg>
      <pc:sldChg chg="add">
        <pc:chgData name="Adurangba Oje" userId="afe54d74-64b3-4e3c-8771-9258c339046a" providerId="ADAL" clId="{B6526C6D-A6E6-416F-A7FC-FB5D3DFD28F9}" dt="2018-12-12T11:53:05.785" v="7"/>
        <pc:sldMkLst>
          <pc:docMk/>
          <pc:sldMk cId="326270181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A6789-BC27-4347-A288-C0599A71C879}"/>
              </a:ext>
            </a:extLst>
          </p:cNvPr>
          <p:cNvSpPr txBox="1"/>
          <p:nvPr/>
        </p:nvSpPr>
        <p:spPr>
          <a:xfrm>
            <a:off x="7764905" y="5020828"/>
            <a:ext cx="304300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INFO 8000</a:t>
            </a:r>
          </a:p>
          <a:p>
            <a:r>
              <a:rPr lang="en-US" dirty="0"/>
              <a:t>Oje Adurangba Victor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badi" panose="020B0604020104020204" pitchFamily="34" charset="0"/>
              </a:rPr>
              <a:t>Using Boruta</a:t>
            </a:r>
          </a:p>
          <a:p>
            <a:pPr marL="914400" lvl="2" indent="0">
              <a:buNone/>
            </a:pPr>
            <a:r>
              <a:rPr lang="en-US" sz="2600" dirty="0">
                <a:latin typeface="Abadi" panose="020B0604020104020204" pitchFamily="34" charset="0"/>
              </a:rPr>
              <a:t>Performance rating is found to be not important </a:t>
            </a: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174C0-6651-4E7D-807F-719C6B78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46" y="3288483"/>
            <a:ext cx="6130512" cy="33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0150" y="1253331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Abadi" panose="020B0604020104020204" pitchFamily="34" charset="0"/>
              </a:rPr>
              <a:t>Methods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badi" panose="020B0604020104020204" pitchFamily="34" charset="0"/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badi" panose="020B0604020104020204" pitchFamily="34" charset="0"/>
              </a:rPr>
              <a:t>Random forest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badi" panose="020B0604020104020204" pitchFamily="34" charset="0"/>
              </a:rPr>
              <a:t>Support vector machine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badi" panose="020B0604020104020204" pitchFamily="34" charset="0"/>
              </a:rPr>
              <a:t>Extreme gradient boosting</a:t>
            </a: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0150" y="1253331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2620D-472E-47B6-94BA-EA9869D3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9" y="1963664"/>
            <a:ext cx="3236427" cy="1237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7225B-B799-4712-B4FA-CA391F90EA33}"/>
              </a:ext>
            </a:extLst>
          </p:cNvPr>
          <p:cNvSpPr txBox="1"/>
          <p:nvPr/>
        </p:nvSpPr>
        <p:spPr>
          <a:xfrm>
            <a:off x="1837189" y="1475081"/>
            <a:ext cx="213080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E7BDF-76E1-42BC-B56F-6B66CD64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54" y="1956085"/>
            <a:ext cx="3693503" cy="1322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51373-987C-4D2E-AB92-6DC0DE888015}"/>
              </a:ext>
            </a:extLst>
          </p:cNvPr>
          <p:cNvSpPr txBox="1"/>
          <p:nvPr/>
        </p:nvSpPr>
        <p:spPr>
          <a:xfrm>
            <a:off x="6452269" y="1443559"/>
            <a:ext cx="26497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08D23-ACB8-4962-8037-CAFD2F4A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89" y="4110415"/>
            <a:ext cx="3616566" cy="1331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37602-885B-4B47-8110-47AC5491DFBC}"/>
              </a:ext>
            </a:extLst>
          </p:cNvPr>
          <p:cNvSpPr txBox="1"/>
          <p:nvPr/>
        </p:nvSpPr>
        <p:spPr>
          <a:xfrm>
            <a:off x="1966748" y="3703231"/>
            <a:ext cx="213080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06BEC-2FB3-427B-AB8B-D8BB367CEC49}"/>
              </a:ext>
            </a:extLst>
          </p:cNvPr>
          <p:cNvSpPr txBox="1"/>
          <p:nvPr/>
        </p:nvSpPr>
        <p:spPr>
          <a:xfrm>
            <a:off x="6711758" y="3665183"/>
            <a:ext cx="23902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Extreme gradient 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162FE-E3E3-4638-BE1D-A4897F6C3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758" y="4110415"/>
            <a:ext cx="3922664" cy="12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0150" y="1253331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C75BF-3B3F-4403-94D8-B965BC5F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01" y="1555441"/>
            <a:ext cx="7666099" cy="231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A22A9-5D00-4CB0-AFE0-F0867102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01" y="3854490"/>
            <a:ext cx="8203101" cy="24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importance and implications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0150" y="1253331"/>
            <a:ext cx="10854830" cy="5239544"/>
          </a:xfrm>
        </p:spPr>
        <p:txBody>
          <a:bodyPr>
            <a:normAutofit fontScale="47500" lnSpcReduction="20000"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r>
              <a:rPr lang="en-US" sz="3200" dirty="0">
                <a:latin typeface="Abadi" panose="020B0604020104020204" pitchFamily="34" charset="0"/>
              </a:rPr>
              <a:t>Extreme gradient boost provided the most important accurate prediction- ROC Curve</a:t>
            </a:r>
          </a:p>
          <a:p>
            <a:pPr lvl="1"/>
            <a:r>
              <a:rPr lang="en-US" sz="3200" dirty="0">
                <a:latin typeface="Abadi" panose="020B0604020104020204" pitchFamily="34" charset="0"/>
              </a:rPr>
              <a:t>The five most important factors affecting employee attrition are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Overtime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Overall satisfaction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Job role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Years without change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dirty="0">
                <a:latin typeface="Abadi" panose="020B0604020104020204" pitchFamily="34" charset="0"/>
              </a:rPr>
              <a:t>Monthly income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3200" dirty="0">
              <a:latin typeface="Abadi" panose="020B0604020104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3200" dirty="0">
              <a:latin typeface="Abadi" panose="020B06040201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Recall/Sensitivity(True positive rate): Critical to the business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Will correctly classify employees who will leave 80 times out of 100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When it is actually yes, how often does it predict yes?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Specificity(True negative rate)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When it is actually no, how often does it predict no?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Will correctly classify employees who will stay 90 times out of 100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dirty="0">
              <a:latin typeface="Abadi" panose="020B06040201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Precision: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When it predicts yes for employee attrition, how often is it correct?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latin typeface="Abadi" panose="020B0604020104020204" pitchFamily="34" charset="0"/>
              </a:rPr>
              <a:t>Will avoid incorrectly assigning Yes 80% of the time.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dirty="0">
              <a:latin typeface="Abadi" panose="020B0604020104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6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728717"/>
            <a:ext cx="97917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720FC-1450-4A2F-B36F-18FC2ED6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60" y="440650"/>
            <a:ext cx="3115381" cy="239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170E5-ADC0-4F45-8270-4867686D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88" y="560663"/>
            <a:ext cx="3122345" cy="2152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DF8D-87BA-48CA-99AA-01622B3E5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182" y="3352496"/>
            <a:ext cx="3928637" cy="2787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714D-7ABA-4A15-8E3D-C8A523D85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480" y="560663"/>
            <a:ext cx="3210902" cy="227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6B032-5AB2-4D54-B3A2-28AFFE5DF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843" y="3276995"/>
            <a:ext cx="4713855" cy="27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91680" y="2506662"/>
            <a:ext cx="9791700" cy="4351338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endParaRPr lang="en-US" sz="2500" dirty="0">
              <a:latin typeface="Abadi" panose="020B0604020104020204" pitchFamily="34" charset="0"/>
            </a:endParaRPr>
          </a:p>
          <a:p>
            <a:pPr marL="914400" lvl="2" indent="0">
              <a:buNone/>
            </a:pPr>
            <a:r>
              <a:rPr lang="en-US" sz="2600" dirty="0">
                <a:latin typeface="Abadi" panose="020B0604020104020204" pitchFamily="34" charset="0"/>
              </a:rPr>
              <a:t>THANK YOU!!!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728717"/>
            <a:ext cx="97917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300" dirty="0">
                <a:latin typeface="Abadi" panose="020B0604020104020204" pitchFamily="34" charset="0"/>
              </a:rPr>
              <a:t>Employee attrition can be a challenging exercise for the human resource team 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Delay in project completion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Stressful exercise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Additional cost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Reduced effectiveness of team dynamics- project management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Loss of customer relationships</a:t>
            </a: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Abadi" panose="020B0604020104020204" pitchFamily="34" charset="0"/>
              </a:rPr>
              <a:t>“</a:t>
            </a:r>
            <a:r>
              <a:rPr lang="en-US" sz="3000" i="1" dirty="0">
                <a:latin typeface="Abadi" panose="020B0604020104020204" pitchFamily="34" charset="0"/>
              </a:rPr>
              <a:t>You take away our top 20 employees and we become a mediocre company</a:t>
            </a:r>
            <a:r>
              <a:rPr lang="en-US" sz="3000" dirty="0">
                <a:latin typeface="Abadi" panose="020B0604020104020204" pitchFamily="34" charset="0"/>
              </a:rPr>
              <a:t>” – Bill Gates</a:t>
            </a: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300" dirty="0">
                <a:latin typeface="Abadi" panose="020B0604020104020204" pitchFamily="34" charset="0"/>
              </a:rPr>
              <a:t>Identifies factors that leads to employee attrition</a:t>
            </a:r>
          </a:p>
          <a:p>
            <a:pPr lvl="0"/>
            <a:r>
              <a:rPr lang="en-US" sz="3300" dirty="0">
                <a:latin typeface="Abadi" panose="020B0604020104020204" pitchFamily="34" charset="0"/>
              </a:rPr>
              <a:t>Modelling using different machine learning algorithms that can be used to predict employee attrition</a:t>
            </a:r>
          </a:p>
          <a:p>
            <a:pPr lvl="0"/>
            <a:r>
              <a:rPr lang="en-US" sz="3300" dirty="0">
                <a:latin typeface="Abadi" panose="020B0604020104020204" pitchFamily="34" charset="0"/>
              </a:rPr>
              <a:t>Best predictive analytics(</a:t>
            </a:r>
            <a:r>
              <a:rPr lang="en-US" sz="3300" i="1" dirty="0">
                <a:latin typeface="Abadi" panose="020B0604020104020204" pitchFamily="34" charset="0"/>
              </a:rPr>
              <a:t>accuracy</a:t>
            </a:r>
            <a:r>
              <a:rPr lang="en-US" sz="3300" dirty="0">
                <a:latin typeface="Abadi" panose="020B0604020104020204" pitchFamily="34" charset="0"/>
              </a:rPr>
              <a:t>) of employee attrition </a:t>
            </a:r>
          </a:p>
          <a:p>
            <a:pPr lvl="0"/>
            <a:r>
              <a:rPr lang="en-US" sz="3300" dirty="0">
                <a:latin typeface="Abadi" panose="020B0604020104020204" pitchFamily="34" charset="0"/>
              </a:rPr>
              <a:t>Identify most important features that are responsible for employee attrition</a:t>
            </a:r>
          </a:p>
          <a:p>
            <a:pPr marL="0" lvl="0" indent="0">
              <a:buNone/>
            </a:pPr>
            <a:endParaRPr lang="en-US" sz="3300" dirty="0">
              <a:latin typeface="Abadi" panose="020B0604020104020204" pitchFamily="34" charset="0"/>
            </a:endParaRPr>
          </a:p>
          <a:p>
            <a:pPr lvl="0"/>
            <a:endParaRPr lang="en-US" sz="33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700" dirty="0">
                <a:latin typeface="Abadi" panose="020B0604020104020204" pitchFamily="34" charset="0"/>
              </a:rPr>
              <a:t>Data summary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Exploratory data analysis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Feature engineering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Data preprocessing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Binary classification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Feature selection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Modelling with different algorithms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Predictive analysis</a:t>
            </a:r>
          </a:p>
          <a:p>
            <a:pPr lvl="0"/>
            <a:r>
              <a:rPr lang="en-US" sz="2700" dirty="0">
                <a:latin typeface="Abadi" panose="020B0604020104020204" pitchFamily="34" charset="0"/>
              </a:rPr>
              <a:t>Variable importance</a:t>
            </a:r>
          </a:p>
          <a:p>
            <a:pPr marL="0" lvl="0" indent="0">
              <a:buNone/>
            </a:pPr>
            <a:endParaRPr lang="en-US" sz="3300" dirty="0">
              <a:latin typeface="Abadi" panose="020B0604020104020204" pitchFamily="34" charset="0"/>
            </a:endParaRPr>
          </a:p>
          <a:p>
            <a:pPr lvl="0"/>
            <a:endParaRPr lang="en-US" sz="33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700" dirty="0">
                <a:latin typeface="Abadi" panose="020B0604020104020204" pitchFamily="34" charset="0"/>
              </a:rPr>
              <a:t>HR Dataset by IBM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Abadi" panose="020B0604020104020204" pitchFamily="34" charset="0"/>
              </a:rPr>
              <a:t>Simulated HR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>
                <a:latin typeface="Abadi" panose="020B0604020104020204" pitchFamily="34" charset="0"/>
              </a:rPr>
              <a:t>Representative of real-world data</a:t>
            </a:r>
            <a:endParaRPr lang="en-US" sz="2300" dirty="0">
              <a:latin typeface="Abadi" panose="020B0604020104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700" dirty="0">
                <a:latin typeface="Abadi" panose="020B0604020104020204" pitchFamily="34" charset="0"/>
              </a:rPr>
              <a:t>35 Features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700" dirty="0">
                <a:latin typeface="Abadi" panose="020B0604020104020204" pitchFamily="34" charset="0"/>
              </a:rPr>
              <a:t>1470 employees</a:t>
            </a:r>
          </a:p>
          <a:p>
            <a:pPr marL="0" lvl="0" indent="0">
              <a:buNone/>
            </a:pPr>
            <a:endParaRPr lang="en-US" sz="3300" dirty="0">
              <a:latin typeface="Abadi" panose="020B0604020104020204" pitchFamily="34" charset="0"/>
            </a:endParaRPr>
          </a:p>
          <a:p>
            <a:pPr marL="0" lvl="0" indent="0">
              <a:buNone/>
            </a:pPr>
            <a:endParaRPr lang="en-US" sz="3300" dirty="0">
              <a:latin typeface="Abadi" panose="020B0604020104020204" pitchFamily="34" charset="0"/>
            </a:endParaRPr>
          </a:p>
          <a:p>
            <a:pPr marL="0" lvl="0" indent="0">
              <a:buNone/>
            </a:pPr>
            <a:endParaRPr lang="en-US" sz="3300" dirty="0">
              <a:latin typeface="Abadi" panose="020B0604020104020204" pitchFamily="34" charset="0"/>
            </a:endParaRPr>
          </a:p>
          <a:p>
            <a:pPr lvl="0"/>
            <a:r>
              <a:rPr lang="fr-FR" sz="2000" dirty="0">
                <a:latin typeface="Abadi" panose="020B0604020104020204" pitchFamily="34" charset="0"/>
              </a:rPr>
              <a:t>Source: https://www.ibm.com/communities/analytics/watson-analytics-blog/hremployee-attrition</a:t>
            </a:r>
            <a:endParaRPr lang="en-US" sz="2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8B392-8519-4CC4-81AC-6C43E490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04" y="1547162"/>
            <a:ext cx="5143096" cy="37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297223" y="-232128"/>
            <a:ext cx="90297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C15ED-7BCF-48C6-8F7F-9D246CE6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49" y="905082"/>
            <a:ext cx="4573164" cy="2701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CB849-C0B1-400A-95CD-ABD296B7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906844"/>
            <a:ext cx="4482517" cy="2701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92A53-DE77-423C-A40C-1D815AC35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55" y="3806224"/>
            <a:ext cx="4670089" cy="28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EEABF-E12F-43A4-8B0E-4DE7F73F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92" y="1512369"/>
            <a:ext cx="7994708" cy="53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Age group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Total Satisfaction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Job Class(Directors/Staff)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Income level(Low, High)</a:t>
            </a:r>
          </a:p>
          <a:p>
            <a:pPr lvl="1"/>
            <a:r>
              <a:rPr lang="en-US" sz="3000" dirty="0">
                <a:latin typeface="Abadi" panose="020B0604020104020204" pitchFamily="34" charset="0"/>
              </a:rPr>
              <a:t>Years without change(Total working years without change  in promotion)</a:t>
            </a: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5538" y="1814282"/>
            <a:ext cx="9791700" cy="4351338"/>
          </a:xfrm>
        </p:spPr>
        <p:txBody>
          <a:bodyPr>
            <a:normAutofit/>
          </a:bodyPr>
          <a:lstStyle/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  <a:p>
            <a:pPr lvl="1"/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3190B-D0AD-4451-BFD0-2AD85FE9E306}"/>
              </a:ext>
            </a:extLst>
          </p:cNvPr>
          <p:cNvSpPr txBox="1"/>
          <p:nvPr/>
        </p:nvSpPr>
        <p:spPr>
          <a:xfrm>
            <a:off x="2030136" y="3867216"/>
            <a:ext cx="97917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98FE0D-BB10-4EA2-A244-06C5B7D8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51468"/>
              </p:ext>
            </p:extLst>
          </p:nvPr>
        </p:nvGraphicFramePr>
        <p:xfrm>
          <a:off x="2124278" y="210414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5566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6088020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en-US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0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83.87 %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56DFC7-3FF1-490C-B8CB-3897B6990751}"/>
              </a:ext>
            </a:extLst>
          </p:cNvPr>
          <p:cNvSpPr txBox="1"/>
          <p:nvPr/>
        </p:nvSpPr>
        <p:spPr>
          <a:xfrm>
            <a:off x="2793534" y="1593908"/>
            <a:ext cx="3741490" cy="3691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Before Balancing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5E897-1D44-4271-9323-4A3DF5B8BDF1}"/>
              </a:ext>
            </a:extLst>
          </p:cNvPr>
          <p:cNvSpPr txBox="1"/>
          <p:nvPr/>
        </p:nvSpPr>
        <p:spPr>
          <a:xfrm>
            <a:off x="3307185" y="3908202"/>
            <a:ext cx="3741490" cy="3691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Using Smote to balance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C69AA6-C2E4-4255-927C-87CC6B1E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33295"/>
              </p:ext>
            </p:extLst>
          </p:nvPr>
        </p:nvGraphicFramePr>
        <p:xfrm>
          <a:off x="2184400" y="4318088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5566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608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0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57.14%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8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3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274</TotalTime>
  <Words>393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Abadi</vt:lpstr>
      <vt:lpstr>Arial</vt:lpstr>
      <vt:lpstr>Calibri</vt:lpstr>
      <vt:lpstr>Cambria</vt:lpstr>
      <vt:lpstr>Wingdings</vt:lpstr>
      <vt:lpstr>Cloud skipper design template</vt:lpstr>
      <vt:lpstr>Human Resource Analytics</vt:lpstr>
      <vt:lpstr>Background &amp; Significance</vt:lpstr>
      <vt:lpstr>Problem Statement</vt:lpstr>
      <vt:lpstr>Layout</vt:lpstr>
      <vt:lpstr>Data summary</vt:lpstr>
      <vt:lpstr>Exploratory data analysis</vt:lpstr>
      <vt:lpstr>Exploratory data analysis</vt:lpstr>
      <vt:lpstr>Feature engineering</vt:lpstr>
      <vt:lpstr>Binary Classification</vt:lpstr>
      <vt:lpstr>Feature selection </vt:lpstr>
      <vt:lpstr>Modelling</vt:lpstr>
      <vt:lpstr>Modelling</vt:lpstr>
      <vt:lpstr>Prediction</vt:lpstr>
      <vt:lpstr>Variable importance and implications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</dc:title>
  <dc:creator>Adurangba Oje</dc:creator>
  <cp:lastModifiedBy>Adurangba Victor Oje</cp:lastModifiedBy>
  <cp:revision>12</cp:revision>
  <dcterms:created xsi:type="dcterms:W3CDTF">2018-12-12T08:08:18Z</dcterms:created>
  <dcterms:modified xsi:type="dcterms:W3CDTF">2018-12-12T12:42:57Z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