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70" r:id="rId5"/>
    <p:sldId id="271" r:id="rId6"/>
    <p:sldId id="272" r:id="rId7"/>
    <p:sldId id="258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97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94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59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55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827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6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models of statistical analysis.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71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53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20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216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53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19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426875" y="2025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Quadrats and kernel density analysis</a:t>
            </a:r>
            <a:endParaRPr lang="en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3" y="870499"/>
            <a:ext cx="3866115" cy="36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30"/>
          <p:cNvSpPr txBox="1">
            <a:spLocks/>
          </p:cNvSpPr>
          <p:nvPr/>
        </p:nvSpPr>
        <p:spPr>
          <a:xfrm>
            <a:off x="171260" y="449926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Geog4/6300-Shannon</a:t>
            </a:r>
            <a:endParaRPr lang="en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257300" y="114300"/>
            <a:ext cx="635647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boundary problem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526850" y="760337"/>
            <a:ext cx="5507550" cy="19158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study area boundaries affect data?</a:t>
            </a:r>
          </a:p>
          <a:p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Point pattern statistics: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Dispersion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Central tendency</a:t>
            </a:r>
          </a:p>
        </p:txBody>
      </p:sp>
      <p:pic>
        <p:nvPicPr>
          <p:cNvPr id="246" name="Shape 246" descr="cluster1"/>
          <p:cNvPicPr preferRelativeResize="0"/>
          <p:nvPr/>
        </p:nvPicPr>
        <p:blipFill rotWithShape="1">
          <a:blip r:embed="rId3">
            <a:alphaModFix/>
          </a:blip>
          <a:srcRect l="27507" t="28509" r="38111" b="35745"/>
          <a:stretch/>
        </p:blipFill>
        <p:spPr>
          <a:xfrm>
            <a:off x="2057400" y="3257551"/>
            <a:ext cx="1011972" cy="9728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7" name="Shape 247" descr="cluste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0455" y="1977701"/>
            <a:ext cx="2943224" cy="27217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6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257300" y="114300"/>
            <a:ext cx="4406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657350" y="568431"/>
            <a:ext cx="3877360" cy="43858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Edges divide or leave out 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3486150" y="1543050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8290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3434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8577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3721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8290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3434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8577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3721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290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3434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8577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3721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/>
          <p:nvPr/>
        </p:nvSpPr>
        <p:spPr>
          <a:xfrm rot="10800000" flipH="1">
            <a:off x="4171950" y="28004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480561" y="28004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0" name="Shape 270"/>
          <p:cNvSpPr/>
          <p:nvPr/>
        </p:nvSpPr>
        <p:spPr>
          <a:xfrm rot="10800000" flipH="1">
            <a:off x="4229100" y="32233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1" name="Shape 271"/>
          <p:cNvSpPr/>
          <p:nvPr/>
        </p:nvSpPr>
        <p:spPr>
          <a:xfrm rot="10800000" flipH="1">
            <a:off x="453771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2" name="Shape 272"/>
          <p:cNvSpPr/>
          <p:nvPr/>
        </p:nvSpPr>
        <p:spPr>
          <a:xfrm rot="10800000" flipH="1">
            <a:off x="4423411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3" name="Shape 273"/>
          <p:cNvSpPr/>
          <p:nvPr/>
        </p:nvSpPr>
        <p:spPr>
          <a:xfrm rot="10800000" flipH="1">
            <a:off x="422910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4" name="Shape 274"/>
          <p:cNvSpPr/>
          <p:nvPr/>
        </p:nvSpPr>
        <p:spPr>
          <a:xfrm rot="10800000" flipH="1">
            <a:off x="4229100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5" name="Shape 275"/>
          <p:cNvSpPr/>
          <p:nvPr/>
        </p:nvSpPr>
        <p:spPr>
          <a:xfrm rot="10800000" flipH="1">
            <a:off x="4423411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6" name="Shape 276"/>
          <p:cNvSpPr/>
          <p:nvPr/>
        </p:nvSpPr>
        <p:spPr>
          <a:xfrm rot="10800000" flipH="1">
            <a:off x="4994911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7" name="Shape 277"/>
          <p:cNvSpPr/>
          <p:nvPr/>
        </p:nvSpPr>
        <p:spPr>
          <a:xfrm rot="10800000" flipH="1">
            <a:off x="428625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/>
          <p:cNvSpPr/>
          <p:nvPr/>
        </p:nvSpPr>
        <p:spPr>
          <a:xfrm rot="10800000" flipH="1">
            <a:off x="568071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/>
          <p:cNvSpPr/>
          <p:nvPr/>
        </p:nvSpPr>
        <p:spPr>
          <a:xfrm rot="10800000" flipH="1">
            <a:off x="411480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/>
          <p:cNvSpPr/>
          <p:nvPr/>
        </p:nvSpPr>
        <p:spPr>
          <a:xfrm rot="10800000" flipH="1">
            <a:off x="505206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/>
          <p:cNvSpPr/>
          <p:nvPr/>
        </p:nvSpPr>
        <p:spPr>
          <a:xfrm rot="10800000" flipH="1">
            <a:off x="5566410" y="28575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2" name="Shape 282"/>
          <p:cNvSpPr/>
          <p:nvPr/>
        </p:nvSpPr>
        <p:spPr>
          <a:xfrm rot="10800000" flipH="1">
            <a:off x="4709161" y="21717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51663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4" name="Shape 284"/>
          <p:cNvSpPr/>
          <p:nvPr/>
        </p:nvSpPr>
        <p:spPr>
          <a:xfrm rot="10800000" flipH="1">
            <a:off x="4229100" y="26289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5" name="Shape 285"/>
          <p:cNvSpPr/>
          <p:nvPr/>
        </p:nvSpPr>
        <p:spPr>
          <a:xfrm rot="10800000" flipH="1">
            <a:off x="510921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 rot="10800000" flipH="1">
            <a:off x="55092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/>
          <p:nvPr/>
        </p:nvSpPr>
        <p:spPr>
          <a:xfrm rot="10800000" flipH="1">
            <a:off x="562356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8" name="Shape 288"/>
          <p:cNvSpPr/>
          <p:nvPr/>
        </p:nvSpPr>
        <p:spPr>
          <a:xfrm rot="10800000" flipH="1">
            <a:off x="448056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9" name="Shape 289"/>
          <p:cNvSpPr/>
          <p:nvPr/>
        </p:nvSpPr>
        <p:spPr>
          <a:xfrm rot="10800000" flipH="1">
            <a:off x="5280660" y="33948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/>
          <p:cNvSpPr/>
          <p:nvPr/>
        </p:nvSpPr>
        <p:spPr>
          <a:xfrm rot="10800000" flipH="1">
            <a:off x="596646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/>
          <p:cNvSpPr/>
          <p:nvPr/>
        </p:nvSpPr>
        <p:spPr>
          <a:xfrm rot="10800000" flipH="1">
            <a:off x="428625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2" name="Shape 292"/>
          <p:cNvSpPr/>
          <p:nvPr/>
        </p:nvSpPr>
        <p:spPr>
          <a:xfrm rot="10800000" flipH="1">
            <a:off x="6023610" y="23432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3" name="Shape 293"/>
          <p:cNvSpPr/>
          <p:nvPr/>
        </p:nvSpPr>
        <p:spPr>
          <a:xfrm rot="10800000" flipH="1">
            <a:off x="585216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4" name="Shape 294"/>
          <p:cNvSpPr/>
          <p:nvPr/>
        </p:nvSpPr>
        <p:spPr>
          <a:xfrm rot="10800000" flipH="1">
            <a:off x="5795010" y="22860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5" name="Shape 295"/>
          <p:cNvSpPr/>
          <p:nvPr/>
        </p:nvSpPr>
        <p:spPr>
          <a:xfrm rot="10800000" flipH="1">
            <a:off x="602361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6" name="Shape 296"/>
          <p:cNvSpPr/>
          <p:nvPr/>
        </p:nvSpPr>
        <p:spPr>
          <a:xfrm rot="10800000" flipH="1">
            <a:off x="5943600" y="21946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428625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5909310" y="25375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/>
          <p:cNvSpPr/>
          <p:nvPr/>
        </p:nvSpPr>
        <p:spPr>
          <a:xfrm rot="10800000" flipH="1">
            <a:off x="5715000" y="21375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/>
          <p:cNvSpPr/>
          <p:nvPr/>
        </p:nvSpPr>
        <p:spPr>
          <a:xfrm rot="10800000" flipH="1">
            <a:off x="5943600" y="27661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/>
          <p:cNvSpPr/>
          <p:nvPr/>
        </p:nvSpPr>
        <p:spPr>
          <a:xfrm rot="10800000" flipH="1">
            <a:off x="6057900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5715000" y="24575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4937761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4" name="Shape 304"/>
          <p:cNvSpPr/>
          <p:nvPr/>
        </p:nvSpPr>
        <p:spPr>
          <a:xfrm rot="10800000" flipH="1">
            <a:off x="6057900" y="23089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6910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1257300" y="114300"/>
            <a:ext cx="448335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379" name="Shape 379"/>
          <p:cNvSpPr/>
          <p:nvPr/>
        </p:nvSpPr>
        <p:spPr>
          <a:xfrm>
            <a:off x="3524550" y="1664175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674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381800" y="1949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8961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5410500" y="1949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8674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381800" y="25214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8961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41050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867450" y="3092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38180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89615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5410500" y="3092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2" name="Shape 392"/>
          <p:cNvSpPr/>
          <p:nvPr/>
        </p:nvSpPr>
        <p:spPr>
          <a:xfrm rot="10800000" flipH="1">
            <a:off x="4210350" y="29215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3" name="Shape 393"/>
          <p:cNvSpPr/>
          <p:nvPr/>
        </p:nvSpPr>
        <p:spPr>
          <a:xfrm rot="10800000" flipH="1">
            <a:off x="4518961" y="29215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4" name="Shape 394"/>
          <p:cNvSpPr/>
          <p:nvPr/>
        </p:nvSpPr>
        <p:spPr>
          <a:xfrm rot="10800000" flipH="1">
            <a:off x="4267500" y="33444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5" name="Shape 395"/>
          <p:cNvSpPr/>
          <p:nvPr/>
        </p:nvSpPr>
        <p:spPr>
          <a:xfrm rot="10800000" flipH="1">
            <a:off x="457611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6" name="Shape 396"/>
          <p:cNvSpPr/>
          <p:nvPr/>
        </p:nvSpPr>
        <p:spPr>
          <a:xfrm rot="10800000" flipH="1">
            <a:off x="4461811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/>
          <p:cNvSpPr/>
          <p:nvPr/>
        </p:nvSpPr>
        <p:spPr>
          <a:xfrm rot="10800000" flipH="1">
            <a:off x="426750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/>
          <p:cNvSpPr/>
          <p:nvPr/>
        </p:nvSpPr>
        <p:spPr>
          <a:xfrm rot="10800000" flipH="1">
            <a:off x="4267500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9" name="Shape 399"/>
          <p:cNvSpPr/>
          <p:nvPr/>
        </p:nvSpPr>
        <p:spPr>
          <a:xfrm rot="10800000" flipH="1">
            <a:off x="4461811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0" name="Shape 400"/>
          <p:cNvSpPr/>
          <p:nvPr/>
        </p:nvSpPr>
        <p:spPr>
          <a:xfrm rot="10800000" flipH="1">
            <a:off x="5033311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1" name="Shape 401"/>
          <p:cNvSpPr/>
          <p:nvPr/>
        </p:nvSpPr>
        <p:spPr>
          <a:xfrm rot="10800000" flipH="1">
            <a:off x="432465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2" name="Shape 402"/>
          <p:cNvSpPr/>
          <p:nvPr/>
        </p:nvSpPr>
        <p:spPr>
          <a:xfrm rot="10800000" flipH="1">
            <a:off x="571911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3" name="Shape 403"/>
          <p:cNvSpPr/>
          <p:nvPr/>
        </p:nvSpPr>
        <p:spPr>
          <a:xfrm rot="10800000" flipH="1">
            <a:off x="415320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4" name="Shape 404"/>
          <p:cNvSpPr/>
          <p:nvPr/>
        </p:nvSpPr>
        <p:spPr>
          <a:xfrm rot="10800000" flipH="1">
            <a:off x="509046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5" name="Shape 405"/>
          <p:cNvSpPr/>
          <p:nvPr/>
        </p:nvSpPr>
        <p:spPr>
          <a:xfrm rot="10800000" flipH="1">
            <a:off x="5604810" y="29787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6" name="Shape 406"/>
          <p:cNvSpPr/>
          <p:nvPr/>
        </p:nvSpPr>
        <p:spPr>
          <a:xfrm rot="10800000" flipH="1">
            <a:off x="4747561" y="22929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7" name="Shape 407"/>
          <p:cNvSpPr/>
          <p:nvPr/>
        </p:nvSpPr>
        <p:spPr>
          <a:xfrm rot="10800000" flipH="1">
            <a:off x="52047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/>
          <p:cNvSpPr/>
          <p:nvPr/>
        </p:nvSpPr>
        <p:spPr>
          <a:xfrm rot="10800000" flipH="1">
            <a:off x="514761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/>
          <p:cNvSpPr/>
          <p:nvPr/>
        </p:nvSpPr>
        <p:spPr>
          <a:xfrm rot="10800000" flipH="1">
            <a:off x="55476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/>
          <p:nvPr/>
        </p:nvSpPr>
        <p:spPr>
          <a:xfrm rot="10800000" flipH="1">
            <a:off x="566196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1" name="Shape 411"/>
          <p:cNvSpPr/>
          <p:nvPr/>
        </p:nvSpPr>
        <p:spPr>
          <a:xfrm rot="10800000" flipH="1">
            <a:off x="451896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2" name="Shape 412"/>
          <p:cNvSpPr/>
          <p:nvPr/>
        </p:nvSpPr>
        <p:spPr>
          <a:xfrm rot="10800000" flipH="1">
            <a:off x="5319060" y="35159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3" name="Shape 413"/>
          <p:cNvSpPr/>
          <p:nvPr/>
        </p:nvSpPr>
        <p:spPr>
          <a:xfrm rot="10800000" flipH="1">
            <a:off x="600486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4" name="Shape 414"/>
          <p:cNvSpPr/>
          <p:nvPr/>
        </p:nvSpPr>
        <p:spPr>
          <a:xfrm rot="10800000" flipH="1">
            <a:off x="432465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5" name="Shape 415"/>
          <p:cNvSpPr/>
          <p:nvPr/>
        </p:nvSpPr>
        <p:spPr>
          <a:xfrm rot="10800000" flipH="1">
            <a:off x="6062010" y="24643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6" name="Shape 416"/>
          <p:cNvSpPr/>
          <p:nvPr/>
        </p:nvSpPr>
        <p:spPr>
          <a:xfrm rot="10800000" flipH="1">
            <a:off x="589056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7" name="Shape 417"/>
          <p:cNvSpPr/>
          <p:nvPr/>
        </p:nvSpPr>
        <p:spPr>
          <a:xfrm rot="10800000" flipH="1">
            <a:off x="5833410" y="24072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8" name="Shape 418"/>
          <p:cNvSpPr/>
          <p:nvPr/>
        </p:nvSpPr>
        <p:spPr>
          <a:xfrm rot="10800000" flipH="1">
            <a:off x="606201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9" name="Shape 419"/>
          <p:cNvSpPr/>
          <p:nvPr/>
        </p:nvSpPr>
        <p:spPr>
          <a:xfrm rot="10800000" flipH="1">
            <a:off x="5982000" y="23157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0" name="Shape 420"/>
          <p:cNvSpPr/>
          <p:nvPr/>
        </p:nvSpPr>
        <p:spPr>
          <a:xfrm rot="10800000" flipH="1">
            <a:off x="432465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1" name="Shape 421"/>
          <p:cNvSpPr/>
          <p:nvPr/>
        </p:nvSpPr>
        <p:spPr>
          <a:xfrm rot="10800000" flipH="1">
            <a:off x="5947710" y="26586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2" name="Shape 422"/>
          <p:cNvSpPr/>
          <p:nvPr/>
        </p:nvSpPr>
        <p:spPr>
          <a:xfrm rot="10800000" flipH="1">
            <a:off x="5753400" y="22586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3" name="Shape 423"/>
          <p:cNvSpPr/>
          <p:nvPr/>
        </p:nvSpPr>
        <p:spPr>
          <a:xfrm rot="10800000" flipH="1">
            <a:off x="5982000" y="28872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4" name="Shape 424"/>
          <p:cNvSpPr/>
          <p:nvPr/>
        </p:nvSpPr>
        <p:spPr>
          <a:xfrm rot="10800000" flipH="1">
            <a:off x="6096300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5" name="Shape 425"/>
          <p:cNvSpPr/>
          <p:nvPr/>
        </p:nvSpPr>
        <p:spPr>
          <a:xfrm rot="10800000" flipH="1">
            <a:off x="5753400" y="25786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6" name="Shape 426"/>
          <p:cNvSpPr/>
          <p:nvPr/>
        </p:nvSpPr>
        <p:spPr>
          <a:xfrm rot="10800000" flipH="1">
            <a:off x="4976161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7" name="Shape 427"/>
          <p:cNvSpPr/>
          <p:nvPr/>
        </p:nvSpPr>
        <p:spPr>
          <a:xfrm rot="10800000" flipH="1">
            <a:off x="6096300" y="24300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895513" y="219455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5548896" y="328500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917597" y="257857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918925" y="314895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118391" y="2775223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615597" y="2724931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9932" y="1963719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568814" y="196371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4579600" y="2618580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610400" y="330621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964086" y="334438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167013" y="200484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414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1257300" y="114300"/>
            <a:ext cx="4145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Scale effects</a:t>
            </a:r>
          </a:p>
        </p:txBody>
      </p:sp>
      <p:cxnSp>
        <p:nvCxnSpPr>
          <p:cNvPr id="504" name="Shape 504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5" name="Shape 505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6" name="Shape 506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7" name="Shape 507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08" name="Shape 508" descr="sxcale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4901" y="2628900"/>
            <a:ext cx="2810609" cy="211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 descr="scale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2100" y="2658076"/>
            <a:ext cx="2820334" cy="2081212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1714500" y="598950"/>
            <a:ext cx="5498325" cy="10388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Tension: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distorts real phenomenon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can reveal patterns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5840156" y="2444231"/>
            <a:ext cx="217800" cy="4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4525097" y="1939842"/>
            <a:ext cx="3200400" cy="5310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Actually 30 points in these cells, but broken in fourths, mean is 7.5</a:t>
            </a:r>
          </a:p>
        </p:txBody>
      </p:sp>
    </p:spTree>
    <p:extLst>
      <p:ext uri="{BB962C8B-B14F-4D97-AF65-F5344CB8AC3E}">
        <p14:creationId xmlns:p14="http://schemas.microsoft.com/office/powerpoint/2010/main" val="67720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1257300" y="114300"/>
            <a:ext cx="61722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19" name="Shape 519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0" name="Shape 520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1" name="Shape 521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" name="Shape 522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23" name="Shape 523" descr="maup1"/>
          <p:cNvPicPr preferRelativeResize="0"/>
          <p:nvPr/>
        </p:nvPicPr>
        <p:blipFill rotWithShape="1">
          <a:blip r:embed="rId3">
            <a:alphaModFix/>
          </a:blip>
          <a:srcRect l="32768"/>
          <a:stretch/>
        </p:blipFill>
        <p:spPr>
          <a:xfrm>
            <a:off x="5429250" y="2793788"/>
            <a:ext cx="2092140" cy="20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 descr="scale4"/>
          <p:cNvPicPr preferRelativeResize="0"/>
          <p:nvPr/>
        </p:nvPicPr>
        <p:blipFill rotWithShape="1">
          <a:blip r:embed="rId4">
            <a:alphaModFix/>
          </a:blip>
          <a:srcRect l="32474"/>
          <a:stretch/>
        </p:blipFill>
        <p:spPr>
          <a:xfrm>
            <a:off x="2800351" y="2778594"/>
            <a:ext cx="2116778" cy="207378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1600200" y="729657"/>
            <a:ext cx="5829300" cy="13619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Interpretation of choropleth maps depends on the areal definitions</a:t>
            </a:r>
          </a:p>
          <a:p>
            <a:endParaRPr sz="21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Ex.: zip codes, census tracts, school zoning…</a:t>
            </a:r>
          </a:p>
        </p:txBody>
      </p:sp>
    </p:spTree>
    <p:extLst>
      <p:ext uri="{BB962C8B-B14F-4D97-AF65-F5344CB8AC3E}">
        <p14:creationId xmlns:p14="http://schemas.microsoft.com/office/powerpoint/2010/main" val="86565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36" name="Shape 536" descr="scale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884" y="2286000"/>
            <a:ext cx="2921794" cy="21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 descr="mau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286000"/>
            <a:ext cx="2901643" cy="216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1657350" y="662129"/>
            <a:ext cx="5829300" cy="3924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Same mean, but different variance</a:t>
            </a:r>
          </a:p>
        </p:txBody>
      </p:sp>
    </p:spTree>
    <p:extLst>
      <p:ext uri="{BB962C8B-B14F-4D97-AF65-F5344CB8AC3E}">
        <p14:creationId xmlns:p14="http://schemas.microsoft.com/office/powerpoint/2010/main" val="364581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36" name="Shape 536" descr="scale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884" y="2286000"/>
            <a:ext cx="2921794" cy="21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 descr="mau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286000"/>
            <a:ext cx="2901643" cy="216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1657350" y="662129"/>
            <a:ext cx="5829300" cy="3924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Same mean, but different variance</a:t>
            </a:r>
          </a:p>
        </p:txBody>
      </p:sp>
    </p:spTree>
    <p:extLst>
      <p:ext uri="{BB962C8B-B14F-4D97-AF65-F5344CB8AC3E}">
        <p14:creationId xmlns:p14="http://schemas.microsoft.com/office/powerpoint/2010/main" val="154000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Kernel density &amp; quadrats in R</a:t>
            </a:r>
            <a:endParaRPr lang="en-US" sz="27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81" y="1148838"/>
            <a:ext cx="5418547" cy="34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/>
          <p:cNvSpPr txBox="1">
            <a:spLocks/>
          </p:cNvSpPr>
          <p:nvPr/>
        </p:nvSpPr>
        <p:spPr>
          <a:xfrm>
            <a:off x="426875" y="202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Review: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" dirty="0" smtClean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marL="231775" indent="0">
              <a:spcBef>
                <a:spcPts val="0"/>
              </a:spcBef>
              <a:buFont typeface="Arial"/>
              <a:buNone/>
            </a:pPr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What descriptive spatial statistics have we already covered?</a:t>
            </a:r>
            <a:endParaRPr lang="en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  <a:ea typeface="Gill Sans MT"/>
              <a:cs typeface="Arial" panose="020B0604020202020204" pitchFamily="34" charset="0"/>
              <a:sym typeface="Gill Sans MT"/>
            </a:endParaRPr>
          </a:p>
        </p:txBody>
      </p:sp>
      <p:pic>
        <p:nvPicPr>
          <p:cNvPr id="1026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90" y="886086"/>
            <a:ext cx="4287502" cy="403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1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  <a:ea typeface="Gill Sans MT"/>
              <a:cs typeface="Arial" panose="020B0604020202020204" pitchFamily="34" charset="0"/>
              <a:sym typeface="Gill Sans MT"/>
            </a:endParaRPr>
          </a:p>
        </p:txBody>
      </p:sp>
      <p:pic>
        <p:nvPicPr>
          <p:cNvPr id="2050" name="Picture 2" descr="Comparison of the histogram (left) and kernel density estimate (right) constructed using the same data. The 6 individual kernels are the red dashed curves, the kernel density estimate the blue curves. The data points are the rug plot on the horizontal ax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6" y="2453119"/>
            <a:ext cx="5070475" cy="25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nel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8" y="1123228"/>
            <a:ext cx="27527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743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Arial" panose="020B0604020202020204" pitchFamily="34" charset="0"/>
                <a:ea typeface="Gill Sans MT"/>
                <a:cs typeface="Arial" panose="020B0604020202020204" pitchFamily="34" charset="0"/>
                <a:sym typeface="Gill Sans MT"/>
              </a:rPr>
              <a:t>Problems with kernel density estimation</a:t>
            </a:r>
            <a:endParaRPr lang="en-US" sz="3200" dirty="0">
              <a:solidFill>
                <a:srgbClr val="FFFF66"/>
              </a:solidFill>
              <a:latin typeface="Arial" panose="020B0604020202020204" pitchFamily="34" charset="0"/>
              <a:ea typeface="Gill Sans MT"/>
              <a:cs typeface="Arial" panose="020B0604020202020204" pitchFamily="34" charset="0"/>
              <a:sym typeface="Gill Sans MT"/>
            </a:endParaRPr>
          </a:p>
        </p:txBody>
      </p:sp>
      <p:pic>
        <p:nvPicPr>
          <p:cNvPr id="3074" name="Picture 2" descr="Image result for popcorn kernel dens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0" y="2785275"/>
            <a:ext cx="4059554" cy="19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edar rapids kern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3" y="2553770"/>
            <a:ext cx="3711544" cy="24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98"/>
          <p:cNvSpPr/>
          <p:nvPr/>
        </p:nvSpPr>
        <p:spPr>
          <a:xfrm>
            <a:off x="692238" y="777033"/>
            <a:ext cx="5736231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Points sometimes need to be normalized</a:t>
            </a:r>
          </a:p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Fuzzy estimates rather than precise points</a:t>
            </a:r>
          </a:p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Influential outliers</a:t>
            </a:r>
            <a:endParaRPr lang="en-US" sz="21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6460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82346" y="143797"/>
            <a:ext cx="3590002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 analysis</a:t>
            </a:r>
            <a:endParaRPr lang="en-US" sz="27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637517" y="883627"/>
            <a:ext cx="2286000" cy="136191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visualize/analyze this pattern?</a:t>
            </a:r>
            <a:endParaRPr lang="en-US" sz="21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3" name="Shape 183" descr="i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742950"/>
            <a:ext cx="4112053" cy="4076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66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5637517" y="883627"/>
            <a:ext cx="2286000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Quadrats are grid cells overlaid upon an area.</a:t>
            </a:r>
          </a:p>
          <a:p>
            <a:endParaRPr lang="en-US" sz="2100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Grid size/shape is arbitrary. </a:t>
            </a:r>
          </a:p>
        </p:txBody>
      </p:sp>
      <p:pic>
        <p:nvPicPr>
          <p:cNvPr id="199" name="Shape 199" descr="i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696" y="742950"/>
            <a:ext cx="4107656" cy="40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50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drats g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" y="133977"/>
            <a:ext cx="2512980" cy="251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uadrats 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23" y="1254843"/>
            <a:ext cx="2944090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adrats 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54" y="68826"/>
            <a:ext cx="2893249" cy="37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257301" y="114301"/>
            <a:ext cx="6959858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Modifiable Areal Unit Problem (MAUP)</a:t>
            </a:r>
          </a:p>
        </p:txBody>
      </p:sp>
      <p:pic>
        <p:nvPicPr>
          <p:cNvPr id="237" name="Shape 237" descr="http://openi.nlm.nih.gov/imgs/rescaled512/2872318_ijerph-07-01002f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700" y="695103"/>
            <a:ext cx="2497461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5943601" y="4743450"/>
            <a:ext cx="342881" cy="23083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NIH</a:t>
            </a:r>
          </a:p>
        </p:txBody>
      </p:sp>
    </p:spTree>
    <p:extLst>
      <p:ext uri="{BB962C8B-B14F-4D97-AF65-F5344CB8AC3E}">
        <p14:creationId xmlns:p14="http://schemas.microsoft.com/office/powerpoint/2010/main" val="914237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206</Words>
  <Application>Microsoft Office PowerPoint</Application>
  <PresentationFormat>On-screen Show (16:9)</PresentationFormat>
  <Paragraphs>67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Gill Sans MT</vt:lpstr>
      <vt:lpstr>Arial</vt:lpstr>
      <vt:lpstr>Calibri</vt:lpstr>
      <vt:lpstr>simple-light-2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Jerry Shannon</cp:lastModifiedBy>
  <cp:revision>9</cp:revision>
  <dcterms:modified xsi:type="dcterms:W3CDTF">2017-09-25T15:50:45Z</dcterms:modified>
</cp:coreProperties>
</file>