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ill Sans MT" panose="020B0502020104020203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5C6B14-40A9-49BB-9DAB-5C2C04617DA8}">
  <a:tblStyle styleId="{725C6B14-40A9-49BB-9DAB-5C2C04617DA8}" styleName="Table_0"/>
  <a:tblStyle styleId="{9DCA2C9C-8769-49F4-95E6-D266A5C60DFC}" styleName="Table_1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827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929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8773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765175" y="76200"/>
            <a:ext cx="7464425" cy="1642304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Post hoc tests; Kruskal Wallis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819400" y="6049962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phdcomics.com/comics/archive/phd081409s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905000"/>
            <a:ext cx="8915400" cy="3863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281007" y="304800"/>
            <a:ext cx="863439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Many people use the Tukey HSD test as a correction. It also adjusts for repeated trials.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828800"/>
            <a:ext cx="7879164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5105400" y="3048000"/>
            <a:ext cx="914400" cy="7620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4">
            <a:alphaModFix/>
          </a:blip>
          <a:srcRect t="62791" r="50000"/>
          <a:stretch/>
        </p:blipFill>
        <p:spPr>
          <a:xfrm>
            <a:off x="4084825" y="5156625"/>
            <a:ext cx="4380900" cy="12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433406" y="4419600"/>
            <a:ext cx="863439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Compare with Bonferroni: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228600" y="1447800"/>
            <a:ext cx="8558193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 also makes two assumptions: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residuals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from the ANOVA are normally distributed.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Variance is equal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in each of your groups.</a:t>
            </a:r>
          </a:p>
          <a:p>
            <a:pPr marL="571500" marR="0" lvl="0" indent="-5715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6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228600" y="0"/>
            <a:ext cx="8558193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We’ll talk more about residuals with regression. It’s a form of model error.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 can check their normality using R: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766" y="2362200"/>
            <a:ext cx="5641965" cy="9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000" y="3429000"/>
            <a:ext cx="3557586" cy="3327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53000" y="3429000"/>
            <a:ext cx="3580053" cy="3348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216194" y="304800"/>
            <a:ext cx="8558193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There are several tests for equal variance between groups.  The easiest in R is the Fligner-Kileen test.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Remember: H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Variance IS equal.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3581400"/>
            <a:ext cx="8087496" cy="160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228600" y="228600"/>
            <a:ext cx="8610599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Kruskal-Wallis test is a non-parametric version of ANOVA.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Like the Wilcoxon tests, it relies on ordinal rankings of data.</a:t>
            </a:r>
          </a:p>
        </p:txBody>
      </p:sp>
      <p:pic>
        <p:nvPicPr>
          <p:cNvPr id="201" name="Shape 201" descr="https://encrypted-tbn1.gstatic.com/images?q=tbn:ANd9GcSckziYLCmBqwrkdfddyrjJVOSZEY6swULch3vXsrratQYGjbhJ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5247" y="3581400"/>
            <a:ext cx="4611687" cy="114052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381000" y="5334000"/>
            <a:ext cx="861059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R, it’s the function “kruskal.test”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228600" y="228600"/>
            <a:ext cx="8610599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Let’s try it out!</a:t>
            </a:r>
            <a:endParaRPr lang="en-US" sz="36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2050" name="Picture 2" descr="https://sarahmarleydotcom.files.wordpress.com/2015/07/hey-gir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693" y="1261513"/>
            <a:ext cx="4391025" cy="512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74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203625" y="133650"/>
            <a:ext cx="85653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Study: Two new drugs to treat anxiety: </a:t>
            </a:r>
            <a:r>
              <a:rPr lang="en-US" sz="3600" dirty="0" err="1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anxifree</a:t>
            </a:r>
            <a:r>
              <a:rPr lang="en-US" sz="36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rPr lang="en-US" sz="3600" dirty="0" err="1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joyzepam</a:t>
            </a:r>
            <a:r>
              <a:rPr lang="en-US" sz="36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. Do either (or both) have a beneficial effect?</a:t>
            </a:r>
            <a:endParaRPr lang="en-US" sz="4000" b="1" i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026" name="Picture 2" descr="Image result for anxiety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258" y="2088204"/>
            <a:ext cx="4620942" cy="462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203625" y="133650"/>
            <a:ext cx="85653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You’ve run an ANOVA analysis that’s come out significant.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			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							</a:t>
            </a:r>
            <a:r>
              <a:rPr lang="en-US" sz="40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NOW WHAT?</a:t>
            </a:r>
          </a:p>
        </p:txBody>
      </p:sp>
      <p:graphicFrame>
        <p:nvGraphicFramePr>
          <p:cNvPr id="101" name="Shape 101"/>
          <p:cNvGraphicFramePr/>
          <p:nvPr>
            <p:extLst>
              <p:ext uri="{D42A27DB-BD31-4B8C-83A1-F6EECF244321}">
                <p14:modId xmlns:p14="http://schemas.microsoft.com/office/powerpoint/2010/main" val="2288128875"/>
              </p:ext>
            </p:extLst>
          </p:nvPr>
        </p:nvGraphicFramePr>
        <p:xfrm>
          <a:off x="5529770" y="1069956"/>
          <a:ext cx="2641625" cy="3592830"/>
        </p:xfrm>
        <a:graphic>
          <a:graphicData uri="http://schemas.openxmlformats.org/drawingml/2006/table">
            <a:tbl>
              <a:tblPr>
                <a:noFill/>
                <a:tableStyleId>{725C6B14-40A9-49BB-9DAB-5C2C04617DA8}</a:tableStyleId>
              </a:tblPr>
              <a:tblGrid>
                <a:gridCol w="71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Participant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Drug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placebo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placebo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placebo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anxifree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anxifree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anxifree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joyzepam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joyzepam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1.7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joyzepam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placebo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placebo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placebo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anxifree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anxifree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anxifree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joyzepam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joyzepam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joyzepam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5029200"/>
            <a:ext cx="6436632" cy="1347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513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228600" y="228600"/>
            <a:ext cx="82782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are the possibilities?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914400" y="914400"/>
            <a:ext cx="80796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All three drugs have equal effects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The drugs have unequal effects</a:t>
            </a:r>
          </a:p>
        </p:txBody>
      </p:sp>
      <p:graphicFrame>
        <p:nvGraphicFramePr>
          <p:cNvPr id="110" name="Shape 110"/>
          <p:cNvGraphicFramePr/>
          <p:nvPr/>
        </p:nvGraphicFramePr>
        <p:xfrm>
          <a:off x="1905000" y="2438400"/>
          <a:ext cx="6096000" cy="2966800"/>
        </p:xfrm>
        <a:graphic>
          <a:graphicData uri="http://schemas.openxmlformats.org/drawingml/2006/table">
            <a:tbl>
              <a:tblPr firstRow="1" bandRow="1">
                <a:noFill/>
                <a:tableStyleId>{9DCA2C9C-8769-49F4-95E6-D266A5C60DFC}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J = 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J = 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 = 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Hypothesis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Null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228600" y="228600"/>
            <a:ext cx="7347204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do we know which is correct?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Post-hoc tests 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can check for this</a:t>
            </a:r>
          </a:p>
        </p:txBody>
      </p:sp>
      <p:graphicFrame>
        <p:nvGraphicFramePr>
          <p:cNvPr id="117" name="Shape 117"/>
          <p:cNvGraphicFramePr/>
          <p:nvPr/>
        </p:nvGraphicFramePr>
        <p:xfrm>
          <a:off x="1870025" y="2517075"/>
          <a:ext cx="6096000" cy="2966800"/>
        </p:xfrm>
        <a:graphic>
          <a:graphicData uri="http://schemas.openxmlformats.org/drawingml/2006/table">
            <a:tbl>
              <a:tblPr firstRow="1" bandRow="1">
                <a:noFill/>
                <a:tableStyleId>{9DCA2C9C-8769-49F4-95E6-D266A5C60DFC}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J = 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J = 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 = 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Hypothesis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Null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228600" y="228600"/>
            <a:ext cx="804957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can run two sample tests on the data 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990600"/>
            <a:ext cx="524827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00250" y="2232836"/>
            <a:ext cx="5143499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33800" y="3733800"/>
            <a:ext cx="5257799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193149" y="199775"/>
            <a:ext cx="84387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pairwise.t.test does this for all variables</a:t>
            </a: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143000"/>
            <a:ext cx="7129955" cy="27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228600" y="228600"/>
            <a:ext cx="667342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many different combinations?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762000" y="1219200"/>
            <a:ext cx="157446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x!(n-x)!</a:t>
            </a:r>
          </a:p>
        </p:txBody>
      </p:sp>
      <p:cxnSp>
        <p:nvCxnSpPr>
          <p:cNvPr id="141" name="Shape 141"/>
          <p:cNvCxnSpPr>
            <a:stCxn id="140" idx="1"/>
            <a:endCxn id="140" idx="3"/>
          </p:cNvCxnSpPr>
          <p:nvPr/>
        </p:nvCxnSpPr>
        <p:spPr>
          <a:xfrm>
            <a:off x="762000" y="1819364"/>
            <a:ext cx="15744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Shape 142"/>
          <p:cNvSpPr txBox="1"/>
          <p:nvPr/>
        </p:nvSpPr>
        <p:spPr>
          <a:xfrm>
            <a:off x="2971800" y="1219200"/>
            <a:ext cx="157446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3!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2!(3-2)!</a:t>
            </a:r>
          </a:p>
        </p:txBody>
      </p:sp>
      <p:cxnSp>
        <p:nvCxnSpPr>
          <p:cNvPr id="143" name="Shape 143"/>
          <p:cNvCxnSpPr>
            <a:stCxn id="142" idx="1"/>
            <a:endCxn id="142" idx="3"/>
          </p:cNvCxnSpPr>
          <p:nvPr/>
        </p:nvCxnSpPr>
        <p:spPr>
          <a:xfrm>
            <a:off x="2971800" y="1819364"/>
            <a:ext cx="15744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Shape 144"/>
          <p:cNvSpPr txBox="1"/>
          <p:nvPr/>
        </p:nvSpPr>
        <p:spPr>
          <a:xfrm>
            <a:off x="2438400" y="1524000"/>
            <a:ext cx="45397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724400" y="1524000"/>
            <a:ext cx="941282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  3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457200" y="2819400"/>
            <a:ext cx="5816143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we had </a:t>
            </a: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eight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groups?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838200" y="3733800"/>
            <a:ext cx="157446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x!(n-x)!</a:t>
            </a:r>
          </a:p>
        </p:txBody>
      </p:sp>
      <p:cxnSp>
        <p:nvCxnSpPr>
          <p:cNvPr id="148" name="Shape 148"/>
          <p:cNvCxnSpPr>
            <a:stCxn id="147" idx="1"/>
            <a:endCxn id="147" idx="3"/>
          </p:cNvCxnSpPr>
          <p:nvPr/>
        </p:nvCxnSpPr>
        <p:spPr>
          <a:xfrm>
            <a:off x="838200" y="4333964"/>
            <a:ext cx="15744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Shape 149"/>
          <p:cNvSpPr txBox="1"/>
          <p:nvPr/>
        </p:nvSpPr>
        <p:spPr>
          <a:xfrm>
            <a:off x="3048000" y="3733800"/>
            <a:ext cx="18372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8!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2!(8-2)!</a:t>
            </a:r>
          </a:p>
        </p:txBody>
      </p:sp>
      <p:cxnSp>
        <p:nvCxnSpPr>
          <p:cNvPr id="150" name="Shape 150"/>
          <p:cNvCxnSpPr>
            <a:stCxn id="149" idx="1"/>
            <a:endCxn id="149" idx="3"/>
          </p:cNvCxnSpPr>
          <p:nvPr/>
        </p:nvCxnSpPr>
        <p:spPr>
          <a:xfrm>
            <a:off x="3048000" y="4333950"/>
            <a:ext cx="18372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Shape 151"/>
          <p:cNvSpPr txBox="1"/>
          <p:nvPr/>
        </p:nvSpPr>
        <p:spPr>
          <a:xfrm>
            <a:off x="2514600" y="4038600"/>
            <a:ext cx="45397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4953000" y="4038600"/>
            <a:ext cx="117211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  28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228600" y="5110400"/>
            <a:ext cx="84519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 control for error, post hoc tests use statistical </a:t>
            </a:r>
            <a:r>
              <a:rPr lang="en-US" sz="36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228600" y="304800"/>
            <a:ext cx="440005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Bonferroni correction: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762000" y="1066800"/>
            <a:ext cx="714554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Multiply the number of tests (m)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	by the p-value for each test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1143000" y="2895600"/>
            <a:ext cx="5627700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three tests: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0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3 * .0018 = .0054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3 * .2055 = .6165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3 * .00003 = .00009 </a:t>
            </a: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t="64434" r="52487"/>
          <a:stretch/>
        </p:blipFill>
        <p:spPr>
          <a:xfrm>
            <a:off x="391800" y="2444171"/>
            <a:ext cx="4400100" cy="126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437</Words>
  <Application>Microsoft Office PowerPoint</Application>
  <PresentationFormat>On-screen Show (4:3)</PresentationFormat>
  <Paragraphs>191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Gill Sans MT</vt:lpstr>
      <vt:lpstr>Arial</vt:lpstr>
      <vt:lpstr>Office Theme</vt:lpstr>
      <vt:lpstr>Post hoc tests; Kruskal Wallis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hoc tests; Kruskal Wallis</dc:title>
  <dc:creator>Gerald Shannon</dc:creator>
  <cp:lastModifiedBy>Jerry Shannon</cp:lastModifiedBy>
  <cp:revision>5</cp:revision>
  <dcterms:modified xsi:type="dcterms:W3CDTF">2017-11-03T16:14:11Z</dcterms:modified>
</cp:coreProperties>
</file>